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505" r:id="rId2"/>
    <p:sldId id="548" r:id="rId3"/>
    <p:sldId id="265" r:id="rId4"/>
    <p:sldId id="1476" r:id="rId5"/>
    <p:sldId id="1477" r:id="rId6"/>
    <p:sldId id="1479" r:id="rId7"/>
    <p:sldId id="1480" r:id="rId8"/>
    <p:sldId id="1210" r:id="rId9"/>
    <p:sldId id="1475" r:id="rId10"/>
    <p:sldId id="1501" r:id="rId11"/>
    <p:sldId id="1478" r:id="rId12"/>
    <p:sldId id="1483" r:id="rId13"/>
    <p:sldId id="934" r:id="rId14"/>
    <p:sldId id="1504" r:id="rId15"/>
    <p:sldId id="263" r:id="rId16"/>
    <p:sldId id="1486" r:id="rId17"/>
    <p:sldId id="1215" r:id="rId18"/>
    <p:sldId id="1500" r:id="rId19"/>
    <p:sldId id="1502" r:id="rId20"/>
    <p:sldId id="1218" r:id="rId21"/>
    <p:sldId id="1498" r:id="rId22"/>
    <p:sldId id="1503"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05"/>
            <p14:sldId id="548"/>
            <p14:sldId id="265"/>
            <p14:sldId id="1476"/>
            <p14:sldId id="1477"/>
            <p14:sldId id="1479"/>
            <p14:sldId id="1480"/>
            <p14:sldId id="1210"/>
            <p14:sldId id="1475"/>
            <p14:sldId id="1501"/>
            <p14:sldId id="1478"/>
            <p14:sldId id="1483"/>
            <p14:sldId id="934"/>
            <p14:sldId id="1504"/>
            <p14:sldId id="263"/>
            <p14:sldId id="1486"/>
            <p14:sldId id="1215"/>
            <p14:sldId id="1500"/>
            <p14:sldId id="1502"/>
            <p14:sldId id="1218"/>
            <p14:sldId id="1498"/>
            <p14:sldId id="15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9079" autoAdjust="0"/>
  </p:normalViewPr>
  <p:slideViewPr>
    <p:cSldViewPr>
      <p:cViewPr varScale="1">
        <p:scale>
          <a:sx n="76" d="100"/>
          <a:sy n="76" d="100"/>
        </p:scale>
        <p:origin x="1330"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12-12-2023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12-12-2023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rond: </a:t>
            </a:r>
            <a:r>
              <a:rPr lang="nl-NL" sz="1200" kern="1200" dirty="0">
                <a:solidFill>
                  <a:schemeClr val="tx1"/>
                </a:solidFill>
                <a:effectLst/>
                <a:latin typeface="+mn-lt"/>
                <a:ea typeface="+mn-ea"/>
                <a:cs typeface="+mn-cs"/>
              </a:rPr>
              <a:t>ongeveer</a:t>
            </a:r>
          </a:p>
          <a:p>
            <a:pPr fontAlgn="t"/>
            <a:r>
              <a:rPr lang="nl-NL" sz="1200" b="1" kern="1200" dirty="0">
                <a:solidFill>
                  <a:schemeClr val="tx1"/>
                </a:solidFill>
                <a:effectLst/>
                <a:latin typeface="+mn-lt"/>
                <a:ea typeface="+mn-ea"/>
                <a:cs typeface="+mn-cs"/>
              </a:rPr>
              <a:t>behouden: </a:t>
            </a:r>
            <a:r>
              <a:rPr lang="nl-NL" sz="1200" kern="1200" dirty="0">
                <a:solidFill>
                  <a:schemeClr val="tx1"/>
                </a:solidFill>
                <a:effectLst/>
                <a:latin typeface="+mn-lt"/>
                <a:ea typeface="+mn-ea"/>
                <a:cs typeface="+mn-cs"/>
              </a:rPr>
              <a:t>niet verliezen</a:t>
            </a:r>
          </a:p>
          <a:p>
            <a:pPr fontAlgn="t"/>
            <a:r>
              <a:rPr lang="nl-NL" sz="1200" b="1" kern="1200" dirty="0">
                <a:solidFill>
                  <a:schemeClr val="tx1"/>
                </a:solidFill>
                <a:effectLst/>
                <a:latin typeface="+mn-lt"/>
                <a:ea typeface="+mn-ea"/>
                <a:cs typeface="+mn-cs"/>
              </a:rPr>
              <a:t>het symbool: </a:t>
            </a:r>
            <a:r>
              <a:rPr lang="nl-NL" sz="1200" kern="1200" dirty="0">
                <a:solidFill>
                  <a:schemeClr val="tx1"/>
                </a:solidFill>
                <a:effectLst/>
                <a:latin typeface="+mn-lt"/>
                <a:ea typeface="+mn-ea"/>
                <a:cs typeface="+mn-cs"/>
              </a:rPr>
              <a:t>het ding, dier of teken met een speciale betekenis</a:t>
            </a:r>
          </a:p>
          <a:p>
            <a:pPr fontAlgn="t"/>
            <a:r>
              <a:rPr lang="nl-NL" sz="1200" b="1" kern="1200" dirty="0">
                <a:solidFill>
                  <a:schemeClr val="tx1"/>
                </a:solidFill>
                <a:effectLst/>
                <a:latin typeface="+mn-lt"/>
                <a:ea typeface="+mn-ea"/>
                <a:cs typeface="+mn-cs"/>
              </a:rPr>
              <a:t>populair: </a:t>
            </a:r>
            <a:r>
              <a:rPr lang="nl-NL" sz="1200" kern="1200" dirty="0">
                <a:solidFill>
                  <a:schemeClr val="tx1"/>
                </a:solidFill>
                <a:effectLst/>
                <a:latin typeface="+mn-lt"/>
                <a:ea typeface="+mn-ea"/>
                <a:cs typeface="+mn-cs"/>
              </a:rPr>
              <a:t>geliefd, veel mensen vinden het leuk</a:t>
            </a:r>
          </a:p>
          <a:p>
            <a:pPr fontAlgn="t"/>
            <a:r>
              <a:rPr lang="nl-NL" sz="1200" b="1" kern="1200" dirty="0">
                <a:solidFill>
                  <a:schemeClr val="tx1"/>
                </a:solidFill>
                <a:effectLst/>
                <a:latin typeface="+mn-lt"/>
                <a:ea typeface="+mn-ea"/>
                <a:cs typeface="+mn-cs"/>
              </a:rPr>
              <a:t>kunst-: </a:t>
            </a:r>
            <a:r>
              <a:rPr lang="nl-NL" sz="1200" kern="1200" dirty="0">
                <a:solidFill>
                  <a:schemeClr val="tx1"/>
                </a:solidFill>
                <a:effectLst/>
                <a:latin typeface="+mn-lt"/>
                <a:ea typeface="+mn-ea"/>
                <a:cs typeface="+mn-cs"/>
              </a:rPr>
              <a:t>namaak-</a:t>
            </a:r>
          </a:p>
          <a:p>
            <a:pPr fontAlgn="t"/>
            <a:r>
              <a:rPr lang="nl-NL" sz="1200" b="1" kern="1200" dirty="0">
                <a:solidFill>
                  <a:schemeClr val="tx1"/>
                </a:solidFill>
                <a:effectLst/>
                <a:latin typeface="+mn-lt"/>
                <a:ea typeface="+mn-ea"/>
                <a:cs typeface="+mn-cs"/>
              </a:rPr>
              <a:t>het voordeel: </a:t>
            </a:r>
            <a:r>
              <a:rPr lang="nl-NL" sz="1200" kern="1200" dirty="0">
                <a:solidFill>
                  <a:schemeClr val="tx1"/>
                </a:solidFill>
                <a:effectLst/>
                <a:latin typeface="+mn-lt"/>
                <a:ea typeface="+mn-ea"/>
                <a:cs typeface="+mn-cs"/>
              </a:rPr>
              <a:t>de fijne kant van iets</a:t>
            </a:r>
          </a:p>
          <a:p>
            <a:pPr fontAlgn="t"/>
            <a:r>
              <a:rPr lang="nl-NL" sz="1200" b="1" kern="1200" dirty="0">
                <a:solidFill>
                  <a:schemeClr val="tx1"/>
                </a:solidFill>
                <a:effectLst/>
                <a:latin typeface="+mn-lt"/>
                <a:ea typeface="+mn-ea"/>
                <a:cs typeface="+mn-cs"/>
              </a:rPr>
              <a:t>het nadeel: </a:t>
            </a:r>
            <a:r>
              <a:rPr lang="nl-NL" sz="1200" kern="1200" dirty="0">
                <a:solidFill>
                  <a:schemeClr val="tx1"/>
                </a:solidFill>
                <a:effectLst/>
                <a:latin typeface="+mn-lt"/>
                <a:ea typeface="+mn-ea"/>
                <a:cs typeface="+mn-cs"/>
              </a:rPr>
              <a:t>de vervelende kant van iets</a:t>
            </a:r>
          </a:p>
          <a:p>
            <a:pPr fontAlgn="t"/>
            <a:r>
              <a:rPr lang="nl-NL" sz="1200" b="1" kern="1200" dirty="0">
                <a:solidFill>
                  <a:schemeClr val="tx1"/>
                </a:solidFill>
                <a:effectLst/>
                <a:latin typeface="+mn-lt"/>
                <a:ea typeface="+mn-ea"/>
                <a:cs typeface="+mn-cs"/>
              </a:rPr>
              <a:t>lang meegaan: </a:t>
            </a:r>
            <a:r>
              <a:rPr lang="nl-NL" sz="1200" kern="1200" dirty="0">
                <a:solidFill>
                  <a:schemeClr val="tx1"/>
                </a:solidFill>
                <a:effectLst/>
                <a:latin typeface="+mn-lt"/>
                <a:ea typeface="+mn-ea"/>
                <a:cs typeface="+mn-cs"/>
              </a:rPr>
              <a:t>lang gebruikt kunnen worden</a:t>
            </a:r>
          </a:p>
          <a:p>
            <a:pPr fontAlgn="t"/>
            <a:r>
              <a:rPr lang="nl-NL" sz="1200" b="1" kern="1200" dirty="0">
                <a:solidFill>
                  <a:schemeClr val="tx1"/>
                </a:solidFill>
                <a:effectLst/>
                <a:latin typeface="+mn-lt"/>
                <a:ea typeface="+mn-ea"/>
                <a:cs typeface="+mn-cs"/>
              </a:rPr>
              <a:t>huren: </a:t>
            </a:r>
            <a:r>
              <a:rPr lang="nl-NL" sz="1200" kern="1200" dirty="0">
                <a:solidFill>
                  <a:schemeClr val="tx1"/>
                </a:solidFill>
                <a:effectLst/>
                <a:latin typeface="+mn-lt"/>
                <a:ea typeface="+mn-ea"/>
                <a:cs typeface="+mn-cs"/>
              </a:rPr>
              <a:t>geld betalen voor iets wat je gebruikt en later weer teruggeeft</a:t>
            </a:r>
          </a:p>
          <a:p>
            <a:pPr fontAlgn="t"/>
            <a:r>
              <a:rPr lang="nl-NL" sz="1200" b="1" kern="1200" dirty="0">
                <a:solidFill>
                  <a:schemeClr val="tx1"/>
                </a:solidFill>
                <a:effectLst/>
                <a:latin typeface="+mn-lt"/>
                <a:ea typeface="+mn-ea"/>
                <a:cs typeface="+mn-cs"/>
              </a:rPr>
              <a:t>de kwekerij:</a:t>
            </a:r>
            <a:r>
              <a:rPr lang="nl-NL" sz="1200" kern="1200" dirty="0">
                <a:solidFill>
                  <a:schemeClr val="tx1"/>
                </a:solidFill>
                <a:effectLst/>
                <a:latin typeface="+mn-lt"/>
                <a:ea typeface="+mn-ea"/>
                <a:cs typeface="+mn-cs"/>
              </a:rPr>
              <a:t> het bedrijf waar mensen bomen, planten of bloemen laten groeien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21</a:t>
            </a:fld>
            <a:endParaRPr lang="nl-NL"/>
          </a:p>
        </p:txBody>
      </p:sp>
    </p:spTree>
    <p:extLst>
      <p:ext uri="{BB962C8B-B14F-4D97-AF65-F5344CB8AC3E}">
        <p14:creationId xmlns:p14="http://schemas.microsoft.com/office/powerpoint/2010/main" val="83400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246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2.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Zo </a:t>
            </a:r>
            <a:r>
              <a:rPr lang="nl-NL" sz="2000" b="1" u="sng" dirty="0">
                <a:ea typeface="Times New Roman" panose="02020603050405020304" pitchFamily="18" charset="0"/>
                <a:cs typeface="Arial" panose="020B0604020202020204" pitchFamily="34" charset="0"/>
              </a:rPr>
              <a:t>rond</a:t>
            </a:r>
            <a:r>
              <a:rPr lang="nl-NL" sz="2000" dirty="0">
                <a:ea typeface="Times New Roman" panose="02020603050405020304" pitchFamily="18" charset="0"/>
                <a:cs typeface="Arial" panose="020B0604020202020204" pitchFamily="34" charset="0"/>
              </a:rPr>
              <a:t> kerst wordt er altijd veel geknutseld met glitters op school. Rond betekent </a:t>
            </a:r>
            <a:r>
              <a:rPr lang="nl-NL" sz="2000" b="1" i="1" dirty="0">
                <a:ea typeface="Times New Roman" panose="02020603050405020304" pitchFamily="18" charset="0"/>
                <a:cs typeface="Arial" panose="020B0604020202020204" pitchFamily="34" charset="0"/>
              </a:rPr>
              <a:t>ongeveer</a:t>
            </a:r>
            <a:r>
              <a:rPr lang="nl-NL" sz="2000" dirty="0">
                <a:ea typeface="Times New Roman" panose="02020603050405020304" pitchFamily="18" charset="0"/>
                <a:cs typeface="Arial" panose="020B0604020202020204" pitchFamily="34" charset="0"/>
              </a:rPr>
              <a:t>. Engeltjes, sterren, kerstballen… allemaal </a:t>
            </a:r>
            <a:r>
              <a:rPr lang="nl-NL" sz="2000" b="1" u="sng" dirty="0">
                <a:ea typeface="Times New Roman" panose="02020603050405020304" pitchFamily="18" charset="0"/>
                <a:cs typeface="Arial" panose="020B0604020202020204" pitchFamily="34" charset="0"/>
              </a:rPr>
              <a:t>symbolen</a:t>
            </a:r>
            <a:r>
              <a:rPr lang="nl-NL" sz="2000" dirty="0">
                <a:ea typeface="Times New Roman" panose="02020603050405020304" pitchFamily="18" charset="0"/>
                <a:cs typeface="Arial" panose="020B0604020202020204" pitchFamily="34" charset="0"/>
              </a:rPr>
              <a:t> die bij de kerst horen. Het symbool is </a:t>
            </a:r>
            <a:r>
              <a:rPr lang="nl-NL" sz="2000" b="1" i="1" dirty="0">
                <a:ea typeface="Times New Roman" panose="02020603050405020304" pitchFamily="18" charset="0"/>
                <a:cs typeface="Arial" panose="020B0604020202020204" pitchFamily="34" charset="0"/>
              </a:rPr>
              <a:t>het ding, dier of teken met een speciale betekenis</a:t>
            </a:r>
            <a:r>
              <a:rPr lang="nl-NL" sz="2000" dirty="0">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En dat </a:t>
            </a:r>
            <a:r>
              <a:rPr lang="nl-NL" sz="2000" dirty="0">
                <a:ea typeface="Times New Roman" panose="02020603050405020304" pitchFamily="18" charset="0"/>
                <a:cs typeface="Arial" panose="020B0604020202020204" pitchFamily="34" charset="0"/>
              </a:rPr>
              <a:t>kun je versieren met glitters. Glitters zijn heel </a:t>
            </a:r>
            <a:r>
              <a:rPr lang="nl-NL" sz="2000" b="1" u="sng" dirty="0">
                <a:ea typeface="Times New Roman" panose="02020603050405020304" pitchFamily="18" charset="0"/>
                <a:cs typeface="Arial" panose="020B0604020202020204" pitchFamily="34" charset="0"/>
              </a:rPr>
              <a:t>populair</a:t>
            </a:r>
            <a:r>
              <a:rPr lang="nl-NL" sz="2000" dirty="0">
                <a:ea typeface="Times New Roman" panose="02020603050405020304" pitchFamily="18" charset="0"/>
                <a:cs typeface="Arial" panose="020B0604020202020204" pitchFamily="34" charset="0"/>
              </a:rPr>
              <a:t>, jullie vinden ze ook heel tof he?! Ze zijn dus </a:t>
            </a:r>
            <a:r>
              <a:rPr lang="nl-NL" sz="2000" b="1" i="1" dirty="0">
                <a:ea typeface="Times New Roman" panose="02020603050405020304" pitchFamily="18" charset="0"/>
                <a:cs typeface="Arial" panose="020B0604020202020204" pitchFamily="34" charset="0"/>
              </a:rPr>
              <a:t>geliefd, veel mensen vinden het leuk</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Het voordeel</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de fijne kant van</a:t>
            </a:r>
            <a:r>
              <a:rPr lang="nl-NL" sz="2000" dirty="0">
                <a:ea typeface="Times New Roman" panose="02020603050405020304" pitchFamily="18" charset="0"/>
                <a:cs typeface="Arial" panose="020B0604020202020204" pitchFamily="34" charset="0"/>
              </a:rPr>
              <a:t> glitters is dat elk knutselwerkje er meteen feestelijk uitziet. Maar er is ook een groot </a:t>
            </a:r>
            <a:r>
              <a:rPr lang="nl-NL" sz="2000" b="1" u="sng" dirty="0">
                <a:ea typeface="Times New Roman" panose="02020603050405020304" pitchFamily="18" charset="0"/>
                <a:cs typeface="Arial" panose="020B0604020202020204" pitchFamily="34" charset="0"/>
              </a:rPr>
              <a:t>nadeel</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vervelende kant</a:t>
            </a:r>
            <a:r>
              <a:rPr lang="nl-NL" sz="2000" dirty="0">
                <a:ea typeface="Times New Roman" panose="02020603050405020304" pitchFamily="18" charset="0"/>
                <a:cs typeface="Arial" panose="020B0604020202020204" pitchFamily="34" charset="0"/>
              </a:rPr>
              <a:t> aan glitters. Glitters zijn ieniemienie stukjes plastic. En die </a:t>
            </a:r>
            <a:r>
              <a:rPr lang="nl-NL" sz="2000" b="1" u="sng" dirty="0">
                <a:ea typeface="Times New Roman" panose="02020603050405020304" pitchFamily="18" charset="0"/>
                <a:cs typeface="Arial" panose="020B0604020202020204" pitchFamily="34" charset="0"/>
              </a:rPr>
              <a:t>gaan lang mee</a:t>
            </a:r>
            <a:r>
              <a:rPr lang="nl-NL" sz="2000" dirty="0">
                <a:ea typeface="Times New Roman" panose="02020603050405020304" pitchFamily="18" charset="0"/>
                <a:cs typeface="Arial" panose="020B0604020202020204" pitchFamily="34" charset="0"/>
              </a:rPr>
              <a:t>. Lang meegaan houdt in dat ze </a:t>
            </a:r>
            <a:r>
              <a:rPr lang="nl-NL" sz="2000" b="1" i="1" dirty="0">
                <a:ea typeface="Times New Roman" panose="02020603050405020304" pitchFamily="18" charset="0"/>
                <a:cs typeface="Arial" panose="020B0604020202020204" pitchFamily="34" charset="0"/>
              </a:rPr>
              <a:t>lang gebruikt kunnen worden</a:t>
            </a:r>
            <a:r>
              <a:rPr lang="nl-NL" sz="2000" dirty="0">
                <a:ea typeface="Times New Roman" panose="02020603050405020304" pitchFamily="18" charset="0"/>
                <a:cs typeface="Arial" panose="020B0604020202020204" pitchFamily="34" charset="0"/>
              </a:rPr>
              <a:t>. Veel glitters vallen een keer van het kunstwerkje en komen in de natuur terecht, bijvoorbeeld in het water. Dat is niet goed voor de dieren en de natuur. En ook niet voor ons. </a:t>
            </a:r>
            <a:r>
              <a:rPr lang="nl-NL" sz="2000" b="1" u="sng" dirty="0">
                <a:ea typeface="Times New Roman" panose="02020603050405020304" pitchFamily="18" charset="0"/>
                <a:cs typeface="Arial" panose="020B0604020202020204" pitchFamily="34" charset="0"/>
              </a:rPr>
              <a:t>Behoud</a:t>
            </a:r>
            <a:r>
              <a:rPr lang="nl-NL" sz="2000" dirty="0">
                <a:ea typeface="Times New Roman" panose="02020603050405020304" pitchFamily="18" charset="0"/>
                <a:cs typeface="Arial" panose="020B0604020202020204" pitchFamily="34" charset="0"/>
              </a:rPr>
              <a:t> je kerstversiering met glitters daarom goed. </a:t>
            </a:r>
            <a:r>
              <a:rPr lang="nl-NL" sz="2000" b="1" i="1" dirty="0">
                <a:ea typeface="Times New Roman" panose="02020603050405020304" pitchFamily="18" charset="0"/>
                <a:cs typeface="Arial" panose="020B0604020202020204" pitchFamily="34" charset="0"/>
              </a:rPr>
              <a:t>Verlies</a:t>
            </a:r>
            <a:r>
              <a:rPr lang="nl-NL" sz="2000" dirty="0">
                <a:ea typeface="Times New Roman" panose="02020603050405020304" pitchFamily="18" charset="0"/>
                <a:cs typeface="Arial" panose="020B0604020202020204" pitchFamily="34" charset="0"/>
              </a:rPr>
              <a:t> deze versiering dus </a:t>
            </a:r>
            <a:r>
              <a:rPr lang="nl-NL" sz="2000" b="1" i="1" dirty="0">
                <a:ea typeface="Times New Roman" panose="02020603050405020304" pitchFamily="18" charset="0"/>
                <a:cs typeface="Arial" panose="020B0604020202020204" pitchFamily="34" charset="0"/>
              </a:rPr>
              <a:t>niet</a:t>
            </a:r>
            <a:r>
              <a:rPr lang="nl-NL" sz="2000" dirty="0">
                <a:ea typeface="Times New Roman" panose="02020603050405020304" pitchFamily="18" charset="0"/>
                <a:cs typeface="Arial" panose="020B0604020202020204" pitchFamily="34" charset="0"/>
              </a:rPr>
              <a:t>. Wees voorzichtig en gooi het niet snel weg. Ik heb het ook een keer met een gouden glitterpak gehad dat ik had </a:t>
            </a:r>
            <a:r>
              <a:rPr lang="nl-NL" sz="2000" b="1" u="sng" dirty="0">
                <a:ea typeface="Times New Roman" panose="02020603050405020304" pitchFamily="18" charset="0"/>
                <a:cs typeface="Arial" panose="020B0604020202020204" pitchFamily="34" charset="0"/>
              </a:rPr>
              <a:t>gehuurd</a:t>
            </a:r>
            <a:r>
              <a:rPr lang="nl-NL" sz="2000" dirty="0">
                <a:ea typeface="Times New Roman" panose="02020603050405020304" pitchFamily="18" charset="0"/>
                <a:cs typeface="Arial" panose="020B0604020202020204" pitchFamily="34" charset="0"/>
              </a:rPr>
              <a:t>. Huren is </a:t>
            </a:r>
            <a:r>
              <a:rPr lang="nl-NL" sz="2000" b="1" i="1" dirty="0">
                <a:ea typeface="Times New Roman" panose="02020603050405020304" pitchFamily="18" charset="0"/>
                <a:cs typeface="Arial" panose="020B0604020202020204" pitchFamily="34" charset="0"/>
              </a:rPr>
              <a:t>geld betalen voor iets wat je gebruikt en later weer teruggeeft</a:t>
            </a:r>
            <a:r>
              <a:rPr lang="nl-NL" sz="2000" dirty="0">
                <a:ea typeface="Times New Roman" panose="02020603050405020304" pitchFamily="18" charset="0"/>
                <a:cs typeface="Arial" panose="020B0604020202020204" pitchFamily="34" charset="0"/>
              </a:rPr>
              <a:t>. Kijk deze, cool hè! En ik droeg er ook geel haar bij. Ik had geen echt geel haar hoor, het was </a:t>
            </a:r>
            <a:r>
              <a:rPr lang="nl-NL" sz="2000" b="1" u="sng" dirty="0" err="1">
                <a:ea typeface="Times New Roman" panose="02020603050405020304" pitchFamily="18" charset="0"/>
                <a:cs typeface="Arial" panose="020B0604020202020204" pitchFamily="34" charset="0"/>
              </a:rPr>
              <a:t>kunst-</a:t>
            </a:r>
            <a:r>
              <a:rPr lang="nl-NL" sz="2000" dirty="0" err="1">
                <a:ea typeface="Times New Roman" panose="02020603050405020304" pitchFamily="18" charset="0"/>
                <a:cs typeface="Arial" panose="020B0604020202020204" pitchFamily="34" charset="0"/>
              </a:rPr>
              <a:t>haar</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namaak-</a:t>
            </a:r>
            <a:r>
              <a:rPr lang="nl-NL" sz="2000" dirty="0">
                <a:ea typeface="Times New Roman" panose="02020603050405020304" pitchFamily="18" charset="0"/>
                <a:cs typeface="Arial" panose="020B0604020202020204" pitchFamily="34" charset="0"/>
              </a:rPr>
              <a:t>haar. Ik droeg een pruik. Maar toen ik het glitterpak terug had gebracht, zat mijn hele tas nog onder de glitters.. En die heb ik toen buiten naast </a:t>
            </a:r>
            <a:r>
              <a:rPr lang="nl-NL" sz="2000" b="1" u="sng" dirty="0">
                <a:ea typeface="Times New Roman" panose="02020603050405020304" pitchFamily="18" charset="0"/>
                <a:cs typeface="Arial" panose="020B0604020202020204" pitchFamily="34" charset="0"/>
              </a:rPr>
              <a:t>een kwekerij</a:t>
            </a:r>
            <a:r>
              <a:rPr lang="nl-NL" sz="2000" dirty="0">
                <a:ea typeface="Times New Roman" panose="02020603050405020304" pitchFamily="18" charset="0"/>
                <a:cs typeface="Arial" panose="020B0604020202020204" pitchFamily="34" charset="0"/>
              </a:rPr>
              <a:t> uitgeklopt..! De kwekerij is </a:t>
            </a:r>
            <a:r>
              <a:rPr lang="nl-NL" sz="2000" b="1" i="1" dirty="0">
                <a:ea typeface="Times New Roman" panose="02020603050405020304" pitchFamily="18" charset="0"/>
                <a:cs typeface="Arial" panose="020B0604020202020204" pitchFamily="34" charset="0"/>
              </a:rPr>
              <a:t>het bedrijf waar mensen bomen, planten of bloemen laten groeien</a:t>
            </a:r>
            <a:r>
              <a:rPr lang="nl-NL" sz="2000" dirty="0">
                <a:ea typeface="Times New Roman" panose="02020603050405020304" pitchFamily="18" charset="0"/>
                <a:cs typeface="Arial" panose="020B0604020202020204" pitchFamily="34" charset="0"/>
              </a:rPr>
              <a:t>. Dom! Al die glitters in de natuur. Och.. Maar ja, dat wist ik toen nog niet. Wist jij van het nadeel van glitters? </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95254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4FCEEB6-CE7F-1424-70B6-6BF617D2D848}"/>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huren</a:t>
            </a:r>
          </a:p>
        </p:txBody>
      </p:sp>
      <p:sp>
        <p:nvSpPr>
          <p:cNvPr id="9" name="Tekstvak 8">
            <a:extLst>
              <a:ext uri="{FF2B5EF4-FFF2-40B4-BE49-F238E27FC236}">
                <a16:creationId xmlns:a16="http://schemas.microsoft.com/office/drawing/2014/main" id="{F661E76B-BD4D-8C67-84CA-748B8EDAC0FC}"/>
              </a:ext>
            </a:extLst>
          </p:cNvPr>
          <p:cNvSpPr txBox="1"/>
          <p:nvPr/>
        </p:nvSpPr>
        <p:spPr>
          <a:xfrm>
            <a:off x="323528" y="6525344"/>
            <a:ext cx="4823208" cy="200055"/>
          </a:xfrm>
          <a:prstGeom prst="rect">
            <a:avLst/>
          </a:prstGeom>
          <a:noFill/>
        </p:spPr>
        <p:txBody>
          <a:bodyPr wrap="square">
            <a:spAutoFit/>
          </a:bodyPr>
          <a:lstStyle/>
          <a:p>
            <a:r>
              <a:rPr lang="nl-NL" sz="700" dirty="0">
                <a:solidFill>
                  <a:schemeClr val="bg1">
                    <a:lumMod val="85000"/>
                  </a:schemeClr>
                </a:solidFill>
              </a:rPr>
              <a:t>https://cdn.webshopapp.com/shops/86992/files/105177533/400x700x2/glitterpak-in-blauw-en-goud-huren.jpg</a:t>
            </a:r>
          </a:p>
        </p:txBody>
      </p:sp>
      <p:grpSp>
        <p:nvGrpSpPr>
          <p:cNvPr id="12" name="Groep 11">
            <a:extLst>
              <a:ext uri="{FF2B5EF4-FFF2-40B4-BE49-F238E27FC236}">
                <a16:creationId xmlns:a16="http://schemas.microsoft.com/office/drawing/2014/main" id="{93E251A9-17C0-ECFC-05E8-8D893465C0ED}"/>
              </a:ext>
            </a:extLst>
          </p:cNvPr>
          <p:cNvGrpSpPr/>
          <p:nvPr/>
        </p:nvGrpSpPr>
        <p:grpSpPr>
          <a:xfrm>
            <a:off x="467544" y="467671"/>
            <a:ext cx="6371380" cy="5922658"/>
            <a:chOff x="467544" y="467671"/>
            <a:chExt cx="6371380" cy="5922658"/>
          </a:xfrm>
        </p:grpSpPr>
        <p:pic>
          <p:nvPicPr>
            <p:cNvPr id="1026" name="Picture 2">
              <a:extLst>
                <a:ext uri="{FF2B5EF4-FFF2-40B4-BE49-F238E27FC236}">
                  <a16:creationId xmlns:a16="http://schemas.microsoft.com/office/drawing/2014/main" id="{5BA68E27-7E21-086D-76B7-344A9724C8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4548" y="467671"/>
              <a:ext cx="3384376" cy="5922658"/>
            </a:xfrm>
            <a:prstGeom prst="rect">
              <a:avLst/>
            </a:prstGeom>
            <a:noFill/>
            <a:extLst>
              <a:ext uri="{909E8E84-426E-40DD-AFC4-6F175D3DCCD1}">
                <a14:hiddenFill xmlns:a14="http://schemas.microsoft.com/office/drawing/2010/main">
                  <a:solidFill>
                    <a:srgbClr val="FFFFFF"/>
                  </a:solidFill>
                </a14:hiddenFill>
              </a:ext>
            </a:extLst>
          </p:spPr>
        </p:pic>
        <p:sp>
          <p:nvSpPr>
            <p:cNvPr id="10" name="Rol: horizontaal 9">
              <a:extLst>
                <a:ext uri="{FF2B5EF4-FFF2-40B4-BE49-F238E27FC236}">
                  <a16:creationId xmlns:a16="http://schemas.microsoft.com/office/drawing/2014/main" id="{AFF0A56F-86DC-F24A-8B69-B9EC0CD42C11}"/>
                </a:ext>
              </a:extLst>
            </p:cNvPr>
            <p:cNvSpPr/>
            <p:nvPr/>
          </p:nvSpPr>
          <p:spPr>
            <a:xfrm>
              <a:off x="467544" y="2780928"/>
              <a:ext cx="2664296" cy="2016224"/>
            </a:xfrm>
            <a:prstGeom prst="horizontalScroll">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3931E19A-CF1D-F41B-F32F-FA5F9DE100BB}"/>
                </a:ext>
              </a:extLst>
            </p:cNvPr>
            <p:cNvSpPr txBox="1"/>
            <p:nvPr/>
          </p:nvSpPr>
          <p:spPr>
            <a:xfrm>
              <a:off x="899592" y="3429000"/>
              <a:ext cx="2016224" cy="769441"/>
            </a:xfrm>
            <a:prstGeom prst="rect">
              <a:avLst/>
            </a:prstGeom>
            <a:noFill/>
          </p:spPr>
          <p:txBody>
            <a:bodyPr wrap="square" rtlCol="0">
              <a:spAutoFit/>
            </a:bodyPr>
            <a:lstStyle/>
            <a:p>
              <a:r>
                <a:rPr lang="nl-NL" sz="4400" dirty="0">
                  <a:solidFill>
                    <a:schemeClr val="accent2">
                      <a:lumMod val="50000"/>
                    </a:schemeClr>
                  </a:solidFill>
                </a:rPr>
                <a:t>Te huur</a:t>
              </a:r>
            </a:p>
          </p:txBody>
        </p:sp>
      </p:grpSp>
    </p:spTree>
    <p:extLst>
      <p:ext uri="{BB962C8B-B14F-4D97-AF65-F5344CB8AC3E}">
        <p14:creationId xmlns:p14="http://schemas.microsoft.com/office/powerpoint/2010/main" val="25825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kunst-</a:t>
            </a:r>
          </a:p>
        </p:txBody>
      </p:sp>
      <p:pic>
        <p:nvPicPr>
          <p:cNvPr id="7" name="Afbeelding 6">
            <a:extLst>
              <a:ext uri="{FF2B5EF4-FFF2-40B4-BE49-F238E27FC236}">
                <a16:creationId xmlns:a16="http://schemas.microsoft.com/office/drawing/2014/main" id="{C5511270-1824-F0DE-D412-B531A9406C6F}"/>
              </a:ext>
            </a:extLst>
          </p:cNvPr>
          <p:cNvPicPr>
            <a:picLocks noChangeAspect="1"/>
          </p:cNvPicPr>
          <p:nvPr/>
        </p:nvPicPr>
        <p:blipFill>
          <a:blip r:embed="rId3"/>
          <a:stretch>
            <a:fillRect/>
          </a:stretch>
        </p:blipFill>
        <p:spPr>
          <a:xfrm>
            <a:off x="1230311" y="1838324"/>
            <a:ext cx="5722939" cy="382292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kwekerij</a:t>
            </a:r>
          </a:p>
        </p:txBody>
      </p:sp>
      <p:pic>
        <p:nvPicPr>
          <p:cNvPr id="3" name="Afbeelding 2">
            <a:extLst>
              <a:ext uri="{FF2B5EF4-FFF2-40B4-BE49-F238E27FC236}">
                <a16:creationId xmlns:a16="http://schemas.microsoft.com/office/drawing/2014/main" id="{1E8D433F-6FCA-9DE3-B2AB-32CDC209C363}"/>
              </a:ext>
            </a:extLst>
          </p:cNvPr>
          <p:cNvPicPr>
            <a:picLocks noChangeAspect="1"/>
          </p:cNvPicPr>
          <p:nvPr/>
        </p:nvPicPr>
        <p:blipFill>
          <a:blip r:embed="rId3"/>
          <a:stretch>
            <a:fillRect/>
          </a:stretch>
        </p:blipFill>
        <p:spPr>
          <a:xfrm>
            <a:off x="732431" y="1412776"/>
            <a:ext cx="7679137" cy="5114305"/>
          </a:xfrm>
          <a:prstGeom prst="rect">
            <a:avLst/>
          </a:prstGeom>
        </p:spPr>
      </p:pic>
      <p:sp>
        <p:nvSpPr>
          <p:cNvPr id="4" name="Tekstvak 3">
            <a:extLst>
              <a:ext uri="{FF2B5EF4-FFF2-40B4-BE49-F238E27FC236}">
                <a16:creationId xmlns:a16="http://schemas.microsoft.com/office/drawing/2014/main" id="{A77C80A5-68CE-E53E-5844-1294CB88AC38}"/>
              </a:ext>
            </a:extLst>
          </p:cNvPr>
          <p:cNvSpPr txBox="1"/>
          <p:nvPr/>
        </p:nvSpPr>
        <p:spPr>
          <a:xfrm rot="168364">
            <a:off x="4672396" y="3437849"/>
            <a:ext cx="1656184" cy="1200329"/>
          </a:xfrm>
          <a:prstGeom prst="rect">
            <a:avLst/>
          </a:prstGeom>
          <a:noFill/>
        </p:spPr>
        <p:txBody>
          <a:bodyPr wrap="square" rtlCol="0">
            <a:spAutoFit/>
          </a:bodyPr>
          <a:lstStyle/>
          <a:p>
            <a:pPr algn="ctr"/>
            <a:r>
              <a:rPr lang="nl-NL" dirty="0">
                <a:solidFill>
                  <a:schemeClr val="accent6">
                    <a:lumMod val="75000"/>
                  </a:schemeClr>
                </a:solidFill>
              </a:rPr>
              <a:t>Welkom!</a:t>
            </a:r>
          </a:p>
          <a:p>
            <a:pPr algn="ctr"/>
            <a:endParaRPr lang="nl-NL" dirty="0"/>
          </a:p>
          <a:p>
            <a:pPr algn="ctr"/>
            <a:r>
              <a:rPr lang="nl-NL" dirty="0">
                <a:solidFill>
                  <a:srgbClr val="00B050"/>
                </a:solidFill>
                <a:latin typeface="Imprint MT Shadow" panose="04020605060303030202" pitchFamily="82" charset="0"/>
              </a:rPr>
              <a:t>Kwekerij </a:t>
            </a:r>
            <a:r>
              <a:rPr lang="nl-NL" dirty="0">
                <a:solidFill>
                  <a:schemeClr val="accent3">
                    <a:lumMod val="75000"/>
                  </a:schemeClr>
                </a:solidFill>
                <a:latin typeface="Imprint MT Shadow" panose="04020605060303030202" pitchFamily="82" charset="0"/>
              </a:rPr>
              <a:t>‘Boom en zo’</a:t>
            </a:r>
          </a:p>
        </p:txBody>
      </p:sp>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kunst-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authentiek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namaak-</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Dit is </a:t>
            </a:r>
            <a:r>
              <a:rPr lang="nl-NL" sz="2400" i="1" u="sng" dirty="0">
                <a:solidFill>
                  <a:srgbClr val="387038"/>
                </a:solidFill>
                <a:latin typeface="Century Gothic" panose="020B0502020202020204" pitchFamily="34" charset="0"/>
                <a:ea typeface="Calibri"/>
                <a:cs typeface="Times New Roman"/>
              </a:rPr>
              <a:t>kunst</a:t>
            </a:r>
            <a:r>
              <a:rPr lang="nl-NL" sz="2400" i="1" dirty="0">
                <a:solidFill>
                  <a:srgbClr val="387038"/>
                </a:solidFill>
                <a:latin typeface="Century Gothic" panose="020B0502020202020204" pitchFamily="34" charset="0"/>
                <a:ea typeface="Calibri"/>
                <a:cs typeface="Times New Roman"/>
              </a:rPr>
              <a:t>haar.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geen namaak, echt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Mijn </a:t>
            </a:r>
            <a:r>
              <a:rPr lang="nl-NL" sz="2400" i="1" u="sng" dirty="0">
                <a:solidFill>
                  <a:srgbClr val="387038"/>
                </a:solidFill>
                <a:latin typeface="Century Gothic" panose="020B0502020202020204" pitchFamily="34" charset="0"/>
                <a:ea typeface="Calibri"/>
                <a:cs typeface="Times New Roman"/>
              </a:rPr>
              <a:t>authentieke</a:t>
            </a:r>
            <a:r>
              <a:rPr lang="nl-NL" sz="2400" i="1" dirty="0">
                <a:solidFill>
                  <a:srgbClr val="387038"/>
                </a:solidFill>
                <a:latin typeface="Century Gothic" panose="020B0502020202020204" pitchFamily="34" charset="0"/>
                <a:ea typeface="Calibri"/>
                <a:cs typeface="Times New Roman"/>
              </a:rPr>
              <a:t> haar is bruin.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F691F54D-7E79-84CF-6EE7-1CCA3E226860}"/>
              </a:ext>
            </a:extLst>
          </p:cNvPr>
          <p:cNvPicPr>
            <a:picLocks noChangeAspect="1"/>
          </p:cNvPicPr>
          <p:nvPr/>
        </p:nvPicPr>
        <p:blipFill>
          <a:blip r:embed="rId4"/>
          <a:stretch>
            <a:fillRect/>
          </a:stretch>
        </p:blipFill>
        <p:spPr>
          <a:xfrm>
            <a:off x="355028" y="2619021"/>
            <a:ext cx="3629721" cy="2424653"/>
          </a:xfrm>
          <a:prstGeom prst="rect">
            <a:avLst/>
          </a:prstGeom>
        </p:spPr>
      </p:pic>
      <p:pic>
        <p:nvPicPr>
          <p:cNvPr id="4" name="Afbeelding 3">
            <a:extLst>
              <a:ext uri="{FF2B5EF4-FFF2-40B4-BE49-F238E27FC236}">
                <a16:creationId xmlns:a16="http://schemas.microsoft.com/office/drawing/2014/main" id="{2E264398-3342-F541-96C4-6C403A041F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57274" y="2341706"/>
            <a:ext cx="2420495" cy="2910818"/>
          </a:xfrm>
          <a:prstGeom prst="rect">
            <a:avLst/>
          </a:prstGeom>
        </p:spPr>
      </p:pic>
    </p:spTree>
    <p:extLst>
      <p:ext uri="{BB962C8B-B14F-4D97-AF65-F5344CB8AC3E}">
        <p14:creationId xmlns:p14="http://schemas.microsoft.com/office/powerpoint/2010/main" val="14929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724280" y="55612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voordeel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164015" y="57457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nadeel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vervelende kant van iets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u="sng" dirty="0">
                <a:solidFill>
                  <a:srgbClr val="387038"/>
                </a:solidFill>
                <a:latin typeface="Century Gothic" panose="020B0502020202020204" pitchFamily="34" charset="0"/>
                <a:ea typeface="Calibri"/>
                <a:cs typeface="Times New Roman"/>
              </a:rPr>
              <a:t>Het nadeel</a:t>
            </a:r>
            <a:r>
              <a:rPr lang="nl-NL" sz="2400" i="1" dirty="0">
                <a:solidFill>
                  <a:srgbClr val="387038"/>
                </a:solidFill>
                <a:latin typeface="Century Gothic" panose="020B0502020202020204" pitchFamily="34" charset="0"/>
                <a:ea typeface="Calibri"/>
                <a:cs typeface="Times New Roman"/>
              </a:rPr>
              <a:t> van glitters is dat ze in de natuur belanden.</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fijne kant van iets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Het voordeel</a:t>
            </a:r>
            <a:r>
              <a:rPr lang="nl-NL" sz="2400" i="1" dirty="0">
                <a:solidFill>
                  <a:srgbClr val="387038"/>
                </a:solidFill>
                <a:latin typeface="Century Gothic" panose="020B0502020202020204" pitchFamily="34" charset="0"/>
                <a:ea typeface="Calibri"/>
                <a:cs typeface="Times New Roman"/>
              </a:rPr>
              <a:t> van glitters is dat elk knutselwerkje er feestelijk uit ziet.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C015C4AB-081D-38FF-21B4-D54FE162D8C7}"/>
              </a:ext>
            </a:extLst>
          </p:cNvPr>
          <p:cNvSpPr txBox="1">
            <a:spLocks noChangeArrowheads="1"/>
          </p:cNvSpPr>
          <p:nvPr/>
        </p:nvSpPr>
        <p:spPr bwMode="auto">
          <a:xfrm>
            <a:off x="4242701" y="-2738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het</a:t>
            </a:r>
            <a:endParaRPr lang="nl-NL" sz="59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A7E17019-D8BF-5E4E-69B8-D863BD3E1F47}"/>
              </a:ext>
            </a:extLst>
          </p:cNvPr>
          <p:cNvSpPr txBox="1">
            <a:spLocks noChangeArrowheads="1"/>
          </p:cNvSpPr>
          <p:nvPr/>
        </p:nvSpPr>
        <p:spPr bwMode="auto">
          <a:xfrm>
            <a:off x="-103820" y="-1491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het</a:t>
            </a:r>
            <a:endParaRPr lang="nl-NL" sz="5900" dirty="0">
              <a:effectLst/>
              <a:latin typeface="Century Gothic" panose="020B0502020202020204" pitchFamily="34" charset="0"/>
              <a:ea typeface="Calibri"/>
              <a:cs typeface="Times New Roman"/>
            </a:endParaRPr>
          </a:p>
        </p:txBody>
      </p:sp>
      <p:grpSp>
        <p:nvGrpSpPr>
          <p:cNvPr id="4" name="Groep 3">
            <a:extLst>
              <a:ext uri="{FF2B5EF4-FFF2-40B4-BE49-F238E27FC236}">
                <a16:creationId xmlns:a16="http://schemas.microsoft.com/office/drawing/2014/main" id="{1467128C-2F6D-974D-1C47-05C7238F64E4}"/>
              </a:ext>
            </a:extLst>
          </p:cNvPr>
          <p:cNvGrpSpPr/>
          <p:nvPr/>
        </p:nvGrpSpPr>
        <p:grpSpPr>
          <a:xfrm>
            <a:off x="539552" y="2706667"/>
            <a:ext cx="3522812" cy="2153286"/>
            <a:chOff x="467544" y="1340768"/>
            <a:chExt cx="8501930" cy="5384344"/>
          </a:xfrm>
        </p:grpSpPr>
        <p:pic>
          <p:nvPicPr>
            <p:cNvPr id="5" name="Afbeelding 4">
              <a:extLst>
                <a:ext uri="{FF2B5EF4-FFF2-40B4-BE49-F238E27FC236}">
                  <a16:creationId xmlns:a16="http://schemas.microsoft.com/office/drawing/2014/main" id="{55EFBB2E-A0F0-AD66-89E9-8913CD6148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544" y="1340768"/>
              <a:ext cx="6303407" cy="3983753"/>
            </a:xfrm>
            <a:prstGeom prst="rect">
              <a:avLst/>
            </a:prstGeom>
          </p:spPr>
        </p:pic>
        <p:pic>
          <p:nvPicPr>
            <p:cNvPr id="6" name="Afbeelding 5">
              <a:extLst>
                <a:ext uri="{FF2B5EF4-FFF2-40B4-BE49-F238E27FC236}">
                  <a16:creationId xmlns:a16="http://schemas.microsoft.com/office/drawing/2014/main" id="{2A2A0853-0501-E4A6-FEE9-F1C7DD4AAD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2120" y="4509120"/>
              <a:ext cx="3317354" cy="2215992"/>
            </a:xfrm>
            <a:prstGeom prst="rect">
              <a:avLst/>
            </a:prstGeom>
          </p:spPr>
        </p:pic>
      </p:grpSp>
      <p:grpSp>
        <p:nvGrpSpPr>
          <p:cNvPr id="8" name="Groep 7">
            <a:extLst>
              <a:ext uri="{FF2B5EF4-FFF2-40B4-BE49-F238E27FC236}">
                <a16:creationId xmlns:a16="http://schemas.microsoft.com/office/drawing/2014/main" id="{0C0DB6FC-C521-DF08-249F-4F586AA6F292}"/>
              </a:ext>
            </a:extLst>
          </p:cNvPr>
          <p:cNvGrpSpPr/>
          <p:nvPr/>
        </p:nvGrpSpPr>
        <p:grpSpPr>
          <a:xfrm>
            <a:off x="5092627" y="2304472"/>
            <a:ext cx="3476418" cy="2271281"/>
            <a:chOff x="539552" y="1162178"/>
            <a:chExt cx="8305014" cy="5488182"/>
          </a:xfrm>
        </p:grpSpPr>
        <p:pic>
          <p:nvPicPr>
            <p:cNvPr id="9" name="Afbeelding 8">
              <a:extLst>
                <a:ext uri="{FF2B5EF4-FFF2-40B4-BE49-F238E27FC236}">
                  <a16:creationId xmlns:a16="http://schemas.microsoft.com/office/drawing/2014/main" id="{C2EDE8AE-36E4-BAB9-810C-C78AD727AF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3726377" y="1162178"/>
              <a:ext cx="5118189" cy="3418950"/>
            </a:xfrm>
            <a:prstGeom prst="rect">
              <a:avLst/>
            </a:prstGeom>
          </p:spPr>
        </p:pic>
        <p:pic>
          <p:nvPicPr>
            <p:cNvPr id="10" name="Afbeelding 9">
              <a:extLst>
                <a:ext uri="{FF2B5EF4-FFF2-40B4-BE49-F238E27FC236}">
                  <a16:creationId xmlns:a16="http://schemas.microsoft.com/office/drawing/2014/main" id="{B70C057D-B50C-761E-224C-7495E03D40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flipH="1">
              <a:off x="539552" y="3231410"/>
              <a:ext cx="5118189" cy="3418950"/>
            </a:xfrm>
            <a:prstGeom prst="rect">
              <a:avLst/>
            </a:prstGeom>
          </p:spPr>
        </p:pic>
        <p:pic>
          <p:nvPicPr>
            <p:cNvPr id="16" name="Afbeelding 15">
              <a:extLst>
                <a:ext uri="{FF2B5EF4-FFF2-40B4-BE49-F238E27FC236}">
                  <a16:creationId xmlns:a16="http://schemas.microsoft.com/office/drawing/2014/main" id="{7F6F085A-A3E9-72C8-67DC-984D87E5C1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552" y="1563306"/>
              <a:ext cx="4762500" cy="3181350"/>
            </a:xfrm>
            <a:prstGeom prst="rect">
              <a:avLst/>
            </a:prstGeom>
          </p:spPr>
        </p:pic>
        <p:pic>
          <p:nvPicPr>
            <p:cNvPr id="17" name="Afbeelding 16">
              <a:extLst>
                <a:ext uri="{FF2B5EF4-FFF2-40B4-BE49-F238E27FC236}">
                  <a16:creationId xmlns:a16="http://schemas.microsoft.com/office/drawing/2014/main" id="{0D286FDD-3223-2850-19BD-38FAA871106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83968" y="3231410"/>
              <a:ext cx="4546476" cy="3418950"/>
            </a:xfrm>
            <a:prstGeom prst="rect">
              <a:avLst/>
            </a:prstGeom>
          </p:spPr>
        </p:pic>
      </p:grpSp>
    </p:spTree>
    <p:extLst>
      <p:ext uri="{BB962C8B-B14F-4D97-AF65-F5344CB8AC3E}">
        <p14:creationId xmlns:p14="http://schemas.microsoft.com/office/powerpoint/2010/main" val="15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behouden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verliezen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verliezen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effectLst/>
                <a:latin typeface="Century Gothic" panose="020B0502020202020204" pitchFamily="34" charset="0"/>
                <a:ea typeface="Calibri"/>
                <a:cs typeface="Times New Roman"/>
              </a:rPr>
              <a:t>Behoud</a:t>
            </a:r>
            <a:r>
              <a:rPr lang="nl-NL" sz="2400" i="1" dirty="0">
                <a:solidFill>
                  <a:srgbClr val="387038"/>
                </a:solidFill>
                <a:effectLst/>
                <a:latin typeface="Century Gothic" panose="020B0502020202020204" pitchFamily="34" charset="0"/>
                <a:ea typeface="Calibri"/>
                <a:cs typeface="Times New Roman"/>
              </a:rPr>
              <a:t> je knutsels goed!</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behouden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7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knutselwerkje </a:t>
            </a:r>
            <a:r>
              <a:rPr lang="nl-NL" sz="2400" i="1" u="sng" dirty="0">
                <a:solidFill>
                  <a:srgbClr val="387038"/>
                </a:solidFill>
                <a:effectLst/>
                <a:latin typeface="Century Gothic" panose="020B0502020202020204" pitchFamily="34" charset="0"/>
                <a:ea typeface="Calibri"/>
                <a:cs typeface="Times New Roman"/>
              </a:rPr>
              <a:t>verloor</a:t>
            </a:r>
            <a:r>
              <a:rPr lang="nl-NL" sz="2400" i="1" dirty="0">
                <a:solidFill>
                  <a:srgbClr val="387038"/>
                </a:solidFill>
                <a:effectLst/>
                <a:latin typeface="Century Gothic" panose="020B0502020202020204" pitchFamily="34" charset="0"/>
                <a:ea typeface="Calibri"/>
                <a:cs typeface="Times New Roman"/>
              </a:rPr>
              <a:t> al zijn glitters. De glitters werden niet behouden.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7F6FC272-35A5-99B5-AA7D-1FB1665E22AD}"/>
              </a:ext>
            </a:extLst>
          </p:cNvPr>
          <p:cNvPicPr>
            <a:picLocks noChangeAspect="1"/>
          </p:cNvPicPr>
          <p:nvPr/>
        </p:nvPicPr>
        <p:blipFill>
          <a:blip r:embed="rId4"/>
          <a:stretch>
            <a:fillRect/>
          </a:stretch>
        </p:blipFill>
        <p:spPr>
          <a:xfrm>
            <a:off x="971600" y="2204864"/>
            <a:ext cx="2553308" cy="3129054"/>
          </a:xfrm>
          <a:prstGeom prst="rect">
            <a:avLst/>
          </a:prstGeom>
        </p:spPr>
      </p:pic>
      <p:pic>
        <p:nvPicPr>
          <p:cNvPr id="4" name="Afbeelding 3">
            <a:extLst>
              <a:ext uri="{FF2B5EF4-FFF2-40B4-BE49-F238E27FC236}">
                <a16:creationId xmlns:a16="http://schemas.microsoft.com/office/drawing/2014/main" id="{673D3E6F-557B-BCE9-703C-A1A717F7584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29164" y="2123238"/>
            <a:ext cx="1551148" cy="2448273"/>
          </a:xfrm>
          <a:prstGeom prst="rect">
            <a:avLst/>
          </a:prstGeom>
        </p:spPr>
      </p:pic>
      <p:pic>
        <p:nvPicPr>
          <p:cNvPr id="5" name="Afbeelding 4">
            <a:extLst>
              <a:ext uri="{FF2B5EF4-FFF2-40B4-BE49-F238E27FC236}">
                <a16:creationId xmlns:a16="http://schemas.microsoft.com/office/drawing/2014/main" id="{6067E358-FA3F-A1AA-887C-1B52B4F1E8F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84168" y="4571511"/>
            <a:ext cx="1197526" cy="385551"/>
          </a:xfrm>
          <a:prstGeom prst="rect">
            <a:avLst/>
          </a:prstGeom>
        </p:spPr>
      </p:pic>
    </p:spTree>
    <p:extLst>
      <p:ext uri="{BB962C8B-B14F-4D97-AF65-F5344CB8AC3E}">
        <p14:creationId xmlns:p14="http://schemas.microsoft.com/office/powerpoint/2010/main" val="116738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23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2083" y="188640"/>
            <a:ext cx="4198118" cy="11129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7200" b="1" dirty="0">
                <a:solidFill>
                  <a:srgbClr val="387038"/>
                </a:solidFill>
                <a:effectLst/>
                <a:latin typeface="Century Gothic" panose="020B0502020202020204" pitchFamily="34" charset="0"/>
                <a:ea typeface="Calibri"/>
                <a:cs typeface="Times New Roman"/>
              </a:rPr>
              <a:t>rond</a:t>
            </a:r>
            <a:endParaRPr lang="nl-NL" sz="7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1886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7200" b="1" dirty="0">
                <a:solidFill>
                  <a:srgbClr val="387038"/>
                </a:solidFill>
                <a:effectLst/>
                <a:latin typeface="Century Gothic" panose="020B0502020202020204" pitchFamily="34" charset="0"/>
                <a:ea typeface="Calibri"/>
                <a:cs typeface="Times New Roman"/>
              </a:rPr>
              <a:t>exact</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ongeveer</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Zo </a:t>
            </a:r>
            <a:r>
              <a:rPr lang="nl-NL" sz="2400" i="1" u="sng" dirty="0">
                <a:solidFill>
                  <a:srgbClr val="387038"/>
                </a:solidFill>
                <a:latin typeface="Century Gothic" panose="020B0502020202020204" pitchFamily="34" charset="0"/>
                <a:ea typeface="Calibri"/>
                <a:cs typeface="Times New Roman"/>
              </a:rPr>
              <a:t>rond</a:t>
            </a:r>
            <a:r>
              <a:rPr lang="nl-NL" sz="2400" i="1" dirty="0">
                <a:solidFill>
                  <a:srgbClr val="387038"/>
                </a:solidFill>
                <a:latin typeface="Century Gothic" panose="020B0502020202020204" pitchFamily="34" charset="0"/>
                <a:ea typeface="Calibri"/>
                <a:cs typeface="Times New Roman"/>
              </a:rPr>
              <a:t> kerst wordt er veel geknutseld met glitters. </a:t>
            </a: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precies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Op 25 december is het </a:t>
            </a:r>
            <a:r>
              <a:rPr lang="nl-NL" sz="2400" i="1" u="sng" dirty="0">
                <a:solidFill>
                  <a:srgbClr val="387038"/>
                </a:solidFill>
                <a:latin typeface="Century Gothic" panose="020B0502020202020204" pitchFamily="34" charset="0"/>
                <a:ea typeface="Calibri"/>
                <a:cs typeface="Times New Roman"/>
              </a:rPr>
              <a:t>exact</a:t>
            </a:r>
            <a:r>
              <a:rPr lang="nl-NL" sz="2400" i="1" dirty="0">
                <a:solidFill>
                  <a:srgbClr val="387038"/>
                </a:solidFill>
                <a:latin typeface="Century Gothic" panose="020B0502020202020204" pitchFamily="34" charset="0"/>
                <a:ea typeface="Calibri"/>
                <a:cs typeface="Times New Roman"/>
              </a:rPr>
              <a:t> kerst.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8" name="Groep 7">
            <a:extLst>
              <a:ext uri="{FF2B5EF4-FFF2-40B4-BE49-F238E27FC236}">
                <a16:creationId xmlns:a16="http://schemas.microsoft.com/office/drawing/2014/main" id="{1BD397DE-941B-4858-5B2B-8BAFBA2695CC}"/>
              </a:ext>
            </a:extLst>
          </p:cNvPr>
          <p:cNvGrpSpPr/>
          <p:nvPr/>
        </p:nvGrpSpPr>
        <p:grpSpPr>
          <a:xfrm>
            <a:off x="535949" y="2163709"/>
            <a:ext cx="3530386" cy="2824309"/>
            <a:chOff x="1043608" y="1210103"/>
            <a:chExt cx="6797675" cy="5438140"/>
          </a:xfrm>
        </p:grpSpPr>
        <p:pic>
          <p:nvPicPr>
            <p:cNvPr id="10" name="Afbeelding 9">
              <a:extLst>
                <a:ext uri="{FF2B5EF4-FFF2-40B4-BE49-F238E27FC236}">
                  <a16:creationId xmlns:a16="http://schemas.microsoft.com/office/drawing/2014/main" id="{CEEA7DDD-44DA-AE5C-FBAF-DAA810EF6EFA}"/>
                </a:ext>
              </a:extLst>
            </p:cNvPr>
            <p:cNvPicPr>
              <a:picLocks noChangeAspect="1"/>
            </p:cNvPicPr>
            <p:nvPr/>
          </p:nvPicPr>
          <p:blipFill>
            <a:blip r:embed="rId4"/>
            <a:stretch>
              <a:fillRect/>
            </a:stretch>
          </p:blipFill>
          <p:spPr>
            <a:xfrm>
              <a:off x="1043608" y="1210103"/>
              <a:ext cx="6797675" cy="5438140"/>
            </a:xfrm>
            <a:prstGeom prst="rect">
              <a:avLst/>
            </a:prstGeom>
          </p:spPr>
        </p:pic>
        <p:sp>
          <p:nvSpPr>
            <p:cNvPr id="16" name="Ovaal 15">
              <a:extLst>
                <a:ext uri="{FF2B5EF4-FFF2-40B4-BE49-F238E27FC236}">
                  <a16:creationId xmlns:a16="http://schemas.microsoft.com/office/drawing/2014/main" id="{2ECEA26F-E23C-8121-3284-83DD077E19D0}"/>
                </a:ext>
              </a:extLst>
            </p:cNvPr>
            <p:cNvSpPr/>
            <p:nvPr/>
          </p:nvSpPr>
          <p:spPr>
            <a:xfrm>
              <a:off x="2195736" y="3789040"/>
              <a:ext cx="5184576" cy="2016224"/>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9" name="Afbeelding 18">
            <a:extLst>
              <a:ext uri="{FF2B5EF4-FFF2-40B4-BE49-F238E27FC236}">
                <a16:creationId xmlns:a16="http://schemas.microsoft.com/office/drawing/2014/main" id="{A8CEB0DF-54B3-CE13-18E3-511CBE7E3B4C}"/>
              </a:ext>
            </a:extLst>
          </p:cNvPr>
          <p:cNvPicPr>
            <a:picLocks noChangeAspect="1"/>
          </p:cNvPicPr>
          <p:nvPr/>
        </p:nvPicPr>
        <p:blipFill>
          <a:blip r:embed="rId4"/>
          <a:stretch>
            <a:fillRect/>
          </a:stretch>
        </p:blipFill>
        <p:spPr>
          <a:xfrm>
            <a:off x="5102895" y="2191743"/>
            <a:ext cx="3530386" cy="2824309"/>
          </a:xfrm>
          <a:prstGeom prst="rect">
            <a:avLst/>
          </a:prstGeom>
        </p:spPr>
      </p:pic>
      <p:sp>
        <p:nvSpPr>
          <p:cNvPr id="20" name="Ovaal 19">
            <a:extLst>
              <a:ext uri="{FF2B5EF4-FFF2-40B4-BE49-F238E27FC236}">
                <a16:creationId xmlns:a16="http://schemas.microsoft.com/office/drawing/2014/main" id="{95F60554-0364-F347-8A60-6BF60626758B}"/>
              </a:ext>
            </a:extLst>
          </p:cNvPr>
          <p:cNvSpPr/>
          <p:nvPr/>
        </p:nvSpPr>
        <p:spPr>
          <a:xfrm>
            <a:off x="6228184" y="4007943"/>
            <a:ext cx="576064" cy="429169"/>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8304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populair</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83968"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impopulair</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176462"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geliefd, veel mensen vinden het leuk</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Knutselen met glitters is </a:t>
            </a:r>
            <a:r>
              <a:rPr lang="nl-NL" sz="2400" i="1" u="sng" dirty="0">
                <a:solidFill>
                  <a:srgbClr val="387038"/>
                </a:solidFill>
                <a:latin typeface="Century Gothic" panose="020B0502020202020204" pitchFamily="34" charset="0"/>
                <a:ea typeface="Calibri"/>
                <a:cs typeface="Times New Roman"/>
              </a:rPr>
              <a:t>populair</a:t>
            </a:r>
            <a:r>
              <a:rPr lang="nl-NL" sz="2400" i="1" dirty="0">
                <a:solidFill>
                  <a:srgbClr val="387038"/>
                </a:solidFill>
                <a:latin typeface="Century Gothic" panose="020B0502020202020204" pitchFamily="34" charset="0"/>
                <a:ea typeface="Calibri"/>
                <a:cs typeface="Times New Roman"/>
              </a:rPr>
              <a:t> bij kinderen</a:t>
            </a:r>
            <a:r>
              <a:rPr lang="nl-NL" sz="2000" i="1" dirty="0">
                <a:solidFill>
                  <a:srgbClr val="387038"/>
                </a:solidFill>
                <a:latin typeface="Century Gothic" panose="020B0502020202020204" pitchFamily="34" charset="0"/>
                <a:ea typeface="Calibri"/>
                <a:cs typeface="Times New Roman"/>
              </a:rPr>
              <a:t>. </a:t>
            </a:r>
            <a:endParaRPr lang="nl-NL" sz="20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6" y="1590824"/>
            <a:ext cx="417646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wat veel mensen </a:t>
            </a:r>
            <a:r>
              <a:rPr lang="nl-NL" sz="2800" u="sng" dirty="0">
                <a:effectLst/>
                <a:latin typeface="Century Gothic" panose="020B0502020202020204" pitchFamily="34" charset="0"/>
                <a:ea typeface="Calibri"/>
                <a:cs typeface="Times New Roman"/>
              </a:rPr>
              <a:t>niet</a:t>
            </a:r>
            <a:r>
              <a:rPr lang="nl-NL" sz="2800" dirty="0">
                <a:effectLst/>
                <a:latin typeface="Century Gothic" panose="020B0502020202020204" pitchFamily="34" charset="0"/>
                <a:ea typeface="Calibri"/>
                <a:cs typeface="Times New Roman"/>
              </a:rPr>
              <a:t> leuk vinden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1600" i="1" dirty="0">
              <a:solidFill>
                <a:srgbClr val="387038"/>
              </a:solidFill>
              <a:latin typeface="Century Gothic" panose="020B0502020202020204" pitchFamily="34" charset="0"/>
              <a:ea typeface="Calibri"/>
              <a:cs typeface="Times New Roman"/>
            </a:endParaRPr>
          </a:p>
          <a:p>
            <a:pPr algn="ctr">
              <a:lnSpc>
                <a:spcPct val="107000"/>
              </a:lnSpc>
            </a:pPr>
            <a:endParaRPr lang="nl-NL" sz="16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Iemand met rood haar uitlachen, is gelukkig </a:t>
            </a:r>
            <a:br>
              <a:rPr lang="nl-NL" sz="2400" i="1" dirty="0">
                <a:solidFill>
                  <a:srgbClr val="387038"/>
                </a:solidFill>
                <a:latin typeface="Century Gothic" panose="020B0502020202020204" pitchFamily="34" charset="0"/>
                <a:ea typeface="Calibri"/>
                <a:cs typeface="Times New Roman"/>
              </a:rPr>
            </a:br>
            <a:r>
              <a:rPr lang="nl-NL" sz="2400" i="1" u="sng" dirty="0">
                <a:solidFill>
                  <a:srgbClr val="387038"/>
                </a:solidFill>
                <a:latin typeface="Century Gothic" panose="020B0502020202020204" pitchFamily="34" charset="0"/>
                <a:ea typeface="Calibri"/>
                <a:cs typeface="Times New Roman"/>
              </a:rPr>
              <a:t>impopulair</a:t>
            </a:r>
            <a:r>
              <a:rPr lang="nl-NL" sz="2400" i="1" dirty="0">
                <a:solidFill>
                  <a:srgbClr val="387038"/>
                </a:solidFill>
                <a:latin typeface="Century Gothic" panose="020B0502020202020204" pitchFamily="34" charset="0"/>
                <a:ea typeface="Calibri"/>
                <a:cs typeface="Times New Roman"/>
              </a:rPr>
              <a:t> geworden.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descr="Afbeelding met tekst, speelgoed, pop, illustratie&#10;&#10;Automatisch gegenereerde beschrijving">
            <a:extLst>
              <a:ext uri="{FF2B5EF4-FFF2-40B4-BE49-F238E27FC236}">
                <a16:creationId xmlns:a16="http://schemas.microsoft.com/office/drawing/2014/main" id="{3560385F-DBBC-4CE4-B25B-DBB6B68AAA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2981" y="2662242"/>
            <a:ext cx="2837520" cy="2021399"/>
          </a:xfrm>
          <a:prstGeom prst="rect">
            <a:avLst/>
          </a:prstGeom>
        </p:spPr>
      </p:pic>
      <p:pic>
        <p:nvPicPr>
          <p:cNvPr id="8" name="Afbeelding 7">
            <a:extLst>
              <a:ext uri="{FF2B5EF4-FFF2-40B4-BE49-F238E27FC236}">
                <a16:creationId xmlns:a16="http://schemas.microsoft.com/office/drawing/2014/main" id="{B8A644D5-5E88-2592-A673-D5E087A93A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4809" y="2705771"/>
            <a:ext cx="2797090" cy="2310755"/>
          </a:xfrm>
          <a:prstGeom prst="rect">
            <a:avLst/>
          </a:prstGeom>
        </p:spPr>
      </p:pic>
    </p:spTree>
    <p:extLst>
      <p:ext uri="{BB962C8B-B14F-4D97-AF65-F5344CB8AC3E}">
        <p14:creationId xmlns:p14="http://schemas.microsoft.com/office/powerpoint/2010/main" val="270302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huren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kopen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563389"/>
            <a:ext cx="41044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geld betalen voor iets wat je gebruikt en later weer teruggeeft</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4000" dirty="0">
                <a:effectLst/>
                <a:latin typeface="Century Gothic" panose="020B0502020202020204" pitchFamily="34" charset="0"/>
                <a:ea typeface="Calibri"/>
                <a:cs typeface="Times New Roman"/>
              </a:rPr>
              <a:t> </a:t>
            </a:r>
            <a:r>
              <a:rPr lang="nl-NL" sz="48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Deze glitterpakken kun je </a:t>
            </a:r>
            <a:r>
              <a:rPr lang="nl-NL" sz="2400" i="1" u="sng" dirty="0">
                <a:solidFill>
                  <a:srgbClr val="387038"/>
                </a:solidFill>
                <a:latin typeface="Century Gothic" panose="020B0502020202020204" pitchFamily="34" charset="0"/>
                <a:ea typeface="Calibri"/>
                <a:cs typeface="Times New Roman"/>
              </a:rPr>
              <a:t>huren</a:t>
            </a:r>
            <a:r>
              <a:rPr lang="nl-NL" sz="2400" i="1" dirty="0">
                <a:solidFill>
                  <a:srgbClr val="387038"/>
                </a:solidFill>
                <a:latin typeface="Century Gothic" panose="020B0502020202020204" pitchFamily="34" charset="0"/>
                <a:ea typeface="Calibri"/>
                <a:cs typeface="Times New Roman"/>
              </a:rPr>
              <a:t> voor een feestje.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geld betalen voor iets waarvan je de eigenaar wordt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Zij </a:t>
            </a:r>
            <a:r>
              <a:rPr lang="nl-NL" sz="2400" i="1" u="sng" dirty="0">
                <a:solidFill>
                  <a:srgbClr val="387038"/>
                </a:solidFill>
                <a:effectLst/>
                <a:latin typeface="Century Gothic" panose="020B0502020202020204" pitchFamily="34" charset="0"/>
                <a:ea typeface="Calibri"/>
                <a:cs typeface="Times New Roman"/>
              </a:rPr>
              <a:t>koopt</a:t>
            </a:r>
            <a:r>
              <a:rPr lang="nl-NL" sz="2400" i="1" dirty="0">
                <a:solidFill>
                  <a:srgbClr val="387038"/>
                </a:solidFill>
                <a:effectLst/>
                <a:latin typeface="Century Gothic" panose="020B0502020202020204" pitchFamily="34" charset="0"/>
                <a:ea typeface="Calibri"/>
                <a:cs typeface="Times New Roman"/>
              </a:rPr>
              <a:t> een kop koffie.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persoon, tafel, Mobiele telefoon, glimlach&#10;&#10;Automatisch gegenereerde beschrijving">
            <a:extLst>
              <a:ext uri="{FF2B5EF4-FFF2-40B4-BE49-F238E27FC236}">
                <a16:creationId xmlns:a16="http://schemas.microsoft.com/office/drawing/2014/main" id="{3989FEAC-5BA8-CC36-6E2B-8F4E8D27D6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3140968"/>
            <a:ext cx="2952328" cy="1972155"/>
          </a:xfrm>
          <a:prstGeom prst="rect">
            <a:avLst/>
          </a:prstGeom>
        </p:spPr>
      </p:pic>
      <p:grpSp>
        <p:nvGrpSpPr>
          <p:cNvPr id="2" name="Groep 1">
            <a:extLst>
              <a:ext uri="{FF2B5EF4-FFF2-40B4-BE49-F238E27FC236}">
                <a16:creationId xmlns:a16="http://schemas.microsoft.com/office/drawing/2014/main" id="{C7E3DA1C-2587-7B8D-22EB-26D0872CAB83}"/>
              </a:ext>
            </a:extLst>
          </p:cNvPr>
          <p:cNvGrpSpPr/>
          <p:nvPr/>
        </p:nvGrpSpPr>
        <p:grpSpPr>
          <a:xfrm>
            <a:off x="1080557" y="3012096"/>
            <a:ext cx="2411324" cy="2241500"/>
            <a:chOff x="467544" y="467671"/>
            <a:chExt cx="6371380" cy="5922658"/>
          </a:xfrm>
        </p:grpSpPr>
        <p:pic>
          <p:nvPicPr>
            <p:cNvPr id="5" name="Picture 2">
              <a:extLst>
                <a:ext uri="{FF2B5EF4-FFF2-40B4-BE49-F238E27FC236}">
                  <a16:creationId xmlns:a16="http://schemas.microsoft.com/office/drawing/2014/main" id="{B40E1F9C-FB33-E7CD-96DD-3A8A06DD13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54548" y="467671"/>
              <a:ext cx="3384376" cy="5922658"/>
            </a:xfrm>
            <a:prstGeom prst="rect">
              <a:avLst/>
            </a:prstGeom>
            <a:noFill/>
            <a:extLst>
              <a:ext uri="{909E8E84-426E-40DD-AFC4-6F175D3DCCD1}">
                <a14:hiddenFill xmlns:a14="http://schemas.microsoft.com/office/drawing/2010/main">
                  <a:solidFill>
                    <a:srgbClr val="FFFFFF"/>
                  </a:solidFill>
                </a14:hiddenFill>
              </a:ext>
            </a:extLst>
          </p:spPr>
        </p:pic>
        <p:sp>
          <p:nvSpPr>
            <p:cNvPr id="6" name="Rol: horizontaal 5">
              <a:extLst>
                <a:ext uri="{FF2B5EF4-FFF2-40B4-BE49-F238E27FC236}">
                  <a16:creationId xmlns:a16="http://schemas.microsoft.com/office/drawing/2014/main" id="{722322C5-6DEA-3BB2-4D5F-30CF113F3006}"/>
                </a:ext>
              </a:extLst>
            </p:cNvPr>
            <p:cNvSpPr/>
            <p:nvPr/>
          </p:nvSpPr>
          <p:spPr>
            <a:xfrm>
              <a:off x="467544" y="2780928"/>
              <a:ext cx="2664296" cy="2016224"/>
            </a:xfrm>
            <a:prstGeom prst="horizontalScroll">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8CB765A-0064-D69C-AD3F-2843E1C4A638}"/>
                </a:ext>
              </a:extLst>
            </p:cNvPr>
            <p:cNvSpPr txBox="1"/>
            <p:nvPr/>
          </p:nvSpPr>
          <p:spPr>
            <a:xfrm>
              <a:off x="899591" y="3429001"/>
              <a:ext cx="2016223" cy="807818"/>
            </a:xfrm>
            <a:prstGeom prst="rect">
              <a:avLst/>
            </a:prstGeom>
            <a:noFill/>
          </p:spPr>
          <p:txBody>
            <a:bodyPr wrap="square" rtlCol="0">
              <a:spAutoFit/>
            </a:bodyPr>
            <a:lstStyle/>
            <a:p>
              <a:r>
                <a:rPr lang="nl-NL" sz="1400" dirty="0">
                  <a:solidFill>
                    <a:schemeClr val="accent2">
                      <a:lumMod val="50000"/>
                    </a:schemeClr>
                  </a:solidFill>
                </a:rPr>
                <a:t>Te huur</a:t>
              </a:r>
            </a:p>
          </p:txBody>
        </p:sp>
      </p:grpSp>
      <p:sp>
        <p:nvSpPr>
          <p:cNvPr id="3" name="Tekstvak 2">
            <a:extLst>
              <a:ext uri="{FF2B5EF4-FFF2-40B4-BE49-F238E27FC236}">
                <a16:creationId xmlns:a16="http://schemas.microsoft.com/office/drawing/2014/main" id="{95E86F82-276F-9389-5C4F-BB0D26ABDC84}"/>
              </a:ext>
            </a:extLst>
          </p:cNvPr>
          <p:cNvSpPr txBox="1"/>
          <p:nvPr/>
        </p:nvSpPr>
        <p:spPr>
          <a:xfrm>
            <a:off x="256175" y="5044210"/>
            <a:ext cx="4823208" cy="200055"/>
          </a:xfrm>
          <a:prstGeom prst="rect">
            <a:avLst/>
          </a:prstGeom>
          <a:noFill/>
        </p:spPr>
        <p:txBody>
          <a:bodyPr wrap="square">
            <a:spAutoFit/>
          </a:bodyPr>
          <a:lstStyle/>
          <a:p>
            <a:r>
              <a:rPr lang="nl-NL" sz="700" dirty="0">
                <a:solidFill>
                  <a:schemeClr val="bg1">
                    <a:lumMod val="85000"/>
                  </a:schemeClr>
                </a:solidFill>
              </a:rPr>
              <a:t>https://cdn.webshopapp.com/shops/86992/files/105177533/400x700x2/glitterpak-in-blauw-en-goud-huren.jpg</a:t>
            </a:r>
          </a:p>
        </p:txBody>
      </p:sp>
    </p:spTree>
    <p:extLst>
      <p:ext uri="{BB962C8B-B14F-4D97-AF65-F5344CB8AC3E}">
        <p14:creationId xmlns:p14="http://schemas.microsoft.com/office/powerpoint/2010/main" val="413464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50 </a:t>
            </a:r>
            <a:r>
              <a:rPr lang="nl-NL">
                <a:solidFill>
                  <a:srgbClr val="C00000"/>
                </a:solidFill>
                <a:latin typeface="Century Gothic" panose="020B0502020202020204" pitchFamily="34" charset="0"/>
              </a:rPr>
              <a:t>– 12 december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23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483357" y="-100360"/>
            <a:ext cx="1921645" cy="9560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lang</a:t>
            </a:r>
            <a:endParaRPr lang="nl-NL" sz="7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5705004" y="-31392"/>
            <a:ext cx="2088231" cy="7960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kort</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lang gebruikt kunnen worden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Glitters vergaan niet in de natuur. Ze </a:t>
            </a:r>
            <a:r>
              <a:rPr lang="nl-NL" sz="2400" i="1" u="sng" dirty="0">
                <a:solidFill>
                  <a:srgbClr val="387038"/>
                </a:solidFill>
                <a:latin typeface="Century Gothic" panose="020B0502020202020204" pitchFamily="34" charset="0"/>
                <a:ea typeface="Calibri"/>
                <a:cs typeface="Times New Roman"/>
              </a:rPr>
              <a:t>gaan lang mee</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kort gebruikt kunnen worden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36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Papier vergaat wel in de natuur. Het </a:t>
            </a:r>
            <a:r>
              <a:rPr lang="nl-NL" sz="2400" i="1" u="sng" dirty="0">
                <a:solidFill>
                  <a:srgbClr val="387038"/>
                </a:solidFill>
                <a:latin typeface="Century Gothic" panose="020B0502020202020204" pitchFamily="34" charset="0"/>
                <a:ea typeface="Calibri"/>
                <a:cs typeface="Times New Roman"/>
              </a:rPr>
              <a:t>gaat</a:t>
            </a:r>
            <a:r>
              <a:rPr lang="nl-NL" sz="2400" i="1" dirty="0">
                <a:solidFill>
                  <a:srgbClr val="387038"/>
                </a:solidFill>
                <a:latin typeface="Century Gothic" panose="020B0502020202020204" pitchFamily="34" charset="0"/>
                <a:ea typeface="Calibri"/>
                <a:cs typeface="Times New Roman"/>
              </a:rPr>
              <a:t> meestal maar </a:t>
            </a:r>
            <a:r>
              <a:rPr lang="nl-NL" sz="2400" i="1" u="sng" dirty="0">
                <a:solidFill>
                  <a:srgbClr val="387038"/>
                </a:solidFill>
                <a:latin typeface="Century Gothic" panose="020B0502020202020204" pitchFamily="34" charset="0"/>
                <a:ea typeface="Calibri"/>
                <a:cs typeface="Times New Roman"/>
              </a:rPr>
              <a:t>kort mee</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F2CF0A41-8576-48D2-9F8C-885DB2440C14}"/>
              </a:ext>
            </a:extLst>
          </p:cNvPr>
          <p:cNvSpPr txBox="1">
            <a:spLocks noChangeArrowheads="1"/>
          </p:cNvSpPr>
          <p:nvPr/>
        </p:nvSpPr>
        <p:spPr bwMode="auto">
          <a:xfrm>
            <a:off x="50166" y="52221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meegaan</a:t>
            </a:r>
            <a:endParaRPr lang="nl-NL" sz="6000"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30E7FFE1-9B93-46A1-A57D-40D0BD39DC0C}"/>
              </a:ext>
            </a:extLst>
          </p:cNvPr>
          <p:cNvSpPr txBox="1">
            <a:spLocks noChangeArrowheads="1"/>
          </p:cNvSpPr>
          <p:nvPr/>
        </p:nvSpPr>
        <p:spPr bwMode="auto">
          <a:xfrm>
            <a:off x="4406141" y="54977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meegaan</a:t>
            </a:r>
            <a:endParaRPr lang="nl-NL" sz="6000" dirty="0">
              <a:effectLst/>
              <a:latin typeface="Century Gothic" panose="020B0502020202020204" pitchFamily="34" charset="0"/>
              <a:ea typeface="Calibri"/>
              <a:cs typeface="Times New Roman"/>
            </a:endParaRPr>
          </a:p>
        </p:txBody>
      </p:sp>
      <p:cxnSp>
        <p:nvCxnSpPr>
          <p:cNvPr id="18" name="Rechte verbindingslijn met pijl 17"/>
          <p:cNvCxnSpPr/>
          <p:nvPr/>
        </p:nvCxnSpPr>
        <p:spPr>
          <a:xfrm>
            <a:off x="1487323" y="3631575"/>
            <a:ext cx="1917679"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355028" y="3222173"/>
            <a:ext cx="1276311" cy="769441"/>
          </a:xfrm>
          <a:prstGeom prst="rect">
            <a:avLst/>
          </a:prstGeom>
          <a:noFill/>
        </p:spPr>
        <p:txBody>
          <a:bodyPr wrap="none" rtlCol="0">
            <a:spAutoFit/>
          </a:bodyPr>
          <a:lstStyle/>
          <a:p>
            <a:r>
              <a:rPr lang="nl-NL" sz="4400" dirty="0">
                <a:latin typeface="Aharoni" panose="02010803020104030203" pitchFamily="2" charset="-79"/>
                <a:cs typeface="Aharoni" panose="02010803020104030203" pitchFamily="2" charset="-79"/>
              </a:rPr>
              <a:t>2023 </a:t>
            </a:r>
          </a:p>
        </p:txBody>
      </p:sp>
      <p:sp>
        <p:nvSpPr>
          <p:cNvPr id="20" name="Tekstvak 19"/>
          <p:cNvSpPr txBox="1"/>
          <p:nvPr/>
        </p:nvSpPr>
        <p:spPr>
          <a:xfrm>
            <a:off x="3295689" y="3212976"/>
            <a:ext cx="1276311" cy="769441"/>
          </a:xfrm>
          <a:prstGeom prst="rect">
            <a:avLst/>
          </a:prstGeom>
          <a:noFill/>
        </p:spPr>
        <p:txBody>
          <a:bodyPr wrap="none" rtlCol="0">
            <a:spAutoFit/>
          </a:bodyPr>
          <a:lstStyle/>
          <a:p>
            <a:r>
              <a:rPr lang="nl-NL" sz="4400" dirty="0">
                <a:latin typeface="Aharoni" panose="02010803020104030203" pitchFamily="2" charset="-79"/>
                <a:cs typeface="Aharoni" panose="02010803020104030203" pitchFamily="2" charset="-79"/>
              </a:rPr>
              <a:t>2060 </a:t>
            </a:r>
          </a:p>
        </p:txBody>
      </p:sp>
      <p:cxnSp>
        <p:nvCxnSpPr>
          <p:cNvPr id="21" name="Rechte verbindingslijn met pijl 20"/>
          <p:cNvCxnSpPr/>
          <p:nvPr/>
        </p:nvCxnSpPr>
        <p:spPr>
          <a:xfrm>
            <a:off x="6187676" y="3631575"/>
            <a:ext cx="714246"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5055381" y="3222173"/>
            <a:ext cx="1276311" cy="769441"/>
          </a:xfrm>
          <a:prstGeom prst="rect">
            <a:avLst/>
          </a:prstGeom>
          <a:noFill/>
        </p:spPr>
        <p:txBody>
          <a:bodyPr wrap="none" rtlCol="0">
            <a:spAutoFit/>
          </a:bodyPr>
          <a:lstStyle/>
          <a:p>
            <a:r>
              <a:rPr lang="nl-NL" sz="4400" dirty="0">
                <a:latin typeface="Aharoni" panose="02010803020104030203" pitchFamily="2" charset="-79"/>
                <a:cs typeface="Aharoni" panose="02010803020104030203" pitchFamily="2" charset="-79"/>
              </a:rPr>
              <a:t>2023 </a:t>
            </a:r>
          </a:p>
        </p:txBody>
      </p:sp>
      <p:sp>
        <p:nvSpPr>
          <p:cNvPr id="23" name="Tekstvak 22"/>
          <p:cNvSpPr txBox="1"/>
          <p:nvPr/>
        </p:nvSpPr>
        <p:spPr>
          <a:xfrm>
            <a:off x="6948264" y="3212976"/>
            <a:ext cx="1276311" cy="769441"/>
          </a:xfrm>
          <a:prstGeom prst="rect">
            <a:avLst/>
          </a:prstGeom>
          <a:noFill/>
        </p:spPr>
        <p:txBody>
          <a:bodyPr wrap="none" rtlCol="0">
            <a:spAutoFit/>
          </a:bodyPr>
          <a:lstStyle/>
          <a:p>
            <a:r>
              <a:rPr lang="nl-NL" sz="4400" dirty="0">
                <a:latin typeface="Aharoni" panose="02010803020104030203" pitchFamily="2" charset="-79"/>
                <a:cs typeface="Aharoni" panose="02010803020104030203" pitchFamily="2" charset="-79"/>
              </a:rPr>
              <a:t>2024 </a:t>
            </a:r>
          </a:p>
        </p:txBody>
      </p:sp>
    </p:spTree>
    <p:extLst>
      <p:ext uri="{BB962C8B-B14F-4D97-AF65-F5344CB8AC3E}">
        <p14:creationId xmlns:p14="http://schemas.microsoft.com/office/powerpoint/2010/main" val="342478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24618" y="476672"/>
            <a:ext cx="4176463" cy="7633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960621" y="395697"/>
            <a:ext cx="417646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symbool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1" y="3681028"/>
            <a:ext cx="2787027" cy="6210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11808" y="3705525"/>
            <a:ext cx="2787026" cy="47566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wifi</a:t>
            </a:r>
            <a:endParaRPr lang="nl-NL" sz="32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5151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19180"/>
            <a:ext cx="2647384" cy="14976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het ding, dier of teken met een speciale betekenis</a:t>
            </a:r>
            <a:endParaRPr lang="nl-NL" sz="1050" dirty="0">
              <a:effectLst/>
              <a:latin typeface="Century Gothic" panose="020B0502020202020204" pitchFamily="34" charset="0"/>
              <a:ea typeface="Calibri"/>
              <a:cs typeface="Times New Roman"/>
            </a:endParaRPr>
          </a:p>
        </p:txBody>
      </p:sp>
      <p:sp>
        <p:nvSpPr>
          <p:cNvPr id="18" name="Text Box 14"/>
          <p:cNvSpPr txBox="1"/>
          <p:nvPr/>
        </p:nvSpPr>
        <p:spPr>
          <a:xfrm>
            <a:off x="3347864" y="3687523"/>
            <a:ext cx="2592290" cy="6145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3440617" y="3687523"/>
            <a:ext cx="2520280" cy="49756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het toilet</a:t>
            </a:r>
            <a:endParaRPr lang="nl-NL" sz="3200" b="1" dirty="0">
              <a:effectLst/>
              <a:latin typeface="Century Gothic" panose="020B0502020202020204" pitchFamily="34" charset="0"/>
              <a:ea typeface="Calibri"/>
              <a:cs typeface="Times New Roman"/>
            </a:endParaRPr>
          </a:p>
        </p:txBody>
      </p:sp>
      <p:sp>
        <p:nvSpPr>
          <p:cNvPr id="20" name="Text Box 14"/>
          <p:cNvSpPr txBox="1"/>
          <p:nvPr/>
        </p:nvSpPr>
        <p:spPr>
          <a:xfrm>
            <a:off x="6228183" y="3681028"/>
            <a:ext cx="2448274" cy="6210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21" name="Tekstvak 2"/>
          <p:cNvSpPr txBox="1">
            <a:spLocks noChangeArrowheads="1"/>
          </p:cNvSpPr>
          <p:nvPr/>
        </p:nvSpPr>
        <p:spPr bwMode="auto">
          <a:xfrm>
            <a:off x="6228183" y="3705525"/>
            <a:ext cx="2520282" cy="63939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a:t>
            </a:r>
            <a:r>
              <a:rPr lang="nl-NL" sz="3200" b="1" dirty="0">
                <a:effectLst/>
                <a:latin typeface="Century Gothic" panose="020B0502020202020204" pitchFamily="34" charset="0"/>
                <a:ea typeface="Calibri"/>
                <a:cs typeface="Times New Roman"/>
              </a:rPr>
              <a:t>e ster</a:t>
            </a:r>
          </a:p>
        </p:txBody>
      </p:sp>
      <p:pic>
        <p:nvPicPr>
          <p:cNvPr id="23" name="Afbeelding 22"/>
          <p:cNvPicPr/>
          <p:nvPr/>
        </p:nvPicPr>
        <p:blipFill>
          <a:blip r:embed="rId5" cstate="email">
            <a:extLst>
              <a:ext uri="{28A0092B-C50C-407E-A947-70E740481C1C}">
                <a14:useLocalDpi xmlns:a14="http://schemas.microsoft.com/office/drawing/2010/main"/>
              </a:ext>
            </a:extLst>
          </a:blip>
          <a:stretch>
            <a:fillRect/>
          </a:stretch>
        </p:blipFill>
        <p:spPr>
          <a:xfrm rot="21235644">
            <a:off x="5389943" y="3438053"/>
            <a:ext cx="186485" cy="289113"/>
          </a:xfrm>
          <a:prstGeom prst="rect">
            <a:avLst/>
          </a:prstGeom>
        </p:spPr>
      </p:pic>
      <p:pic>
        <p:nvPicPr>
          <p:cNvPr id="3" name="Afbeelding 2">
            <a:extLst>
              <a:ext uri="{FF2B5EF4-FFF2-40B4-BE49-F238E27FC236}">
                <a16:creationId xmlns:a16="http://schemas.microsoft.com/office/drawing/2014/main" id="{A82B404F-BCDD-415B-9D21-87EAFA30C214}"/>
              </a:ext>
            </a:extLst>
          </p:cNvPr>
          <p:cNvPicPr>
            <a:picLocks noChangeAspect="1"/>
          </p:cNvPicPr>
          <p:nvPr/>
        </p:nvPicPr>
        <p:blipFill>
          <a:blip r:embed="rId6"/>
          <a:stretch>
            <a:fillRect/>
          </a:stretch>
        </p:blipFill>
        <p:spPr>
          <a:xfrm>
            <a:off x="844514" y="4344917"/>
            <a:ext cx="2016353" cy="1642351"/>
          </a:xfrm>
          <a:prstGeom prst="rect">
            <a:avLst/>
          </a:prstGeom>
        </p:spPr>
      </p:pic>
      <p:pic>
        <p:nvPicPr>
          <p:cNvPr id="9" name="Afbeelding 8">
            <a:extLst>
              <a:ext uri="{FF2B5EF4-FFF2-40B4-BE49-F238E27FC236}">
                <a16:creationId xmlns:a16="http://schemas.microsoft.com/office/drawing/2014/main" id="{B46D671C-C13F-4510-92E6-EC3152156B68}"/>
              </a:ext>
            </a:extLst>
          </p:cNvPr>
          <p:cNvPicPr>
            <a:picLocks noChangeAspect="1"/>
          </p:cNvPicPr>
          <p:nvPr/>
        </p:nvPicPr>
        <p:blipFill>
          <a:blip r:embed="rId7"/>
          <a:stretch>
            <a:fillRect/>
          </a:stretch>
        </p:blipFill>
        <p:spPr>
          <a:xfrm>
            <a:off x="3773545" y="4388228"/>
            <a:ext cx="1727300" cy="1642351"/>
          </a:xfrm>
          <a:prstGeom prst="rect">
            <a:avLst/>
          </a:prstGeom>
        </p:spPr>
      </p:pic>
      <p:pic>
        <p:nvPicPr>
          <p:cNvPr id="2" name="Afbeelding 1">
            <a:extLst>
              <a:ext uri="{FF2B5EF4-FFF2-40B4-BE49-F238E27FC236}">
                <a16:creationId xmlns:a16="http://schemas.microsoft.com/office/drawing/2014/main" id="{712F52BD-882B-00E3-B589-9119B38FB1E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76810" y="4590028"/>
            <a:ext cx="1223028" cy="1152128"/>
          </a:xfrm>
          <a:prstGeom prst="rect">
            <a:avLst/>
          </a:prstGeom>
        </p:spPr>
      </p:pic>
    </p:spTree>
    <p:extLst>
      <p:ext uri="{BB962C8B-B14F-4D97-AF65-F5344CB8AC3E}">
        <p14:creationId xmlns:p14="http://schemas.microsoft.com/office/powerpoint/2010/main" val="4260428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03648" y="476672"/>
            <a:ext cx="383333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360858" y="397860"/>
            <a:ext cx="396044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a:t>
            </a:r>
            <a:r>
              <a:rPr lang="nl-NL" sz="4800" b="1" dirty="0">
                <a:effectLst/>
                <a:latin typeface="Century Gothic" panose="020B0502020202020204" pitchFamily="34" charset="0"/>
                <a:ea typeface="Calibri"/>
                <a:cs typeface="Times New Roman"/>
              </a:rPr>
              <a:t> kwekerij</a:t>
            </a:r>
          </a:p>
        </p:txBody>
      </p:sp>
      <p:sp>
        <p:nvSpPr>
          <p:cNvPr id="7" name="Text Box 14"/>
          <p:cNvSpPr txBox="1"/>
          <p:nvPr/>
        </p:nvSpPr>
        <p:spPr>
          <a:xfrm>
            <a:off x="323528" y="3710229"/>
            <a:ext cx="2880320"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79512" y="3708847"/>
            <a:ext cx="3131583"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bomen-</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311095" y="3708847"/>
            <a:ext cx="2575698" cy="8362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1" name="Text Box 14"/>
          <p:cNvSpPr txBox="1"/>
          <p:nvPr/>
        </p:nvSpPr>
        <p:spPr>
          <a:xfrm>
            <a:off x="6101079" y="3708847"/>
            <a:ext cx="2611399" cy="8362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a:stretch>
            <a:fillRect/>
          </a:stretch>
        </p:blipFill>
        <p:spPr>
          <a:xfrm>
            <a:off x="7323455" y="6220072"/>
            <a:ext cx="1584176" cy="593304"/>
          </a:xfrm>
          <a:prstGeom prst="rect">
            <a:avLst/>
          </a:prstGeom>
        </p:spPr>
      </p:pic>
      <p:pic>
        <p:nvPicPr>
          <p:cNvPr id="16" name="Afbeelding 15"/>
          <p:cNvPicPr/>
          <p:nvPr/>
        </p:nvPicPr>
        <p:blipFill>
          <a:blip r:embed="rId4"/>
          <a:stretch>
            <a:fillRect/>
          </a:stretch>
        </p:blipFill>
        <p:spPr>
          <a:xfrm rot="21235644">
            <a:off x="3874867" y="3428441"/>
            <a:ext cx="152772" cy="441929"/>
          </a:xfrm>
          <a:prstGeom prst="rect">
            <a:avLst/>
          </a:prstGeom>
        </p:spPr>
      </p:pic>
      <p:sp>
        <p:nvSpPr>
          <p:cNvPr id="13" name="Text Box 14"/>
          <p:cNvSpPr txBox="1"/>
          <p:nvPr/>
        </p:nvSpPr>
        <p:spPr>
          <a:xfrm>
            <a:off x="5279775" y="476672"/>
            <a:ext cx="3432703" cy="23042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321298" y="440668"/>
            <a:ext cx="3240360" cy="135363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bedrijf waar mensen bomen, planten of bloemen laten groeien</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6C263ADB-50F4-B878-5479-F29EAA836957}"/>
              </a:ext>
            </a:extLst>
          </p:cNvPr>
          <p:cNvSpPr txBox="1">
            <a:spLocks noChangeArrowheads="1"/>
          </p:cNvSpPr>
          <p:nvPr/>
        </p:nvSpPr>
        <p:spPr bwMode="auto">
          <a:xfrm>
            <a:off x="149529" y="4087947"/>
            <a:ext cx="3025220"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kwekerij</a:t>
            </a:r>
            <a:endParaRPr lang="nl-NL" sz="2800" b="1"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F7BAF609-8DEE-B637-FD4E-0B3D7B8B1A49}"/>
              </a:ext>
            </a:extLst>
          </p:cNvPr>
          <p:cNvSpPr txBox="1">
            <a:spLocks noChangeArrowheads="1"/>
          </p:cNvSpPr>
          <p:nvPr/>
        </p:nvSpPr>
        <p:spPr bwMode="auto">
          <a:xfrm>
            <a:off x="3130956" y="4069969"/>
            <a:ext cx="3025220"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kwekerij</a:t>
            </a:r>
            <a:endParaRPr lang="nl-NL" sz="2800" b="1"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CEE0F68E-62AE-FB1F-A109-875B6C5924C8}"/>
              </a:ext>
            </a:extLst>
          </p:cNvPr>
          <p:cNvSpPr txBox="1">
            <a:spLocks noChangeArrowheads="1"/>
          </p:cNvSpPr>
          <p:nvPr/>
        </p:nvSpPr>
        <p:spPr bwMode="auto">
          <a:xfrm>
            <a:off x="3054831" y="3672899"/>
            <a:ext cx="3131583"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planten-</a:t>
            </a:r>
            <a:endParaRPr lang="nl-NL" sz="2800" b="1"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BDA0D65B-2AE1-113F-B706-6A4F3870B352}"/>
              </a:ext>
            </a:extLst>
          </p:cNvPr>
          <p:cNvSpPr txBox="1">
            <a:spLocks noChangeArrowheads="1"/>
          </p:cNvSpPr>
          <p:nvPr/>
        </p:nvSpPr>
        <p:spPr bwMode="auto">
          <a:xfrm>
            <a:off x="5757663" y="3658510"/>
            <a:ext cx="3131583"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bloemen-</a:t>
            </a:r>
            <a:endParaRPr lang="nl-NL" sz="2800" b="1" dirty="0">
              <a:effectLst/>
              <a:latin typeface="Century Gothic" panose="020B0502020202020204" pitchFamily="34" charset="0"/>
              <a:ea typeface="Calibri"/>
              <a:cs typeface="Times New Roman"/>
            </a:endParaRPr>
          </a:p>
        </p:txBody>
      </p:sp>
      <p:sp>
        <p:nvSpPr>
          <p:cNvPr id="18" name="Tekstvak 17">
            <a:extLst>
              <a:ext uri="{FF2B5EF4-FFF2-40B4-BE49-F238E27FC236}">
                <a16:creationId xmlns:a16="http://schemas.microsoft.com/office/drawing/2014/main" id="{F7D71DEA-D783-0C71-F9DF-62F467542B89}"/>
              </a:ext>
            </a:extLst>
          </p:cNvPr>
          <p:cNvSpPr txBox="1">
            <a:spLocks noChangeArrowheads="1"/>
          </p:cNvSpPr>
          <p:nvPr/>
        </p:nvSpPr>
        <p:spPr bwMode="auto">
          <a:xfrm>
            <a:off x="5795252" y="4069968"/>
            <a:ext cx="3025220"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kwekerij</a:t>
            </a:r>
            <a:endParaRPr lang="nl-NL" sz="2800" b="1" dirty="0">
              <a:effectLst/>
              <a:latin typeface="Century Gothic" panose="020B0502020202020204" pitchFamily="34" charset="0"/>
              <a:ea typeface="Calibri"/>
              <a:cs typeface="Times New Roman"/>
            </a:endParaRPr>
          </a:p>
        </p:txBody>
      </p:sp>
      <p:pic>
        <p:nvPicPr>
          <p:cNvPr id="12" name="Afbeelding 11">
            <a:extLst>
              <a:ext uri="{FF2B5EF4-FFF2-40B4-BE49-F238E27FC236}">
                <a16:creationId xmlns:a16="http://schemas.microsoft.com/office/drawing/2014/main" id="{43AD4172-B6A6-FAA3-9227-D9B8DA8E79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503" y="4631606"/>
            <a:ext cx="1979478" cy="1322291"/>
          </a:xfrm>
          <a:prstGeom prst="rect">
            <a:avLst/>
          </a:prstGeom>
        </p:spPr>
      </p:pic>
      <p:pic>
        <p:nvPicPr>
          <p:cNvPr id="20" name="Afbeelding 19">
            <a:extLst>
              <a:ext uri="{FF2B5EF4-FFF2-40B4-BE49-F238E27FC236}">
                <a16:creationId xmlns:a16="http://schemas.microsoft.com/office/drawing/2014/main" id="{87027CE9-60E0-FA53-D2B6-04F4874993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4852" y="4648961"/>
            <a:ext cx="1979478" cy="1326250"/>
          </a:xfrm>
          <a:prstGeom prst="rect">
            <a:avLst/>
          </a:prstGeom>
        </p:spPr>
      </p:pic>
      <p:pic>
        <p:nvPicPr>
          <p:cNvPr id="22" name="Afbeelding 21">
            <a:extLst>
              <a:ext uri="{FF2B5EF4-FFF2-40B4-BE49-F238E27FC236}">
                <a16:creationId xmlns:a16="http://schemas.microsoft.com/office/drawing/2014/main" id="{096AB822-4C11-926F-4174-208E1DF5A1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0967" y="4617304"/>
            <a:ext cx="2165226" cy="1342440"/>
          </a:xfrm>
          <a:prstGeom prst="rect">
            <a:avLst/>
          </a:prstGeom>
        </p:spPr>
      </p:pic>
    </p:spTree>
    <p:extLst>
      <p:ext uri="{BB962C8B-B14F-4D97-AF65-F5344CB8AC3E}">
        <p14:creationId xmlns:p14="http://schemas.microsoft.com/office/powerpoint/2010/main" val="357731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Tekstvak 2">
            <a:extLst>
              <a:ext uri="{FF2B5EF4-FFF2-40B4-BE49-F238E27FC236}">
                <a16:creationId xmlns:a16="http://schemas.microsoft.com/office/drawing/2014/main" id="{424CBD0B-0A60-74FA-B362-F47B497F3662}"/>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rond</a:t>
            </a:r>
          </a:p>
        </p:txBody>
      </p:sp>
      <p:grpSp>
        <p:nvGrpSpPr>
          <p:cNvPr id="10" name="Groep 9">
            <a:extLst>
              <a:ext uri="{FF2B5EF4-FFF2-40B4-BE49-F238E27FC236}">
                <a16:creationId xmlns:a16="http://schemas.microsoft.com/office/drawing/2014/main" id="{D429C18A-DBE6-B530-1915-568E6F4D7BF7}"/>
              </a:ext>
            </a:extLst>
          </p:cNvPr>
          <p:cNvGrpSpPr/>
          <p:nvPr/>
        </p:nvGrpSpPr>
        <p:grpSpPr>
          <a:xfrm>
            <a:off x="1043608" y="1210103"/>
            <a:ext cx="6797675" cy="5438140"/>
            <a:chOff x="1043608" y="1210103"/>
            <a:chExt cx="6797675" cy="5438140"/>
          </a:xfrm>
        </p:grpSpPr>
        <p:pic>
          <p:nvPicPr>
            <p:cNvPr id="8" name="Afbeelding 7">
              <a:extLst>
                <a:ext uri="{FF2B5EF4-FFF2-40B4-BE49-F238E27FC236}">
                  <a16:creationId xmlns:a16="http://schemas.microsoft.com/office/drawing/2014/main" id="{0C84596E-8707-C58A-9869-1E21A51045BE}"/>
                </a:ext>
              </a:extLst>
            </p:cNvPr>
            <p:cNvPicPr>
              <a:picLocks noChangeAspect="1"/>
            </p:cNvPicPr>
            <p:nvPr/>
          </p:nvPicPr>
          <p:blipFill>
            <a:blip r:embed="rId3"/>
            <a:stretch>
              <a:fillRect/>
            </a:stretch>
          </p:blipFill>
          <p:spPr>
            <a:xfrm>
              <a:off x="1043608" y="1210103"/>
              <a:ext cx="6797675" cy="5438140"/>
            </a:xfrm>
            <a:prstGeom prst="rect">
              <a:avLst/>
            </a:prstGeom>
          </p:spPr>
        </p:pic>
        <p:sp>
          <p:nvSpPr>
            <p:cNvPr id="9" name="Ovaal 8">
              <a:extLst>
                <a:ext uri="{FF2B5EF4-FFF2-40B4-BE49-F238E27FC236}">
                  <a16:creationId xmlns:a16="http://schemas.microsoft.com/office/drawing/2014/main" id="{BF9EBD50-B3C3-6E5C-7B5D-F477A8B18E3B}"/>
                </a:ext>
              </a:extLst>
            </p:cNvPr>
            <p:cNvSpPr/>
            <p:nvPr/>
          </p:nvSpPr>
          <p:spPr>
            <a:xfrm>
              <a:off x="2195736" y="3789040"/>
              <a:ext cx="5184576" cy="2016224"/>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symbool</a:t>
            </a:r>
          </a:p>
        </p:txBody>
      </p:sp>
      <p:pic>
        <p:nvPicPr>
          <p:cNvPr id="4" name="Afbeelding 3">
            <a:extLst>
              <a:ext uri="{FF2B5EF4-FFF2-40B4-BE49-F238E27FC236}">
                <a16:creationId xmlns:a16="http://schemas.microsoft.com/office/drawing/2014/main" id="{744E2813-28A4-3E44-7A75-F2F052E3F3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79712" y="1700808"/>
            <a:ext cx="4968552" cy="468052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populair</a:t>
            </a:r>
          </a:p>
        </p:txBody>
      </p:sp>
      <p:pic>
        <p:nvPicPr>
          <p:cNvPr id="4" name="Afbeelding 3">
            <a:extLst>
              <a:ext uri="{FF2B5EF4-FFF2-40B4-BE49-F238E27FC236}">
                <a16:creationId xmlns:a16="http://schemas.microsoft.com/office/drawing/2014/main" id="{8D393049-62CA-5D3B-6666-1DCC1A249B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1680" y="1556792"/>
            <a:ext cx="5760640" cy="4759027"/>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voordeel</a:t>
            </a:r>
          </a:p>
        </p:txBody>
      </p:sp>
      <p:grpSp>
        <p:nvGrpSpPr>
          <p:cNvPr id="10" name="Groep 9">
            <a:extLst>
              <a:ext uri="{FF2B5EF4-FFF2-40B4-BE49-F238E27FC236}">
                <a16:creationId xmlns:a16="http://schemas.microsoft.com/office/drawing/2014/main" id="{22D67897-5792-D5BF-B934-5286754F0A11}"/>
              </a:ext>
            </a:extLst>
          </p:cNvPr>
          <p:cNvGrpSpPr/>
          <p:nvPr/>
        </p:nvGrpSpPr>
        <p:grpSpPr>
          <a:xfrm>
            <a:off x="539552" y="1162178"/>
            <a:ext cx="8305014" cy="5488182"/>
            <a:chOff x="539552" y="1162178"/>
            <a:chExt cx="8305014" cy="5488182"/>
          </a:xfrm>
        </p:grpSpPr>
        <p:pic>
          <p:nvPicPr>
            <p:cNvPr id="8" name="Afbeelding 7">
              <a:extLst>
                <a:ext uri="{FF2B5EF4-FFF2-40B4-BE49-F238E27FC236}">
                  <a16:creationId xmlns:a16="http://schemas.microsoft.com/office/drawing/2014/main" id="{AF84DA02-BF9C-B561-46BA-A55B51E74A0B}"/>
                </a:ext>
              </a:extLst>
            </p:cNvPr>
            <p:cNvPicPr>
              <a:picLocks noChangeAspect="1"/>
            </p:cNvPicPr>
            <p:nvPr/>
          </p:nvPicPr>
          <p:blipFill>
            <a:blip r:embed="rId3"/>
            <a:stretch>
              <a:fillRect/>
            </a:stretch>
          </p:blipFill>
          <p:spPr>
            <a:xfrm flipH="1">
              <a:off x="3726377" y="1162178"/>
              <a:ext cx="5118189" cy="3418950"/>
            </a:xfrm>
            <a:prstGeom prst="rect">
              <a:avLst/>
            </a:prstGeom>
          </p:spPr>
        </p:pic>
        <p:pic>
          <p:nvPicPr>
            <p:cNvPr id="9" name="Afbeelding 8">
              <a:extLst>
                <a:ext uri="{FF2B5EF4-FFF2-40B4-BE49-F238E27FC236}">
                  <a16:creationId xmlns:a16="http://schemas.microsoft.com/office/drawing/2014/main" id="{6334A269-913E-2856-1A27-CDE8FCBF2C24}"/>
                </a:ext>
              </a:extLst>
            </p:cNvPr>
            <p:cNvPicPr>
              <a:picLocks noChangeAspect="1"/>
            </p:cNvPicPr>
            <p:nvPr/>
          </p:nvPicPr>
          <p:blipFill>
            <a:blip r:embed="rId3"/>
            <a:stretch>
              <a:fillRect/>
            </a:stretch>
          </p:blipFill>
          <p:spPr>
            <a:xfrm rot="10800000" flipH="1">
              <a:off x="539552" y="3231410"/>
              <a:ext cx="5118189" cy="3418950"/>
            </a:xfrm>
            <a:prstGeom prst="rect">
              <a:avLst/>
            </a:prstGeom>
          </p:spPr>
        </p:pic>
        <p:pic>
          <p:nvPicPr>
            <p:cNvPr id="3" name="Afbeelding 2">
              <a:extLst>
                <a:ext uri="{FF2B5EF4-FFF2-40B4-BE49-F238E27FC236}">
                  <a16:creationId xmlns:a16="http://schemas.microsoft.com/office/drawing/2014/main" id="{D427AF9A-3C83-E5F8-6ED4-87C034E355FE}"/>
                </a:ext>
              </a:extLst>
            </p:cNvPr>
            <p:cNvPicPr>
              <a:picLocks noChangeAspect="1"/>
            </p:cNvPicPr>
            <p:nvPr/>
          </p:nvPicPr>
          <p:blipFill>
            <a:blip r:embed="rId4"/>
            <a:stretch>
              <a:fillRect/>
            </a:stretch>
          </p:blipFill>
          <p:spPr>
            <a:xfrm>
              <a:off x="539552" y="1563306"/>
              <a:ext cx="4762500" cy="3181350"/>
            </a:xfrm>
            <a:prstGeom prst="rect">
              <a:avLst/>
            </a:prstGeom>
          </p:spPr>
        </p:pic>
        <p:pic>
          <p:nvPicPr>
            <p:cNvPr id="5" name="Afbeelding 4">
              <a:extLst>
                <a:ext uri="{FF2B5EF4-FFF2-40B4-BE49-F238E27FC236}">
                  <a16:creationId xmlns:a16="http://schemas.microsoft.com/office/drawing/2014/main" id="{3B763020-A64F-F957-3E72-5CDDB7A05F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3968" y="3231410"/>
              <a:ext cx="4546476" cy="3418950"/>
            </a:xfrm>
            <a:prstGeom prst="rect">
              <a:avLst/>
            </a:prstGeom>
          </p:spPr>
        </p:pic>
      </p:grpSp>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nadeel</a:t>
            </a:r>
          </a:p>
        </p:txBody>
      </p:sp>
      <p:grpSp>
        <p:nvGrpSpPr>
          <p:cNvPr id="7" name="Groep 6">
            <a:extLst>
              <a:ext uri="{FF2B5EF4-FFF2-40B4-BE49-F238E27FC236}">
                <a16:creationId xmlns:a16="http://schemas.microsoft.com/office/drawing/2014/main" id="{7B58E43E-016C-89A3-9C71-C374FCB7F7EA}"/>
              </a:ext>
            </a:extLst>
          </p:cNvPr>
          <p:cNvGrpSpPr/>
          <p:nvPr/>
        </p:nvGrpSpPr>
        <p:grpSpPr>
          <a:xfrm>
            <a:off x="467544" y="1340768"/>
            <a:ext cx="8501930" cy="5384344"/>
            <a:chOff x="467544" y="1340768"/>
            <a:chExt cx="8501930" cy="5384344"/>
          </a:xfrm>
        </p:grpSpPr>
        <p:pic>
          <p:nvPicPr>
            <p:cNvPr id="3" name="Afbeelding 2">
              <a:extLst>
                <a:ext uri="{FF2B5EF4-FFF2-40B4-BE49-F238E27FC236}">
                  <a16:creationId xmlns:a16="http://schemas.microsoft.com/office/drawing/2014/main" id="{9653817E-D434-0DEA-3BB8-240C6256DD72}"/>
                </a:ext>
              </a:extLst>
            </p:cNvPr>
            <p:cNvPicPr>
              <a:picLocks noChangeAspect="1"/>
            </p:cNvPicPr>
            <p:nvPr/>
          </p:nvPicPr>
          <p:blipFill>
            <a:blip r:embed="rId3"/>
            <a:stretch>
              <a:fillRect/>
            </a:stretch>
          </p:blipFill>
          <p:spPr>
            <a:xfrm>
              <a:off x="467544" y="1340768"/>
              <a:ext cx="6303407" cy="3983753"/>
            </a:xfrm>
            <a:prstGeom prst="rect">
              <a:avLst/>
            </a:prstGeom>
          </p:spPr>
        </p:pic>
        <p:pic>
          <p:nvPicPr>
            <p:cNvPr id="5" name="Afbeelding 4">
              <a:extLst>
                <a:ext uri="{FF2B5EF4-FFF2-40B4-BE49-F238E27FC236}">
                  <a16:creationId xmlns:a16="http://schemas.microsoft.com/office/drawing/2014/main" id="{DA30F78B-5B8E-1230-EF2F-ED06EA82EF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4509120"/>
              <a:ext cx="3317354" cy="2215992"/>
            </a:xfrm>
            <a:prstGeom prst="rect">
              <a:avLst/>
            </a:prstGeom>
          </p:spPr>
        </p:pic>
      </p:grpSp>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met pijl 3"/>
          <p:cNvCxnSpPr/>
          <p:nvPr/>
        </p:nvCxnSpPr>
        <p:spPr>
          <a:xfrm flipV="1">
            <a:off x="1187624" y="6140623"/>
            <a:ext cx="6264696" cy="2468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55329" y="5755903"/>
            <a:ext cx="1276311" cy="769441"/>
          </a:xfrm>
          <a:prstGeom prst="rect">
            <a:avLst/>
          </a:prstGeom>
          <a:noFill/>
        </p:spPr>
        <p:txBody>
          <a:bodyPr wrap="none" rtlCol="0">
            <a:spAutoFit/>
          </a:bodyPr>
          <a:lstStyle/>
          <a:p>
            <a:r>
              <a:rPr lang="nl-NL" sz="4400" dirty="0">
                <a:latin typeface="Aharoni" panose="02010803020104030203" pitchFamily="2" charset="-79"/>
                <a:cs typeface="Aharoni" panose="02010803020104030203" pitchFamily="2" charset="-79"/>
              </a:rPr>
              <a:t>2023 </a:t>
            </a:r>
          </a:p>
        </p:txBody>
      </p:sp>
      <p:sp>
        <p:nvSpPr>
          <p:cNvPr id="11" name="Tekstvak 10"/>
          <p:cNvSpPr txBox="1"/>
          <p:nvPr/>
        </p:nvSpPr>
        <p:spPr>
          <a:xfrm>
            <a:off x="7616169" y="5744153"/>
            <a:ext cx="1276311" cy="769441"/>
          </a:xfrm>
          <a:prstGeom prst="rect">
            <a:avLst/>
          </a:prstGeom>
          <a:noFill/>
        </p:spPr>
        <p:txBody>
          <a:bodyPr wrap="none" rtlCol="0">
            <a:spAutoFit/>
          </a:bodyPr>
          <a:lstStyle/>
          <a:p>
            <a:r>
              <a:rPr lang="nl-NL" sz="4400" dirty="0">
                <a:latin typeface="Aharoni" panose="02010803020104030203" pitchFamily="2" charset="-79"/>
                <a:cs typeface="Aharoni" panose="02010803020104030203" pitchFamily="2" charset="-79"/>
              </a:rPr>
              <a:t>2060 </a:t>
            </a:r>
          </a:p>
        </p:txBody>
      </p:sp>
      <p:sp>
        <p:nvSpPr>
          <p:cNvPr id="2" name="Tekstvak 1">
            <a:extLst>
              <a:ext uri="{FF2B5EF4-FFF2-40B4-BE49-F238E27FC236}">
                <a16:creationId xmlns:a16="http://schemas.microsoft.com/office/drawing/2014/main" id="{C15C5BF8-1117-82E3-A354-3D5232B03D20}"/>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lang meegaan</a:t>
            </a:r>
          </a:p>
        </p:txBody>
      </p:sp>
      <p:pic>
        <p:nvPicPr>
          <p:cNvPr id="6" name="Afbeelding 5">
            <a:extLst>
              <a:ext uri="{FF2B5EF4-FFF2-40B4-BE49-F238E27FC236}">
                <a16:creationId xmlns:a16="http://schemas.microsoft.com/office/drawing/2014/main" id="{3463123C-DB35-BC2E-EA45-0F98A3B1A411}"/>
              </a:ext>
            </a:extLst>
          </p:cNvPr>
          <p:cNvPicPr>
            <a:picLocks noChangeAspect="1"/>
          </p:cNvPicPr>
          <p:nvPr/>
        </p:nvPicPr>
        <p:blipFill>
          <a:blip r:embed="rId3"/>
          <a:stretch>
            <a:fillRect/>
          </a:stretch>
        </p:blipFill>
        <p:spPr>
          <a:xfrm>
            <a:off x="323528" y="1250359"/>
            <a:ext cx="6840760" cy="4583309"/>
          </a:xfrm>
          <a:prstGeom prst="rect">
            <a:avLst/>
          </a:prstGeom>
        </p:spPr>
      </p:pic>
    </p:spTree>
    <p:extLst>
      <p:ext uri="{BB962C8B-B14F-4D97-AF65-F5344CB8AC3E}">
        <p14:creationId xmlns:p14="http://schemas.microsoft.com/office/powerpoint/2010/main" val="278832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behouden</a:t>
            </a:r>
          </a:p>
        </p:txBody>
      </p:sp>
      <p:pic>
        <p:nvPicPr>
          <p:cNvPr id="3" name="Afbeelding 2">
            <a:extLst>
              <a:ext uri="{FF2B5EF4-FFF2-40B4-BE49-F238E27FC236}">
                <a16:creationId xmlns:a16="http://schemas.microsoft.com/office/drawing/2014/main" id="{2D312138-7AA1-6F12-00F0-990FED6D9B74}"/>
              </a:ext>
            </a:extLst>
          </p:cNvPr>
          <p:cNvPicPr>
            <a:picLocks noChangeAspect="1"/>
          </p:cNvPicPr>
          <p:nvPr/>
        </p:nvPicPr>
        <p:blipFill>
          <a:blip r:embed="rId3"/>
          <a:stretch>
            <a:fillRect/>
          </a:stretch>
        </p:blipFill>
        <p:spPr>
          <a:xfrm>
            <a:off x="2610644" y="1556792"/>
            <a:ext cx="3886200" cy="4762500"/>
          </a:xfrm>
          <a:prstGeom prst="rect">
            <a:avLst/>
          </a:prstGeom>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2306</TotalTime>
  <Words>917</Words>
  <Application>Microsoft Office PowerPoint</Application>
  <PresentationFormat>Diavoorstelling (4:3)</PresentationFormat>
  <Paragraphs>296</Paragraphs>
  <Slides>22</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Aharoni</vt:lpstr>
      <vt:lpstr>Arial</vt:lpstr>
      <vt:lpstr>Calibri</vt:lpstr>
      <vt:lpstr>Century Gothic</vt:lpstr>
      <vt:lpstr>Imprint MT Shadow</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502</cp:revision>
  <dcterms:created xsi:type="dcterms:W3CDTF">2021-06-08T06:13:59Z</dcterms:created>
  <dcterms:modified xsi:type="dcterms:W3CDTF">2023-12-12T10:19:19Z</dcterms:modified>
</cp:coreProperties>
</file>