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94" r:id="rId2"/>
    <p:sldId id="548" r:id="rId3"/>
    <p:sldId id="1475" r:id="rId4"/>
    <p:sldId id="1479" r:id="rId5"/>
    <p:sldId id="1478" r:id="rId6"/>
    <p:sldId id="1482" r:id="rId7"/>
    <p:sldId id="1476" r:id="rId8"/>
    <p:sldId id="1477" r:id="rId9"/>
    <p:sldId id="1480" r:id="rId10"/>
    <p:sldId id="1483" r:id="rId11"/>
    <p:sldId id="1460" r:id="rId12"/>
    <p:sldId id="1481" r:id="rId13"/>
    <p:sldId id="934" r:id="rId14"/>
    <p:sldId id="1428" r:id="rId15"/>
    <p:sldId id="1487" r:id="rId16"/>
    <p:sldId id="435" r:id="rId17"/>
    <p:sldId id="1495" r:id="rId18"/>
    <p:sldId id="1194" r:id="rId19"/>
    <p:sldId id="1490" r:id="rId20"/>
    <p:sldId id="1492" r:id="rId21"/>
    <p:sldId id="1166" r:id="rId22"/>
    <p:sldId id="1493"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94"/>
            <p14:sldId id="548"/>
            <p14:sldId id="1475"/>
            <p14:sldId id="1479"/>
            <p14:sldId id="1478"/>
            <p14:sldId id="1482"/>
            <p14:sldId id="1476"/>
            <p14:sldId id="1477"/>
            <p14:sldId id="1480"/>
            <p14:sldId id="1483"/>
            <p14:sldId id="1460"/>
            <p14:sldId id="1481"/>
            <p14:sldId id="934"/>
            <p14:sldId id="1428"/>
            <p14:sldId id="1487"/>
            <p14:sldId id="435"/>
            <p14:sldId id="1495"/>
            <p14:sldId id="1194"/>
            <p14:sldId id="1490"/>
            <p14:sldId id="1492"/>
            <p14:sldId id="1166"/>
            <p14:sldId id="14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5226" autoAdjust="0"/>
  </p:normalViewPr>
  <p:slideViewPr>
    <p:cSldViewPr>
      <p:cViewPr varScale="1">
        <p:scale>
          <a:sx n="78" d="100"/>
          <a:sy n="78" d="100"/>
        </p:scale>
        <p:origin x="128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5-12-2023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5-12-2023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ergens iets op bedenken: </a:t>
            </a:r>
            <a:r>
              <a:rPr lang="nl-NL" sz="1200" kern="1200" dirty="0">
                <a:solidFill>
                  <a:schemeClr val="tx1"/>
                </a:solidFill>
                <a:effectLst/>
                <a:latin typeface="+mn-lt"/>
                <a:ea typeface="+mn-ea"/>
                <a:cs typeface="+mn-cs"/>
              </a:rPr>
              <a:t>ergens een oplossing voor verzinnen</a:t>
            </a:r>
          </a:p>
          <a:p>
            <a:pPr fontAlgn="t"/>
            <a:r>
              <a:rPr lang="nl-NL" sz="1200" b="1" kern="1200" dirty="0">
                <a:solidFill>
                  <a:schemeClr val="tx1"/>
                </a:solidFill>
                <a:effectLst/>
                <a:latin typeface="+mn-lt"/>
                <a:ea typeface="+mn-ea"/>
                <a:cs typeface="+mn-cs"/>
              </a:rPr>
              <a:t>de traditie: </a:t>
            </a:r>
            <a:r>
              <a:rPr lang="nl-NL" sz="1200" kern="1200" dirty="0">
                <a:solidFill>
                  <a:schemeClr val="tx1"/>
                </a:solidFill>
                <a:effectLst/>
                <a:latin typeface="+mn-lt"/>
                <a:ea typeface="+mn-ea"/>
                <a:cs typeface="+mn-cs"/>
              </a:rPr>
              <a:t>iets wat al heel lang op dezelfde manier gedaan wordt</a:t>
            </a:r>
          </a:p>
          <a:p>
            <a:pPr fontAlgn="t"/>
            <a:r>
              <a:rPr lang="nl-NL" sz="1200" b="1" kern="1200" dirty="0">
                <a:solidFill>
                  <a:schemeClr val="tx1"/>
                </a:solidFill>
                <a:effectLst/>
                <a:latin typeface="+mn-lt"/>
                <a:ea typeface="+mn-ea"/>
                <a:cs typeface="+mn-cs"/>
              </a:rPr>
              <a:t>uitwerken: </a:t>
            </a:r>
            <a:r>
              <a:rPr lang="nl-NL" sz="1200" kern="1200" dirty="0">
                <a:solidFill>
                  <a:schemeClr val="tx1"/>
                </a:solidFill>
                <a:effectLst/>
                <a:latin typeface="+mn-lt"/>
                <a:ea typeface="+mn-ea"/>
                <a:cs typeface="+mn-cs"/>
              </a:rPr>
              <a:t>preciezer maken</a:t>
            </a:r>
          </a:p>
          <a:p>
            <a:pPr fontAlgn="t"/>
            <a:r>
              <a:rPr lang="nl-NL" sz="1200" b="1" kern="1200" dirty="0">
                <a:solidFill>
                  <a:schemeClr val="tx1"/>
                </a:solidFill>
                <a:effectLst/>
                <a:latin typeface="+mn-lt"/>
                <a:ea typeface="+mn-ea"/>
                <a:cs typeface="+mn-cs"/>
              </a:rPr>
              <a:t>de mal: </a:t>
            </a:r>
            <a:r>
              <a:rPr lang="nl-NL" sz="1200" kern="1200" dirty="0">
                <a:solidFill>
                  <a:schemeClr val="tx1"/>
                </a:solidFill>
                <a:effectLst/>
                <a:latin typeface="+mn-lt"/>
                <a:ea typeface="+mn-ea"/>
                <a:cs typeface="+mn-cs"/>
              </a:rPr>
              <a:t>het model, het patroon, de vorm</a:t>
            </a:r>
          </a:p>
          <a:p>
            <a:pPr fontAlgn="t"/>
            <a:r>
              <a:rPr lang="nl-NL" sz="1200" b="1" kern="1200" dirty="0">
                <a:solidFill>
                  <a:schemeClr val="tx1"/>
                </a:solidFill>
                <a:effectLst/>
                <a:latin typeface="+mn-lt"/>
                <a:ea typeface="+mn-ea"/>
                <a:cs typeface="+mn-cs"/>
              </a:rPr>
              <a:t>bevatten: </a:t>
            </a:r>
            <a:r>
              <a:rPr lang="nl-NL" sz="1200" kern="1200" dirty="0">
                <a:solidFill>
                  <a:schemeClr val="tx1"/>
                </a:solidFill>
                <a:effectLst/>
                <a:latin typeface="+mn-lt"/>
                <a:ea typeface="+mn-ea"/>
                <a:cs typeface="+mn-cs"/>
              </a:rPr>
              <a:t>in zich hebben</a:t>
            </a:r>
          </a:p>
          <a:p>
            <a:pPr fontAlgn="t"/>
            <a:r>
              <a:rPr lang="nl-NL" sz="1200" b="1" kern="1200" dirty="0">
                <a:solidFill>
                  <a:schemeClr val="tx1"/>
                </a:solidFill>
                <a:effectLst/>
                <a:latin typeface="+mn-lt"/>
                <a:ea typeface="+mn-ea"/>
                <a:cs typeface="+mn-cs"/>
              </a:rPr>
              <a:t>speciaal: </a:t>
            </a:r>
            <a:r>
              <a:rPr lang="nl-NL" sz="1200" kern="1200" dirty="0">
                <a:solidFill>
                  <a:schemeClr val="tx1"/>
                </a:solidFill>
                <a:effectLst/>
                <a:latin typeface="+mn-lt"/>
                <a:ea typeface="+mn-ea"/>
                <a:cs typeface="+mn-cs"/>
              </a:rPr>
              <a:t>bijzonder</a:t>
            </a:r>
          </a:p>
          <a:p>
            <a:pPr fontAlgn="t"/>
            <a:r>
              <a:rPr lang="nl-NL" sz="1200" b="1" kern="1200" dirty="0">
                <a:solidFill>
                  <a:schemeClr val="tx1"/>
                </a:solidFill>
                <a:effectLst/>
                <a:latin typeface="+mn-lt"/>
                <a:ea typeface="+mn-ea"/>
                <a:cs typeface="+mn-cs"/>
              </a:rPr>
              <a:t>daverend: </a:t>
            </a:r>
            <a:r>
              <a:rPr lang="nl-NL" sz="1200" kern="1200" dirty="0">
                <a:solidFill>
                  <a:schemeClr val="tx1"/>
                </a:solidFill>
                <a:effectLst/>
                <a:latin typeface="+mn-lt"/>
                <a:ea typeface="+mn-ea"/>
                <a:cs typeface="+mn-cs"/>
              </a:rPr>
              <a:t>enorm, groot</a:t>
            </a:r>
          </a:p>
          <a:p>
            <a:pPr fontAlgn="t"/>
            <a:r>
              <a:rPr lang="nl-NL" sz="1200" b="1" kern="1200" dirty="0">
                <a:solidFill>
                  <a:schemeClr val="tx1"/>
                </a:solidFill>
                <a:effectLst/>
                <a:latin typeface="+mn-lt"/>
                <a:ea typeface="+mn-ea"/>
                <a:cs typeface="+mn-cs"/>
              </a:rPr>
              <a:t>spieken: </a:t>
            </a:r>
            <a:r>
              <a:rPr lang="nl-NL" sz="1200" kern="1200" dirty="0">
                <a:solidFill>
                  <a:schemeClr val="tx1"/>
                </a:solidFill>
                <a:effectLst/>
                <a:latin typeface="+mn-lt"/>
                <a:ea typeface="+mn-ea"/>
                <a:cs typeface="+mn-cs"/>
              </a:rPr>
              <a:t>afkijken, ergens kijken wat het is of hoe het moet omdat je het zelf niet weet</a:t>
            </a:r>
          </a:p>
          <a:p>
            <a:pPr fontAlgn="t"/>
            <a:r>
              <a:rPr lang="nl-NL" sz="1200" b="1" kern="1200" dirty="0">
                <a:solidFill>
                  <a:schemeClr val="tx1"/>
                </a:solidFill>
                <a:effectLst/>
                <a:latin typeface="+mn-lt"/>
                <a:ea typeface="+mn-ea"/>
                <a:cs typeface="+mn-cs"/>
              </a:rPr>
              <a:t>de combinatie: </a:t>
            </a:r>
            <a:r>
              <a:rPr lang="nl-NL" sz="1200" kern="1200" dirty="0">
                <a:solidFill>
                  <a:schemeClr val="tx1"/>
                </a:solidFill>
                <a:effectLst/>
                <a:latin typeface="+mn-lt"/>
                <a:ea typeface="+mn-ea"/>
                <a:cs typeface="+mn-cs"/>
              </a:rPr>
              <a:t>twee of meer losse dingen die samen iets nieuws zijn</a:t>
            </a:r>
          </a:p>
          <a:p>
            <a:pPr fontAlgn="t"/>
            <a:r>
              <a:rPr lang="nl-NL" sz="1200" b="1" kern="1200" dirty="0">
                <a:solidFill>
                  <a:schemeClr val="tx1"/>
                </a:solidFill>
                <a:effectLst/>
                <a:latin typeface="+mn-lt"/>
                <a:ea typeface="+mn-ea"/>
                <a:cs typeface="+mn-cs"/>
              </a:rPr>
              <a:t>ontdekken: </a:t>
            </a:r>
            <a:r>
              <a:rPr lang="nl-NL" sz="1200" kern="1200" dirty="0">
                <a:solidFill>
                  <a:schemeClr val="tx1"/>
                </a:solidFill>
                <a:effectLst/>
                <a:latin typeface="+mn-lt"/>
                <a:ea typeface="+mn-ea"/>
                <a:cs typeface="+mn-cs"/>
              </a:rPr>
              <a:t>te weten komen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16</a:t>
            </a:fld>
            <a:endParaRPr lang="nl-NL"/>
          </a:p>
        </p:txBody>
      </p:sp>
    </p:spTree>
    <p:extLst>
      <p:ext uri="{BB962C8B-B14F-4D97-AF65-F5344CB8AC3E}">
        <p14:creationId xmlns:p14="http://schemas.microsoft.com/office/powerpoint/2010/main" val="63358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17</a:t>
            </a:fld>
            <a:endParaRPr lang="nl-NL"/>
          </a:p>
        </p:txBody>
      </p:sp>
    </p:spTree>
    <p:extLst>
      <p:ext uri="{BB962C8B-B14F-4D97-AF65-F5344CB8AC3E}">
        <p14:creationId xmlns:p14="http://schemas.microsoft.com/office/powerpoint/2010/main" val="302946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solidFill>
                  <a:prstClr val="black"/>
                </a:solidFill>
              </a:rPr>
              <a:pPr/>
              <a:t>21</a:t>
            </a:fld>
            <a:endParaRPr lang="nl-NL" dirty="0">
              <a:solidFill>
                <a:prstClr val="black"/>
              </a:solidFill>
            </a:endParaRPr>
          </a:p>
        </p:txBody>
      </p:sp>
    </p:spTree>
    <p:extLst>
      <p:ext uri="{BB962C8B-B14F-4D97-AF65-F5344CB8AC3E}">
        <p14:creationId xmlns:p14="http://schemas.microsoft.com/office/powerpoint/2010/main" val="302640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6.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18.pn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4.pn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11" Type="http://schemas.microsoft.com/office/2007/relationships/hdphoto" Target="../media/hdphoto8.wdp"/><Relationship Id="rId5" Type="http://schemas.openxmlformats.org/officeDocument/2006/relationships/image" Target="../media/image36.jpeg"/><Relationship Id="rId10" Type="http://schemas.openxmlformats.org/officeDocument/2006/relationships/image" Target="../media/image40.png"/><Relationship Id="rId4" Type="http://schemas.openxmlformats.org/officeDocument/2006/relationships/image" Target="../media/image35.jpeg"/><Relationship Id="rId9"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33.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43.jpeg"/><Relationship Id="rId10" Type="http://schemas.microsoft.com/office/2007/relationships/hdphoto" Target="../media/hdphoto7.wdp"/><Relationship Id="rId4" Type="http://schemas.openxmlformats.org/officeDocument/2006/relationships/image" Target="../media/image42.jpe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0.png"/><Relationship Id="rId7" Type="http://schemas.microsoft.com/office/2007/relationships/hdphoto" Target="../media/hdphoto10.wdp"/><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 Id="rId9" Type="http://schemas.microsoft.com/office/2007/relationships/hdphoto" Target="../media/hdphoto11.wdp"/></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0.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Hebben jullie de crompouce al geprobeerd? Deze (</a:t>
            </a:r>
            <a:r>
              <a:rPr lang="nl-NL" sz="2000" b="1" u="sng" dirty="0">
                <a:solidFill>
                  <a:srgbClr val="00B050"/>
                </a:solidFill>
                <a:ea typeface="Times New Roman" panose="02020603050405020304" pitchFamily="18" charset="0"/>
                <a:cs typeface="Arial" panose="020B0604020202020204" pitchFamily="34" charset="0"/>
              </a:rPr>
              <a:t>extra klik</a:t>
            </a:r>
            <a:r>
              <a:rPr lang="nl-NL" sz="2000" dirty="0">
                <a:ea typeface="Times New Roman" panose="02020603050405020304" pitchFamily="18" charset="0"/>
                <a:cs typeface="Arial" panose="020B0604020202020204" pitchFamily="34" charset="0"/>
              </a:rPr>
              <a:t>). Op verjaardagen is het bij ons thuis </a:t>
            </a:r>
            <a:r>
              <a:rPr lang="nl-NL" sz="2000" b="1" u="sng" dirty="0">
                <a:ea typeface="Times New Roman" panose="02020603050405020304" pitchFamily="18" charset="0"/>
                <a:cs typeface="Arial" panose="020B0604020202020204" pitchFamily="34" charset="0"/>
              </a:rPr>
              <a:t>een traditie</a:t>
            </a:r>
            <a:r>
              <a:rPr lang="nl-NL" sz="2000" dirty="0">
                <a:ea typeface="Times New Roman" panose="02020603050405020304" pitchFamily="18" charset="0"/>
                <a:cs typeface="Arial" panose="020B0604020202020204" pitchFamily="34" charset="0"/>
              </a:rPr>
              <a:t> om een croissantje bij het ontbijt te eten. De traditie is </a:t>
            </a:r>
            <a:r>
              <a:rPr lang="nl-NL" sz="2000" b="1" i="1" dirty="0">
                <a:ea typeface="Times New Roman" panose="02020603050405020304" pitchFamily="18" charset="0"/>
                <a:cs typeface="Arial" panose="020B0604020202020204" pitchFamily="34" charset="0"/>
              </a:rPr>
              <a:t>iets wat al heel lang op dezelfde manier gedaan wordt</a:t>
            </a:r>
            <a:r>
              <a:rPr lang="nl-NL" sz="2000" dirty="0">
                <a:ea typeface="Times New Roman" panose="02020603050405020304" pitchFamily="18" charset="0"/>
                <a:cs typeface="Arial" panose="020B0604020202020204" pitchFamily="34" charset="0"/>
              </a:rPr>
              <a:t>. Een crompouce is een </a:t>
            </a:r>
            <a:r>
              <a:rPr lang="nl-NL" sz="2000" b="1" u="sng" dirty="0">
                <a:ea typeface="Times New Roman" panose="02020603050405020304" pitchFamily="18" charset="0"/>
                <a:cs typeface="Arial" panose="020B0604020202020204" pitchFamily="34" charset="0"/>
              </a:rPr>
              <a:t>speciaal</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bijzonder</a:t>
            </a:r>
            <a:r>
              <a:rPr lang="nl-NL" sz="2000" dirty="0">
                <a:ea typeface="Times New Roman" panose="02020603050405020304" pitchFamily="18" charset="0"/>
                <a:cs typeface="Arial" panose="020B0604020202020204" pitchFamily="34" charset="0"/>
              </a:rPr>
              <a:t> croissantje. Het </a:t>
            </a:r>
            <a:r>
              <a:rPr lang="nl-NL" sz="2000" b="1" u="sng" dirty="0">
                <a:ea typeface="Times New Roman" panose="02020603050405020304" pitchFamily="18" charset="0"/>
                <a:cs typeface="Arial" panose="020B0604020202020204" pitchFamily="34" charset="0"/>
              </a:rPr>
              <a:t>bevat</a:t>
            </a:r>
            <a:r>
              <a:rPr lang="nl-NL" sz="2000" dirty="0">
                <a:ea typeface="Times New Roman" panose="02020603050405020304" pitchFamily="18" charset="0"/>
                <a:cs typeface="Arial" panose="020B0604020202020204" pitchFamily="34" charset="0"/>
              </a:rPr>
              <a:t> een tompouce. Bevatten betekent </a:t>
            </a:r>
            <a:r>
              <a:rPr lang="nl-NL" sz="2000" b="1" i="1" dirty="0">
                <a:ea typeface="Times New Roman" panose="02020603050405020304" pitchFamily="18" charset="0"/>
                <a:cs typeface="Arial" panose="020B0604020202020204" pitchFamily="34" charset="0"/>
              </a:rPr>
              <a:t>in zich hebben</a:t>
            </a:r>
            <a:r>
              <a:rPr lang="nl-NL" sz="2000" dirty="0">
                <a:ea typeface="Times New Roman" panose="02020603050405020304" pitchFamily="18" charset="0"/>
                <a:cs typeface="Arial" panose="020B0604020202020204" pitchFamily="34" charset="0"/>
              </a:rPr>
              <a:t>. Een crompouce is een </a:t>
            </a:r>
            <a:r>
              <a:rPr lang="nl-NL" sz="2000" b="1" u="sng" dirty="0">
                <a:ea typeface="Times New Roman" panose="02020603050405020304" pitchFamily="18" charset="0"/>
                <a:cs typeface="Arial" panose="020B0604020202020204" pitchFamily="34" charset="0"/>
              </a:rPr>
              <a:t>combinatie</a:t>
            </a:r>
            <a:r>
              <a:rPr lang="nl-NL" sz="2000" dirty="0">
                <a:ea typeface="Times New Roman" panose="02020603050405020304" pitchFamily="18" charset="0"/>
                <a:cs typeface="Arial" panose="020B0604020202020204" pitchFamily="34" charset="0"/>
              </a:rPr>
              <a:t>. Dus </a:t>
            </a:r>
            <a:r>
              <a:rPr lang="nl-NL" sz="2000" b="1" i="1" dirty="0">
                <a:ea typeface="Times New Roman" panose="02020603050405020304" pitchFamily="18" charset="0"/>
                <a:cs typeface="Arial" panose="020B0604020202020204" pitchFamily="34" charset="0"/>
              </a:rPr>
              <a:t>twee of meer losse dingen die samen iets nieuws zijn</a:t>
            </a:r>
            <a:r>
              <a:rPr lang="nl-NL" sz="2000" dirty="0">
                <a:ea typeface="Times New Roman" panose="02020603050405020304" pitchFamily="18" charset="0"/>
                <a:cs typeface="Arial" panose="020B0604020202020204" pitchFamily="34" charset="0"/>
              </a:rPr>
              <a:t>. Een combinatie van croissantje en tompouce.</a:t>
            </a:r>
            <a:r>
              <a:rPr lang="nl-NL" sz="2000" dirty="0">
                <a:solidFill>
                  <a:srgbClr val="FF0000"/>
                </a:solidFill>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Er is een bakker in Utrecht die deze speciale croissant bedacht en </a:t>
            </a:r>
            <a:r>
              <a:rPr lang="nl-NL" sz="2000" b="1" u="sng" dirty="0">
                <a:ea typeface="Times New Roman" panose="02020603050405020304" pitchFamily="18" charset="0"/>
                <a:cs typeface="Arial" panose="020B0604020202020204" pitchFamily="34" charset="0"/>
              </a:rPr>
              <a:t>uitwerkte</a:t>
            </a:r>
            <a:r>
              <a:rPr lang="nl-NL" sz="2000" dirty="0">
                <a:ea typeface="Times New Roman" panose="02020603050405020304" pitchFamily="18" charset="0"/>
                <a:cs typeface="Arial" panose="020B0604020202020204" pitchFamily="34" charset="0"/>
              </a:rPr>
              <a:t> tot de crompouce. Uitwerken betekent </a:t>
            </a:r>
            <a:r>
              <a:rPr lang="nl-NL" sz="2000" b="1" i="1" dirty="0">
                <a:ea typeface="Times New Roman" panose="02020603050405020304" pitchFamily="18" charset="0"/>
                <a:cs typeface="Arial" panose="020B0604020202020204" pitchFamily="34" charset="0"/>
              </a:rPr>
              <a:t>preciezer maken</a:t>
            </a:r>
            <a:r>
              <a:rPr lang="nl-NL" sz="2000" dirty="0">
                <a:ea typeface="Times New Roman" panose="02020603050405020304" pitchFamily="18" charset="0"/>
                <a:cs typeface="Arial" panose="020B0604020202020204" pitchFamily="34" charset="0"/>
              </a:rPr>
              <a:t>. Tompoucen worden in een </a:t>
            </a:r>
            <a:r>
              <a:rPr lang="nl-NL" sz="2000" b="1" u="sng" dirty="0">
                <a:ea typeface="Times New Roman" panose="02020603050405020304" pitchFamily="18" charset="0"/>
                <a:cs typeface="Arial" panose="020B0604020202020204" pitchFamily="34" charset="0"/>
              </a:rPr>
              <a:t>mal</a:t>
            </a:r>
            <a:r>
              <a:rPr lang="nl-NL" sz="2000" dirty="0">
                <a:ea typeface="Times New Roman" panose="02020603050405020304" pitchFamily="18" charset="0"/>
                <a:cs typeface="Arial" panose="020B0604020202020204" pitchFamily="34" charset="0"/>
              </a:rPr>
              <a:t> gemaakt. Een mal is </a:t>
            </a:r>
            <a:r>
              <a:rPr lang="nl-NL" sz="2000" b="1" i="1" dirty="0">
                <a:ea typeface="Times New Roman" panose="02020603050405020304" pitchFamily="18" charset="0"/>
                <a:cs typeface="Arial" panose="020B0604020202020204" pitchFamily="34" charset="0"/>
              </a:rPr>
              <a:t>het model, het patroon, de vorm</a:t>
            </a:r>
            <a:r>
              <a:rPr lang="nl-NL" sz="2000" dirty="0">
                <a:ea typeface="Times New Roman" panose="02020603050405020304" pitchFamily="18" charset="0"/>
                <a:cs typeface="Arial" panose="020B0604020202020204" pitchFamily="34" charset="0"/>
              </a:rPr>
              <a:t>. Zo worden ze heel mooi recht. In een crompouce is de rechte vorm van de tompouce weg. De bakker heeft voor het maken van de crompouce geen mal nodig. De crompouce werd een </a:t>
            </a:r>
            <a:r>
              <a:rPr lang="nl-NL" sz="2000" b="1" u="sng" dirty="0">
                <a:ea typeface="Times New Roman" panose="02020603050405020304" pitchFamily="18" charset="0"/>
                <a:cs typeface="Arial" panose="020B0604020202020204" pitchFamily="34" charset="0"/>
              </a:rPr>
              <a:t>daverend</a:t>
            </a:r>
            <a:r>
              <a:rPr lang="nl-NL" sz="2000" dirty="0">
                <a:ea typeface="Times New Roman" panose="02020603050405020304" pitchFamily="18" charset="0"/>
                <a:cs typeface="Arial" panose="020B0604020202020204" pitchFamily="34" charset="0"/>
              </a:rPr>
              <a:t> succes. Daverend betekent </a:t>
            </a:r>
            <a:r>
              <a:rPr lang="nl-NL" sz="2000" b="1" i="1" dirty="0">
                <a:ea typeface="Times New Roman" panose="02020603050405020304" pitchFamily="18" charset="0"/>
                <a:cs typeface="Arial" panose="020B0604020202020204" pitchFamily="34" charset="0"/>
              </a:rPr>
              <a:t>enorm, groot</a:t>
            </a:r>
            <a:r>
              <a:rPr lang="nl-NL" sz="2000" dirty="0">
                <a:ea typeface="Times New Roman" panose="02020603050405020304" pitchFamily="18" charset="0"/>
                <a:cs typeface="Arial" panose="020B0604020202020204" pitchFamily="34" charset="0"/>
              </a:rPr>
              <a:t>. Door dit daverende succes </a:t>
            </a:r>
            <a:r>
              <a:rPr lang="nl-NL" sz="2000" b="1" u="sng" dirty="0">
                <a:ea typeface="Times New Roman" panose="02020603050405020304" pitchFamily="18" charset="0"/>
                <a:cs typeface="Arial" panose="020B0604020202020204" pitchFamily="34" charset="0"/>
              </a:rPr>
              <a:t>ontdekten</a:t>
            </a:r>
            <a:r>
              <a:rPr lang="nl-NL" sz="2000" dirty="0">
                <a:ea typeface="Times New Roman" panose="02020603050405020304" pitchFamily="18" charset="0"/>
                <a:cs typeface="Arial" panose="020B0604020202020204" pitchFamily="34" charset="0"/>
              </a:rPr>
              <a:t> ze wel een probleem. Ontdekken betekent </a:t>
            </a:r>
            <a:r>
              <a:rPr lang="nl-NL" sz="2000" b="1" i="1" dirty="0">
                <a:ea typeface="Times New Roman" panose="02020603050405020304" pitchFamily="18" charset="0"/>
                <a:cs typeface="Arial" panose="020B0604020202020204" pitchFamily="34" charset="0"/>
              </a:rPr>
              <a:t>te weten komen</a:t>
            </a:r>
            <a:r>
              <a:rPr lang="nl-NL" sz="2000" dirty="0">
                <a:ea typeface="Times New Roman" panose="02020603050405020304" pitchFamily="18" charset="0"/>
                <a:cs typeface="Arial" panose="020B0604020202020204" pitchFamily="34" charset="0"/>
              </a:rPr>
              <a:t>. Sommige bakkerijen hadden niet voldoende crompoucen in de winkel liggen voor alle klanten! Daar moesten ze </a:t>
            </a:r>
            <a:r>
              <a:rPr lang="nl-NL" sz="2000" b="1" u="sng" dirty="0">
                <a:ea typeface="Times New Roman" panose="02020603050405020304" pitchFamily="18" charset="0"/>
                <a:cs typeface="Arial" panose="020B0604020202020204" pitchFamily="34" charset="0"/>
              </a:rPr>
              <a:t>iets op bedenken</a:t>
            </a:r>
            <a:r>
              <a:rPr lang="nl-NL" sz="2000" dirty="0">
                <a:ea typeface="Times New Roman" panose="02020603050405020304" pitchFamily="18" charset="0"/>
                <a:cs typeface="Arial" panose="020B0604020202020204" pitchFamily="34" charset="0"/>
              </a:rPr>
              <a:t>. Ze </a:t>
            </a:r>
            <a:r>
              <a:rPr lang="nl-NL" sz="2000" b="1" i="1" dirty="0">
                <a:ea typeface="Times New Roman" panose="02020603050405020304" pitchFamily="18" charset="0"/>
                <a:cs typeface="Arial" panose="020B0604020202020204" pitchFamily="34" charset="0"/>
              </a:rPr>
              <a:t>moesten een oplossing verzinnen</a:t>
            </a:r>
            <a:r>
              <a:rPr lang="nl-NL" sz="2000" dirty="0">
                <a:ea typeface="Times New Roman" panose="02020603050405020304" pitchFamily="18" charset="0"/>
                <a:cs typeface="Arial" panose="020B0604020202020204" pitchFamily="34" charset="0"/>
              </a:rPr>
              <a:t>. Ze zijn toen met extra bakkers, extra crompoucen gaan maken. En toen was er voor elke klant genoeg. </a:t>
            </a:r>
            <a:r>
              <a:rPr lang="nl-NL" sz="2000" dirty="0">
                <a:effectLst/>
                <a:ea typeface="Times New Roman" panose="02020603050405020304" pitchFamily="18" charset="0"/>
                <a:cs typeface="Arial" panose="020B0604020202020204" pitchFamily="34" charset="0"/>
              </a:rPr>
              <a:t>Trouwens, het netjes eten van een tompouce is niet makkelijk hè? Heb je wel eens </a:t>
            </a:r>
            <a:r>
              <a:rPr lang="nl-NL" sz="2000" dirty="0">
                <a:ea typeface="Times New Roman" panose="02020603050405020304" pitchFamily="18" charset="0"/>
                <a:cs typeface="Arial" panose="020B0604020202020204" pitchFamily="34" charset="0"/>
              </a:rPr>
              <a:t>bij andere mensen </a:t>
            </a:r>
            <a:r>
              <a:rPr lang="nl-NL" sz="2000" b="1" u="sng" dirty="0">
                <a:ea typeface="Times New Roman" panose="02020603050405020304" pitchFamily="18" charset="0"/>
                <a:cs typeface="Arial" panose="020B0604020202020204" pitchFamily="34" charset="0"/>
              </a:rPr>
              <a:t>ge</a:t>
            </a:r>
            <a:r>
              <a:rPr lang="nl-NL" sz="2000" b="1" u="sng" dirty="0">
                <a:effectLst/>
                <a:ea typeface="Times New Roman" panose="02020603050405020304" pitchFamily="18" charset="0"/>
                <a:cs typeface="Arial" panose="020B0604020202020204" pitchFamily="34" charset="0"/>
              </a:rPr>
              <a:t>spiekt</a:t>
            </a:r>
            <a:r>
              <a:rPr lang="nl-NL" sz="2000" dirty="0">
                <a:effectLst/>
                <a:ea typeface="Times New Roman" panose="02020603050405020304" pitchFamily="18" charset="0"/>
                <a:cs typeface="Arial" panose="020B0604020202020204" pitchFamily="34" charset="0"/>
              </a:rPr>
              <a:t> hoe ze dit doen? Spieken betekent </a:t>
            </a:r>
            <a:r>
              <a:rPr lang="nl-NL" sz="2000" b="1" i="1" dirty="0">
                <a:effectLst/>
                <a:ea typeface="Times New Roman" panose="02020603050405020304" pitchFamily="18" charset="0"/>
                <a:cs typeface="Arial" panose="020B0604020202020204" pitchFamily="34" charset="0"/>
              </a:rPr>
              <a:t>afkijken, ergens kijken wat het is of hoe het moet omdat je het zelf niet weet</a:t>
            </a:r>
            <a:r>
              <a:rPr lang="nl-NL" sz="2000" dirty="0">
                <a:effectLst/>
                <a:ea typeface="Times New Roman" panose="02020603050405020304" pitchFamily="18" charset="0"/>
                <a:cs typeface="Arial" panose="020B0604020202020204" pitchFamily="34" charset="0"/>
              </a:rPr>
              <a:t>. Ik heb wel eens gespiekt, en iedereen pakt het anders aan! Hoe eet jij een tompouce?</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119806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ontdekken</a:t>
            </a:r>
          </a:p>
        </p:txBody>
      </p:sp>
      <p:pic>
        <p:nvPicPr>
          <p:cNvPr id="3" name="Afbeelding 2">
            <a:extLst>
              <a:ext uri="{FF2B5EF4-FFF2-40B4-BE49-F238E27FC236}">
                <a16:creationId xmlns:a16="http://schemas.microsoft.com/office/drawing/2014/main" id="{36021DCC-2BB1-868B-C5C3-5CA030201B9B}"/>
              </a:ext>
            </a:extLst>
          </p:cNvPr>
          <p:cNvPicPr>
            <a:picLocks noChangeAspect="1"/>
          </p:cNvPicPr>
          <p:nvPr/>
        </p:nvPicPr>
        <p:blipFill>
          <a:blip r:embed="rId3"/>
          <a:stretch>
            <a:fillRect/>
          </a:stretch>
        </p:blipFill>
        <p:spPr>
          <a:xfrm>
            <a:off x="755576" y="1628800"/>
            <a:ext cx="7124292" cy="4759027"/>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ergens iets op bedenken</a:t>
            </a:r>
          </a:p>
        </p:txBody>
      </p:sp>
      <p:pic>
        <p:nvPicPr>
          <p:cNvPr id="3" name="Afbeelding 2">
            <a:extLst>
              <a:ext uri="{FF2B5EF4-FFF2-40B4-BE49-F238E27FC236}">
                <a16:creationId xmlns:a16="http://schemas.microsoft.com/office/drawing/2014/main" id="{1F7954A2-7FEC-09D4-FDD3-9907E8C88999}"/>
              </a:ext>
            </a:extLst>
          </p:cNvPr>
          <p:cNvPicPr>
            <a:picLocks noChangeAspect="1"/>
          </p:cNvPicPr>
          <p:nvPr/>
        </p:nvPicPr>
        <p:blipFill>
          <a:blip r:embed="rId3"/>
          <a:stretch>
            <a:fillRect/>
          </a:stretch>
        </p:blipFill>
        <p:spPr>
          <a:xfrm>
            <a:off x="1637420" y="2575758"/>
            <a:ext cx="5832648" cy="3896209"/>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spieken</a:t>
            </a:r>
          </a:p>
        </p:txBody>
      </p:sp>
      <p:grpSp>
        <p:nvGrpSpPr>
          <p:cNvPr id="10" name="Groep 9">
            <a:extLst>
              <a:ext uri="{FF2B5EF4-FFF2-40B4-BE49-F238E27FC236}">
                <a16:creationId xmlns:a16="http://schemas.microsoft.com/office/drawing/2014/main" id="{9BBC226B-AF98-CC5D-0730-AF6B0C2B27DF}"/>
              </a:ext>
            </a:extLst>
          </p:cNvPr>
          <p:cNvGrpSpPr/>
          <p:nvPr/>
        </p:nvGrpSpPr>
        <p:grpSpPr>
          <a:xfrm>
            <a:off x="303402" y="1628800"/>
            <a:ext cx="7830744" cy="4759027"/>
            <a:chOff x="303402" y="1628800"/>
            <a:chExt cx="7830744" cy="4759027"/>
          </a:xfrm>
        </p:grpSpPr>
        <p:pic>
          <p:nvPicPr>
            <p:cNvPr id="3" name="Afbeelding 2">
              <a:extLst>
                <a:ext uri="{FF2B5EF4-FFF2-40B4-BE49-F238E27FC236}">
                  <a16:creationId xmlns:a16="http://schemas.microsoft.com/office/drawing/2014/main" id="{96A32D4F-0A16-D48F-9E0A-3154C6FE45EB}"/>
                </a:ext>
              </a:extLst>
            </p:cNvPr>
            <p:cNvPicPr>
              <a:picLocks noChangeAspect="1"/>
            </p:cNvPicPr>
            <p:nvPr/>
          </p:nvPicPr>
          <p:blipFill>
            <a:blip r:embed="rId3"/>
            <a:stretch>
              <a:fillRect/>
            </a:stretch>
          </p:blipFill>
          <p:spPr>
            <a:xfrm>
              <a:off x="1009854" y="1628800"/>
              <a:ext cx="7124292" cy="4759027"/>
            </a:xfrm>
            <a:prstGeom prst="rect">
              <a:avLst/>
            </a:prstGeom>
          </p:spPr>
        </p:pic>
        <p:pic>
          <p:nvPicPr>
            <p:cNvPr id="4" name="Afbeelding 3">
              <a:extLst>
                <a:ext uri="{FF2B5EF4-FFF2-40B4-BE49-F238E27FC236}">
                  <a16:creationId xmlns:a16="http://schemas.microsoft.com/office/drawing/2014/main" id="{3E75D4D5-443C-B83A-2C94-C3C12D357A83}"/>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7609" b="90580" l="3555" r="95498">
                          <a14:foregroundMark x1="9242" y1="52899" x2="9242" y2="52899"/>
                          <a14:foregroundMark x1="4265" y1="68116" x2="4265" y2="68116"/>
                          <a14:foregroundMark x1="15640" y1="84420" x2="15640" y2="84420"/>
                          <a14:foregroundMark x1="16588" y1="89493" x2="16588" y2="89493"/>
                          <a14:foregroundMark x1="19905" y1="90580" x2="19905" y2="90580"/>
                          <a14:foregroundMark x1="24408" y1="91304" x2="24408" y2="91304"/>
                          <a14:foregroundMark x1="25118" y1="37681" x2="25118" y2="37681"/>
                          <a14:foregroundMark x1="3791" y1="61232" x2="3791" y2="61232"/>
                          <a14:foregroundMark x1="55687" y1="7609" x2="55687" y2="7609"/>
                          <a14:foregroundMark x1="91469" y1="17391" x2="91469" y2="17391"/>
                          <a14:foregroundMark x1="95498" y1="32971" x2="95498" y2="32971"/>
                          <a14:foregroundMark x1="44787" y1="22101" x2="44787" y2="22101"/>
                        </a14:backgroundRemoval>
                      </a14:imgEffect>
                    </a14:imgLayer>
                  </a14:imgProps>
                </a:ext>
                <a:ext uri="{28A0092B-C50C-407E-A947-70E740481C1C}">
                  <a14:useLocalDpi xmlns:a14="http://schemas.microsoft.com/office/drawing/2010/main"/>
                </a:ext>
              </a:extLst>
            </a:blip>
            <a:srcRect/>
            <a:stretch>
              <a:fillRect/>
            </a:stretch>
          </p:blipFill>
          <p:spPr bwMode="auto">
            <a:xfrm rot="928866">
              <a:off x="303402" y="4995128"/>
              <a:ext cx="1790618" cy="1171687"/>
            </a:xfrm>
            <a:prstGeom prst="rect">
              <a:avLst/>
            </a:prstGeom>
            <a:noFill/>
            <a:ln>
              <a:noFill/>
            </a:ln>
          </p:spPr>
        </p:pic>
        <p:sp>
          <p:nvSpPr>
            <p:cNvPr id="9" name="Ovaal 8">
              <a:extLst>
                <a:ext uri="{FF2B5EF4-FFF2-40B4-BE49-F238E27FC236}">
                  <a16:creationId xmlns:a16="http://schemas.microsoft.com/office/drawing/2014/main" id="{5AEA7848-AC00-DB71-EB5F-BDE8FDF3FB83}"/>
                </a:ext>
              </a:extLst>
            </p:cNvPr>
            <p:cNvSpPr/>
            <p:nvPr/>
          </p:nvSpPr>
          <p:spPr>
            <a:xfrm>
              <a:off x="4526482" y="5022930"/>
              <a:ext cx="2592288" cy="1249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BE6382F2-6325-C215-2DC9-DE99D11D471D}"/>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186" b="94611" l="10000" r="97000">
                          <a14:foregroundMark x1="69600" y1="7186" x2="69600" y2="7186"/>
                          <a14:foregroundMark x1="89400" y1="52994" x2="89400" y2="52994"/>
                          <a14:foregroundMark x1="97000" y1="50599" x2="97000" y2="50599"/>
                          <a14:foregroundMark x1="80800" y1="55090" x2="80800" y2="55090"/>
                          <a14:foregroundMark x1="68800" y1="67665" x2="68800" y2="67665"/>
                          <a14:foregroundMark x1="91800" y1="51796" x2="91800" y2="51796"/>
                          <a14:foregroundMark x1="34600" y1="94611" x2="34600" y2="94611"/>
                        </a14:backgroundRemoval>
                      </a14:imgEffect>
                    </a14:imgLayer>
                  </a14:imgProps>
                </a:ext>
                <a:ext uri="{28A0092B-C50C-407E-A947-70E740481C1C}">
                  <a14:useLocalDpi xmlns:a14="http://schemas.microsoft.com/office/drawing/2010/main"/>
                </a:ext>
              </a:extLst>
            </a:blip>
            <a:stretch>
              <a:fillRect/>
            </a:stretch>
          </p:blipFill>
          <p:spPr>
            <a:xfrm>
              <a:off x="4572000" y="4620273"/>
              <a:ext cx="2273300" cy="1518285"/>
            </a:xfrm>
            <a:prstGeom prst="rect">
              <a:avLst/>
            </a:prstGeom>
          </p:spPr>
        </p:pic>
      </p:grpSp>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gewoon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speciaal</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bijzonder, normaal</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Dit is een </a:t>
            </a:r>
            <a:r>
              <a:rPr lang="nl-NL" sz="2000" i="1" u="sng" dirty="0">
                <a:solidFill>
                  <a:srgbClr val="387038"/>
                </a:solidFill>
                <a:latin typeface="Century Gothic" panose="020B0502020202020204" pitchFamily="34" charset="0"/>
                <a:ea typeface="Calibri"/>
                <a:cs typeface="Times New Roman"/>
              </a:rPr>
              <a:t>gewoon</a:t>
            </a:r>
            <a:r>
              <a:rPr lang="nl-NL" sz="2000" i="1" dirty="0">
                <a:solidFill>
                  <a:srgbClr val="387038"/>
                </a:solidFill>
                <a:latin typeface="Century Gothic" panose="020B0502020202020204" pitchFamily="34" charset="0"/>
                <a:ea typeface="Calibri"/>
                <a:cs typeface="Times New Roman"/>
              </a:rPr>
              <a:t> croissantje.</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29746" y="1574617"/>
            <a:ext cx="4304897" cy="45335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bijzonder</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Dit is een </a:t>
            </a:r>
            <a:r>
              <a:rPr lang="nl-NL" sz="2000" i="1" u="sng" dirty="0">
                <a:solidFill>
                  <a:srgbClr val="387038"/>
                </a:solidFill>
                <a:latin typeface="Century Gothic" panose="020B0502020202020204" pitchFamily="34" charset="0"/>
                <a:ea typeface="Calibri"/>
                <a:cs typeface="Times New Roman"/>
              </a:rPr>
              <a:t>speciaal</a:t>
            </a:r>
            <a:r>
              <a:rPr lang="nl-NL" sz="2000" i="1" dirty="0">
                <a:solidFill>
                  <a:srgbClr val="387038"/>
                </a:solidFill>
                <a:latin typeface="Century Gothic" panose="020B0502020202020204" pitchFamily="34" charset="0"/>
                <a:ea typeface="Calibri"/>
                <a:cs typeface="Times New Roman"/>
              </a:rPr>
              <a:t> croissantje.</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F1C0A539-9F70-F81F-692B-144D87D892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5576" y="2780928"/>
            <a:ext cx="2949323" cy="2502456"/>
          </a:xfrm>
          <a:prstGeom prst="rect">
            <a:avLst/>
          </a:prstGeom>
        </p:spPr>
      </p:pic>
      <p:pic>
        <p:nvPicPr>
          <p:cNvPr id="4" name="Afbeelding 3">
            <a:extLst>
              <a:ext uri="{FF2B5EF4-FFF2-40B4-BE49-F238E27FC236}">
                <a16:creationId xmlns:a16="http://schemas.microsoft.com/office/drawing/2014/main" id="{5D203A9D-90CA-7C88-066D-9BA42C95F9C5}"/>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366661">
            <a:off x="4964036" y="2427416"/>
            <a:ext cx="3908190" cy="2610585"/>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nihil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daverend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zeer klein of niets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4400" dirty="0">
                <a:effectLst/>
                <a:latin typeface="Century Gothic" panose="020B0502020202020204" pitchFamily="34" charset="0"/>
                <a:ea typeface="Calibri"/>
                <a:cs typeface="Times New Roman"/>
              </a:rPr>
              <a:t> </a:t>
            </a: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succes van mijn bakkunsten was </a:t>
            </a:r>
            <a:r>
              <a:rPr lang="nl-NL" sz="2400" i="1" u="sng" dirty="0">
                <a:solidFill>
                  <a:srgbClr val="387038"/>
                </a:solidFill>
                <a:latin typeface="Century Gothic" panose="020B0502020202020204" pitchFamily="34" charset="0"/>
                <a:ea typeface="Calibri"/>
                <a:cs typeface="Times New Roman"/>
              </a:rPr>
              <a:t>nihil</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enorm, groot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r>
              <a:rPr lang="nl-NL" sz="40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crompouce werd een </a:t>
            </a:r>
            <a:r>
              <a:rPr lang="nl-NL" sz="2400" i="1" u="sng" dirty="0">
                <a:solidFill>
                  <a:srgbClr val="387038"/>
                </a:solidFill>
                <a:latin typeface="Century Gothic" panose="020B0502020202020204" pitchFamily="34" charset="0"/>
                <a:ea typeface="Calibri"/>
                <a:cs typeface="Times New Roman"/>
              </a:rPr>
              <a:t>daverend</a:t>
            </a:r>
            <a:r>
              <a:rPr lang="nl-NL" sz="2400" i="1" dirty="0">
                <a:solidFill>
                  <a:srgbClr val="387038"/>
                </a:solidFill>
                <a:latin typeface="Century Gothic" panose="020B0502020202020204" pitchFamily="34" charset="0"/>
                <a:ea typeface="Calibri"/>
                <a:cs typeface="Times New Roman"/>
              </a:rPr>
              <a:t> succes.</a:t>
            </a:r>
          </a:p>
          <a:p>
            <a:pPr algn="ctr">
              <a:lnSpc>
                <a:spcPct val="107000"/>
              </a:lnSpc>
            </a:pP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F135DA59-D7FC-2726-E4E2-DEC63FC2C0E5}"/>
              </a:ext>
            </a:extLst>
          </p:cNvPr>
          <p:cNvGrpSpPr/>
          <p:nvPr/>
        </p:nvGrpSpPr>
        <p:grpSpPr>
          <a:xfrm>
            <a:off x="4839220" y="2273749"/>
            <a:ext cx="4112898" cy="2753638"/>
            <a:chOff x="112778" y="853200"/>
            <a:chExt cx="8928149" cy="5977510"/>
          </a:xfrm>
        </p:grpSpPr>
        <p:pic>
          <p:nvPicPr>
            <p:cNvPr id="3" name="Afbeelding 2">
              <a:extLst>
                <a:ext uri="{FF2B5EF4-FFF2-40B4-BE49-F238E27FC236}">
                  <a16:creationId xmlns:a16="http://schemas.microsoft.com/office/drawing/2014/main" id="{33A96371-8FA0-566E-BA12-27AE6B35FB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0" y="2564904"/>
              <a:ext cx="4762500" cy="3181350"/>
            </a:xfrm>
            <a:prstGeom prst="rect">
              <a:avLst/>
            </a:prstGeom>
          </p:spPr>
        </p:pic>
        <p:pic>
          <p:nvPicPr>
            <p:cNvPr id="4" name="Afbeelding 3">
              <a:extLst>
                <a:ext uri="{FF2B5EF4-FFF2-40B4-BE49-F238E27FC236}">
                  <a16:creationId xmlns:a16="http://schemas.microsoft.com/office/drawing/2014/main" id="{7E88087E-A019-150D-6AD3-1550AD170F6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578062">
              <a:off x="5868792" y="853200"/>
              <a:ext cx="2168914" cy="1448787"/>
            </a:xfrm>
            <a:prstGeom prst="rect">
              <a:avLst/>
            </a:prstGeom>
          </p:spPr>
        </p:pic>
        <p:pic>
          <p:nvPicPr>
            <p:cNvPr id="5" name="Afbeelding 4">
              <a:extLst>
                <a:ext uri="{FF2B5EF4-FFF2-40B4-BE49-F238E27FC236}">
                  <a16:creationId xmlns:a16="http://schemas.microsoft.com/office/drawing/2014/main" id="{0C66AABE-6846-3D46-04EA-0FB3251F8B71}"/>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810759">
              <a:off x="3553694" y="1322811"/>
              <a:ext cx="2168914" cy="1448787"/>
            </a:xfrm>
            <a:prstGeom prst="rect">
              <a:avLst/>
            </a:prstGeom>
          </p:spPr>
        </p:pic>
        <p:pic>
          <p:nvPicPr>
            <p:cNvPr id="6" name="Afbeelding 5">
              <a:extLst>
                <a:ext uri="{FF2B5EF4-FFF2-40B4-BE49-F238E27FC236}">
                  <a16:creationId xmlns:a16="http://schemas.microsoft.com/office/drawing/2014/main" id="{70D0052D-B37E-46C1-5CA7-37D766B3855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1916094">
              <a:off x="6872013" y="3043486"/>
              <a:ext cx="2168914" cy="1448787"/>
            </a:xfrm>
            <a:prstGeom prst="rect">
              <a:avLst/>
            </a:prstGeom>
          </p:spPr>
        </p:pic>
        <p:pic>
          <p:nvPicPr>
            <p:cNvPr id="8" name="Afbeelding 7">
              <a:extLst>
                <a:ext uri="{FF2B5EF4-FFF2-40B4-BE49-F238E27FC236}">
                  <a16:creationId xmlns:a16="http://schemas.microsoft.com/office/drawing/2014/main" id="{B6057103-56EE-257F-1F4D-CA6E96D36257}"/>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702040">
              <a:off x="5727951" y="5226341"/>
              <a:ext cx="2168914" cy="1448787"/>
            </a:xfrm>
            <a:prstGeom prst="rect">
              <a:avLst/>
            </a:prstGeom>
          </p:spPr>
        </p:pic>
        <p:pic>
          <p:nvPicPr>
            <p:cNvPr id="9" name="Afbeelding 8">
              <a:extLst>
                <a:ext uri="{FF2B5EF4-FFF2-40B4-BE49-F238E27FC236}">
                  <a16:creationId xmlns:a16="http://schemas.microsoft.com/office/drawing/2014/main" id="{8EA8112F-BA95-9469-EB8C-FE7B2BFE670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18956936">
              <a:off x="483150" y="1292350"/>
              <a:ext cx="2168914" cy="1448787"/>
            </a:xfrm>
            <a:prstGeom prst="rect">
              <a:avLst/>
            </a:prstGeom>
          </p:spPr>
        </p:pic>
        <p:pic>
          <p:nvPicPr>
            <p:cNvPr id="10" name="Afbeelding 9">
              <a:extLst>
                <a:ext uri="{FF2B5EF4-FFF2-40B4-BE49-F238E27FC236}">
                  <a16:creationId xmlns:a16="http://schemas.microsoft.com/office/drawing/2014/main" id="{4FFB4780-5BFD-5557-E009-446383A2F814}"/>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882850">
              <a:off x="112778" y="3102248"/>
              <a:ext cx="2168914" cy="1448787"/>
            </a:xfrm>
            <a:prstGeom prst="rect">
              <a:avLst/>
            </a:prstGeom>
          </p:spPr>
        </p:pic>
        <p:pic>
          <p:nvPicPr>
            <p:cNvPr id="16" name="Afbeelding 15">
              <a:extLst>
                <a:ext uri="{FF2B5EF4-FFF2-40B4-BE49-F238E27FC236}">
                  <a16:creationId xmlns:a16="http://schemas.microsoft.com/office/drawing/2014/main" id="{3196531A-F711-22B1-3825-60759B810ABC}"/>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3032450">
              <a:off x="202553" y="5021859"/>
              <a:ext cx="2168914" cy="1448787"/>
            </a:xfrm>
            <a:prstGeom prst="rect">
              <a:avLst/>
            </a:prstGeom>
          </p:spPr>
        </p:pic>
        <p:pic>
          <p:nvPicPr>
            <p:cNvPr id="17" name="Afbeelding 16">
              <a:extLst>
                <a:ext uri="{FF2B5EF4-FFF2-40B4-BE49-F238E27FC236}">
                  <a16:creationId xmlns:a16="http://schemas.microsoft.com/office/drawing/2014/main" id="{04D97584-7B8F-9AC8-D264-72CADB2307E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810759">
              <a:off x="2457290" y="5021860"/>
              <a:ext cx="2168914" cy="1448787"/>
            </a:xfrm>
            <a:prstGeom prst="rect">
              <a:avLst/>
            </a:prstGeom>
          </p:spPr>
        </p:pic>
      </p:grpSp>
      <p:pic>
        <p:nvPicPr>
          <p:cNvPr id="19" name="Afbeelding 18">
            <a:extLst>
              <a:ext uri="{FF2B5EF4-FFF2-40B4-BE49-F238E27FC236}">
                <a16:creationId xmlns:a16="http://schemas.microsoft.com/office/drawing/2014/main" id="{B3DA27C4-E964-4602-E980-7B9477F50C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985" y="2448697"/>
            <a:ext cx="3496244" cy="2335491"/>
          </a:xfrm>
          <a:prstGeom prst="rect">
            <a:avLst/>
          </a:prstGeom>
        </p:spPr>
      </p:pic>
    </p:spTree>
    <p:extLst>
      <p:ext uri="{BB962C8B-B14F-4D97-AF65-F5344CB8AC3E}">
        <p14:creationId xmlns:p14="http://schemas.microsoft.com/office/powerpoint/2010/main" val="159523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83768" y="476672"/>
            <a:ext cx="3617313" cy="7633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267744" y="404664"/>
            <a:ext cx="399171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traditie</a:t>
            </a:r>
            <a:endParaRPr lang="nl-NL" sz="5400" b="1" dirty="0">
              <a:effectLst/>
              <a:latin typeface="Century Gothic" panose="020B0502020202020204" pitchFamily="34" charset="0"/>
              <a:ea typeface="Calibri"/>
              <a:cs typeface="Times New Roman"/>
            </a:endParaRPr>
          </a:p>
        </p:txBody>
      </p:sp>
      <p:sp>
        <p:nvSpPr>
          <p:cNvPr id="7" name="Text Box 14"/>
          <p:cNvSpPr txBox="1"/>
          <p:nvPr/>
        </p:nvSpPr>
        <p:spPr>
          <a:xfrm>
            <a:off x="416821" y="3681027"/>
            <a:ext cx="3564656" cy="8969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86339" y="3790759"/>
            <a:ext cx="3795138" cy="475667"/>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pPr>
            <a:r>
              <a:rPr lang="nl-NL" sz="3200" b="1" dirty="0">
                <a:latin typeface="Century Gothic" panose="020B0502020202020204" pitchFamily="34" charset="0"/>
                <a:ea typeface="Calibri"/>
                <a:cs typeface="Times New Roman"/>
              </a:rPr>
              <a:t>het verjaardagsfeest</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20280" cy="159816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19180"/>
            <a:ext cx="2615346" cy="159944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iets wat al heel lang op dezelfde manier gedaan wordt</a:t>
            </a:r>
            <a:endParaRPr lang="nl-NL" sz="1050" dirty="0">
              <a:effectLst/>
              <a:latin typeface="Century Gothic" panose="020B0502020202020204" pitchFamily="34" charset="0"/>
              <a:ea typeface="Calibri"/>
              <a:cs typeface="Times New Roman"/>
            </a:endParaRPr>
          </a:p>
        </p:txBody>
      </p:sp>
      <p:sp>
        <p:nvSpPr>
          <p:cNvPr id="18" name="Text Box 14"/>
          <p:cNvSpPr txBox="1"/>
          <p:nvPr/>
        </p:nvSpPr>
        <p:spPr>
          <a:xfrm>
            <a:off x="3635896" y="5148793"/>
            <a:ext cx="2088232" cy="8724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9" name="Tekstvak 2"/>
          <p:cNvSpPr txBox="1">
            <a:spLocks noChangeArrowheads="1"/>
          </p:cNvSpPr>
          <p:nvPr/>
        </p:nvSpPr>
        <p:spPr bwMode="auto">
          <a:xfrm>
            <a:off x="3315172" y="5270423"/>
            <a:ext cx="2718792" cy="63757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pPr>
            <a:r>
              <a:rPr lang="nl-NL" sz="3200" b="1" dirty="0">
                <a:latin typeface="Century Gothic" panose="020B0502020202020204" pitchFamily="34" charset="0"/>
                <a:ea typeface="Calibri"/>
                <a:cs typeface="Times New Roman"/>
              </a:rPr>
              <a:t>het kerstfeest</a:t>
            </a:r>
            <a:endParaRPr lang="nl-NL" sz="3200" b="1" dirty="0">
              <a:effectLst/>
              <a:latin typeface="Century Gothic" panose="020B0502020202020204" pitchFamily="34" charset="0"/>
              <a:ea typeface="Calibri"/>
              <a:cs typeface="Times New Roman"/>
            </a:endParaRPr>
          </a:p>
        </p:txBody>
      </p:sp>
      <p:sp>
        <p:nvSpPr>
          <p:cNvPr id="20" name="Text Box 14"/>
          <p:cNvSpPr txBox="1"/>
          <p:nvPr/>
        </p:nvSpPr>
        <p:spPr>
          <a:xfrm>
            <a:off x="5655301" y="3705525"/>
            <a:ext cx="3188228" cy="8724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1" name="Tekstvak 2"/>
          <p:cNvSpPr txBox="1">
            <a:spLocks noChangeArrowheads="1"/>
          </p:cNvSpPr>
          <p:nvPr/>
        </p:nvSpPr>
        <p:spPr bwMode="auto">
          <a:xfrm>
            <a:off x="5655300" y="3822892"/>
            <a:ext cx="3252331" cy="479559"/>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pPr>
            <a:r>
              <a:rPr lang="nl-NL" sz="3200" b="1" dirty="0">
                <a:latin typeface="Century Gothic" panose="020B0502020202020204" pitchFamily="34" charset="0"/>
                <a:ea typeface="Calibri"/>
                <a:cs typeface="Times New Roman"/>
              </a:rPr>
              <a:t>het Sinterklaasfeest</a:t>
            </a:r>
            <a:endParaRPr lang="nl-NL" sz="3200" b="1"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23CD6A15-492D-3D11-F913-199E869E8BF4}"/>
              </a:ext>
            </a:extLst>
          </p:cNvPr>
          <p:cNvGrpSpPr/>
          <p:nvPr/>
        </p:nvGrpSpPr>
        <p:grpSpPr>
          <a:xfrm>
            <a:off x="719564" y="4645310"/>
            <a:ext cx="2435246" cy="1377723"/>
            <a:chOff x="1602734" y="1762603"/>
            <a:chExt cx="7793646" cy="4409200"/>
          </a:xfrm>
        </p:grpSpPr>
        <p:pic>
          <p:nvPicPr>
            <p:cNvPr id="3" name="Afbeelding 2">
              <a:extLst>
                <a:ext uri="{FF2B5EF4-FFF2-40B4-BE49-F238E27FC236}">
                  <a16:creationId xmlns:a16="http://schemas.microsoft.com/office/drawing/2014/main" id="{1BCD34C4-092A-3956-05E3-C99BB24FB8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2734" y="2204864"/>
              <a:ext cx="5938531" cy="3966939"/>
            </a:xfrm>
            <a:prstGeom prst="rect">
              <a:avLst/>
            </a:prstGeom>
          </p:spPr>
        </p:pic>
        <p:pic>
          <p:nvPicPr>
            <p:cNvPr id="4" name="Afbeelding 3">
              <a:extLst>
                <a:ext uri="{FF2B5EF4-FFF2-40B4-BE49-F238E27FC236}">
                  <a16:creationId xmlns:a16="http://schemas.microsoft.com/office/drawing/2014/main" id="{E7B1FEE7-67A8-3329-6FD6-6D20BAEA5232}"/>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581" b="89222" l="1800" r="95800">
                          <a14:foregroundMark x1="7400" y1="27545" x2="7400" y2="27545"/>
                          <a14:foregroundMark x1="16600" y1="40719" x2="16600" y2="40719"/>
                          <a14:foregroundMark x1="21200" y1="44311" x2="21200" y2="44311"/>
                          <a14:foregroundMark x1="29400" y1="53293" x2="29400" y2="53293"/>
                          <a14:foregroundMark x1="35800" y1="57485" x2="35800" y2="57485"/>
                          <a14:foregroundMark x1="44200" y1="57485" x2="44200" y2="57485"/>
                          <a14:foregroundMark x1="60200" y1="57485" x2="60200" y2="57485"/>
                          <a14:foregroundMark x1="48800" y1="52096" x2="48800" y2="52096"/>
                          <a14:foregroundMark x1="51600" y1="58084" x2="51600" y2="58084"/>
                          <a14:foregroundMark x1="78800" y1="44311" x2="78800" y2="44311"/>
                          <a14:foregroundMark x1="86400" y1="39521" x2="86400" y2="39521"/>
                          <a14:foregroundMark x1="94200" y1="21557" x2="94200" y2="21557"/>
                          <a14:foregroundMark x1="95800" y1="13174" x2="95800" y2="13174"/>
                          <a14:foregroundMark x1="95800" y1="13174" x2="95800" y2="13174"/>
                          <a14:foregroundMark x1="69400" y1="51497" x2="69400" y2="51497"/>
                          <a14:foregroundMark x1="4400" y1="35928" x2="4400" y2="35928"/>
                          <a14:foregroundMark x1="1800" y1="13174" x2="1800" y2="13174"/>
                        </a14:backgroundRemoval>
                      </a14:imgEffect>
                    </a14:imgLayer>
                  </a14:imgProps>
                </a:ext>
                <a:ext uri="{28A0092B-C50C-407E-A947-70E740481C1C}">
                  <a14:useLocalDpi xmlns:a14="http://schemas.microsoft.com/office/drawing/2010/main"/>
                </a:ext>
              </a:extLst>
            </a:blip>
            <a:stretch>
              <a:fillRect/>
            </a:stretch>
          </p:blipFill>
          <p:spPr>
            <a:xfrm rot="1784449">
              <a:off x="4634515" y="1762603"/>
              <a:ext cx="4761865" cy="1590040"/>
            </a:xfrm>
            <a:prstGeom prst="rect">
              <a:avLst/>
            </a:prstGeom>
          </p:spPr>
        </p:pic>
      </p:grpSp>
      <p:sp>
        <p:nvSpPr>
          <p:cNvPr id="9" name="Boog 8">
            <a:extLst>
              <a:ext uri="{FF2B5EF4-FFF2-40B4-BE49-F238E27FC236}">
                <a16:creationId xmlns:a16="http://schemas.microsoft.com/office/drawing/2014/main" id="{7CD3FC12-E187-1F64-9772-5ABAC3CD294B}"/>
              </a:ext>
            </a:extLst>
          </p:cNvPr>
          <p:cNvSpPr/>
          <p:nvPr/>
        </p:nvSpPr>
        <p:spPr>
          <a:xfrm>
            <a:off x="4930690" y="3356992"/>
            <a:ext cx="300920" cy="3600400"/>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11" name="Afbeelding 10">
            <a:extLst>
              <a:ext uri="{FF2B5EF4-FFF2-40B4-BE49-F238E27FC236}">
                <a16:creationId xmlns:a16="http://schemas.microsoft.com/office/drawing/2014/main" id="{6060ADD7-CBDF-BC32-148D-7B19B3236A1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313301" y="4705131"/>
            <a:ext cx="2280512" cy="1188936"/>
          </a:xfrm>
          <a:prstGeom prst="rect">
            <a:avLst/>
          </a:prstGeom>
        </p:spPr>
      </p:pic>
      <p:pic>
        <p:nvPicPr>
          <p:cNvPr id="16" name="Afbeelding 15">
            <a:extLst>
              <a:ext uri="{FF2B5EF4-FFF2-40B4-BE49-F238E27FC236}">
                <a16:creationId xmlns:a16="http://schemas.microsoft.com/office/drawing/2014/main" id="{0B6BB610-6821-F635-187B-1473BD2E5B2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02137" y="3769199"/>
            <a:ext cx="994350" cy="1343081"/>
          </a:xfrm>
          <a:prstGeom prst="rect">
            <a:avLst/>
          </a:prstGeom>
        </p:spPr>
      </p:pic>
    </p:spTree>
    <p:extLst>
      <p:ext uri="{BB962C8B-B14F-4D97-AF65-F5344CB8AC3E}">
        <p14:creationId xmlns:p14="http://schemas.microsoft.com/office/powerpoint/2010/main" val="373204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83768" y="476672"/>
            <a:ext cx="3617313" cy="7633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267744" y="404664"/>
            <a:ext cx="399171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mal</a:t>
            </a:r>
            <a:endParaRPr lang="nl-NL" sz="54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20280" cy="12386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76671"/>
            <a:ext cx="2615346" cy="122413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model, het patroon, de vorm</a:t>
            </a:r>
            <a:endParaRPr lang="nl-NL" sz="1050" dirty="0">
              <a:effectLst/>
              <a:latin typeface="Century Gothic" panose="020B0502020202020204" pitchFamily="34" charset="0"/>
              <a:ea typeface="Calibri"/>
              <a:cs typeface="Times New Roman"/>
            </a:endParaRPr>
          </a:p>
        </p:txBody>
      </p:sp>
      <p:sp>
        <p:nvSpPr>
          <p:cNvPr id="9" name="Boog 8">
            <a:extLst>
              <a:ext uri="{FF2B5EF4-FFF2-40B4-BE49-F238E27FC236}">
                <a16:creationId xmlns:a16="http://schemas.microsoft.com/office/drawing/2014/main" id="{7CD3FC12-E187-1F64-9772-5ABAC3CD294B}"/>
              </a:ext>
            </a:extLst>
          </p:cNvPr>
          <p:cNvSpPr/>
          <p:nvPr/>
        </p:nvSpPr>
        <p:spPr>
          <a:xfrm>
            <a:off x="5292080" y="3501009"/>
            <a:ext cx="216024" cy="136815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10" name="Picture 2" descr="Bakvorm+ bakpapier.&quot;Tom Pouce&quot; 240ml 115x60x35mm, verpakt per 500 stuks -  webwinkel- Biodisposables, hygiene en verpakkingen - Hima Bioproducts">
            <a:extLst>
              <a:ext uri="{FF2B5EF4-FFF2-40B4-BE49-F238E27FC236}">
                <a16:creationId xmlns:a16="http://schemas.microsoft.com/office/drawing/2014/main" id="{534BDB92-2A42-4B91-90AB-DAFC2042023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52128" y="1185605"/>
            <a:ext cx="187220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33F424BC-C818-E165-172C-9741DE300D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220" y="4141014"/>
            <a:ext cx="1872208" cy="1558625"/>
          </a:xfrm>
          <a:prstGeom prst="rect">
            <a:avLst/>
          </a:prstGeom>
        </p:spPr>
      </p:pic>
      <p:pic>
        <p:nvPicPr>
          <p:cNvPr id="23" name="Afbeelding 22">
            <a:extLst>
              <a:ext uri="{FF2B5EF4-FFF2-40B4-BE49-F238E27FC236}">
                <a16:creationId xmlns:a16="http://schemas.microsoft.com/office/drawing/2014/main" id="{7F01C01F-8E42-02E0-88FA-768F16702A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5348" y="4109317"/>
            <a:ext cx="2321255" cy="1550599"/>
          </a:xfrm>
          <a:prstGeom prst="rect">
            <a:avLst/>
          </a:prstGeom>
        </p:spPr>
      </p:pic>
      <p:pic>
        <p:nvPicPr>
          <p:cNvPr id="25" name="Afbeelding 24">
            <a:extLst>
              <a:ext uri="{FF2B5EF4-FFF2-40B4-BE49-F238E27FC236}">
                <a16:creationId xmlns:a16="http://schemas.microsoft.com/office/drawing/2014/main" id="{F5A79EA5-0E65-509E-D36C-442F6F3DEA5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4288" y="3872095"/>
            <a:ext cx="1191017" cy="1782960"/>
          </a:xfrm>
          <a:prstGeom prst="rect">
            <a:avLst/>
          </a:prstGeom>
        </p:spPr>
      </p:pic>
    </p:spTree>
    <p:extLst>
      <p:ext uri="{BB962C8B-B14F-4D97-AF65-F5344CB8AC3E}">
        <p14:creationId xmlns:p14="http://schemas.microsoft.com/office/powerpoint/2010/main" val="229341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67208" y="462720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ontdekken</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45366" y="402625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producer</a:t>
            </a:r>
            <a:r>
              <a:rPr lang="nl-NL" sz="3600" dirty="0">
                <a:effectLst/>
                <a:latin typeface="Century Gothic" panose="020B0502020202020204" pitchFamily="34" charset="0"/>
                <a:ea typeface="Calibri"/>
                <a:cs typeface="Times New Roman"/>
              </a:rPr>
              <a:t>en</a:t>
            </a:r>
          </a:p>
        </p:txBody>
      </p:sp>
      <p:sp>
        <p:nvSpPr>
          <p:cNvPr id="10" name="Text Box 14"/>
          <p:cNvSpPr txBox="1"/>
          <p:nvPr/>
        </p:nvSpPr>
        <p:spPr>
          <a:xfrm>
            <a:off x="5903202" y="344253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verkop</a:t>
            </a:r>
            <a:r>
              <a:rPr lang="nl-NL" sz="3600" dirty="0">
                <a:effectLst/>
                <a:latin typeface="Century Gothic" panose="020B0502020202020204" pitchFamily="34" charset="0"/>
                <a:ea typeface="Calibri"/>
                <a:cs typeface="Times New Roman"/>
              </a:rPr>
              <a:t>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699946" y="530178"/>
            <a:ext cx="7544462" cy="738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Z</a:t>
            </a:r>
            <a:r>
              <a:rPr lang="nl-NL" sz="2000" i="1" dirty="0">
                <a:solidFill>
                  <a:srgbClr val="387038"/>
                </a:solidFill>
                <a:effectLst/>
                <a:latin typeface="Century Gothic" panose="020B0502020202020204" pitchFamily="34" charset="0"/>
                <a:ea typeface="Calibri"/>
                <a:cs typeface="Times New Roman"/>
              </a:rPr>
              <a:t>e </a:t>
            </a:r>
            <a:r>
              <a:rPr lang="nl-NL" sz="2000" i="1" u="sng" dirty="0">
                <a:solidFill>
                  <a:srgbClr val="387038"/>
                </a:solidFill>
                <a:effectLst/>
                <a:latin typeface="Century Gothic" panose="020B0502020202020204" pitchFamily="34" charset="0"/>
                <a:ea typeface="Calibri"/>
                <a:cs typeface="Times New Roman"/>
              </a:rPr>
              <a:t>ontdekten</a:t>
            </a:r>
            <a:r>
              <a:rPr lang="nl-NL" sz="2000" i="1" dirty="0">
                <a:solidFill>
                  <a:srgbClr val="387038"/>
                </a:solidFill>
                <a:effectLst/>
                <a:latin typeface="Century Gothic" panose="020B0502020202020204" pitchFamily="34" charset="0"/>
                <a:ea typeface="Calibri"/>
                <a:cs typeface="Times New Roman"/>
              </a:rPr>
              <a:t> dat er te weinig crompoucen waren.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06933" y="5447773"/>
            <a:ext cx="3599822" cy="4730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286660" y="5440705"/>
            <a:ext cx="4536504" cy="3477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iets te weten komen</a:t>
            </a:r>
            <a:endParaRPr lang="nl-NL" sz="105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F825A4A9-C755-2A74-2E81-2E7EA98FE3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053" y="2866598"/>
            <a:ext cx="2485834" cy="1660537"/>
          </a:xfrm>
          <a:prstGeom prst="rect">
            <a:avLst/>
          </a:prstGeom>
        </p:spPr>
      </p:pic>
      <p:pic>
        <p:nvPicPr>
          <p:cNvPr id="13" name="Afbeelding 12">
            <a:extLst>
              <a:ext uri="{FF2B5EF4-FFF2-40B4-BE49-F238E27FC236}">
                <a16:creationId xmlns:a16="http://schemas.microsoft.com/office/drawing/2014/main" id="{BD71F712-E573-1C9D-9CBE-CAAB28C321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5326" y="2325644"/>
            <a:ext cx="2096922" cy="1572692"/>
          </a:xfrm>
          <a:prstGeom prst="rect">
            <a:avLst/>
          </a:prstGeom>
        </p:spPr>
      </p:pic>
      <p:grpSp>
        <p:nvGrpSpPr>
          <p:cNvPr id="16" name="Groep 15">
            <a:extLst>
              <a:ext uri="{FF2B5EF4-FFF2-40B4-BE49-F238E27FC236}">
                <a16:creationId xmlns:a16="http://schemas.microsoft.com/office/drawing/2014/main" id="{FB5390D1-BB65-8054-D13E-827F972E8445}"/>
              </a:ext>
            </a:extLst>
          </p:cNvPr>
          <p:cNvGrpSpPr/>
          <p:nvPr/>
        </p:nvGrpSpPr>
        <p:grpSpPr>
          <a:xfrm>
            <a:off x="467544" y="1347245"/>
            <a:ext cx="2124353" cy="1241914"/>
            <a:chOff x="130788" y="3168126"/>
            <a:chExt cx="2124353" cy="1241914"/>
          </a:xfrm>
        </p:grpSpPr>
        <p:pic>
          <p:nvPicPr>
            <p:cNvPr id="17" name="Afbeelding 16">
              <a:extLst>
                <a:ext uri="{FF2B5EF4-FFF2-40B4-BE49-F238E27FC236}">
                  <a16:creationId xmlns:a16="http://schemas.microsoft.com/office/drawing/2014/main" id="{ED6F2750-55AF-920A-DD0E-39E6AA4D23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5988" y="3168126"/>
              <a:ext cx="1859153" cy="1241914"/>
            </a:xfrm>
            <a:prstGeom prst="rect">
              <a:avLst/>
            </a:prstGeom>
          </p:spPr>
        </p:pic>
        <p:pic>
          <p:nvPicPr>
            <p:cNvPr id="18" name="Afbeelding 17">
              <a:extLst>
                <a:ext uri="{FF2B5EF4-FFF2-40B4-BE49-F238E27FC236}">
                  <a16:creationId xmlns:a16="http://schemas.microsoft.com/office/drawing/2014/main" id="{8640F2B6-EA30-7695-A163-32AC10EBAB47}"/>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9894" b="89955" l="9856" r="90791">
                          <a14:foregroundMark x1="38489" y1="25906" x2="38489" y2="25906"/>
                          <a14:foregroundMark x1="58777" y1="23414" x2="58777" y2="23414"/>
                          <a14:foregroundMark x1="90863" y1="51813" x2="90863" y2="51813"/>
                          <a14:foregroundMark x1="27338" y1="50378" x2="27338" y2="50378"/>
                        </a14:backgroundRemoval>
                      </a14:imgEffect>
                    </a14:imgLayer>
                  </a14:imgProps>
                </a:ext>
                <a:ext uri="{28A0092B-C50C-407E-A947-70E740481C1C}">
                  <a14:useLocalDpi xmlns:a14="http://schemas.microsoft.com/office/drawing/2010/main"/>
                </a:ext>
              </a:extLst>
            </a:blip>
            <a:srcRect/>
            <a:stretch/>
          </p:blipFill>
          <p:spPr bwMode="auto">
            <a:xfrm>
              <a:off x="130788" y="3347195"/>
              <a:ext cx="887525" cy="845634"/>
            </a:xfrm>
            <a:prstGeom prst="rect">
              <a:avLst/>
            </a:prstGeom>
            <a:ln>
              <a:noFill/>
            </a:ln>
            <a:extLst>
              <a:ext uri="{53640926-AAD7-44D8-BBD7-CCE9431645EC}">
                <a14:shadowObscured xmlns:a14="http://schemas.microsoft.com/office/drawing/2010/main"/>
              </a:ext>
            </a:extLst>
          </p:spPr>
        </p:pic>
      </p:grpSp>
      <p:grpSp>
        <p:nvGrpSpPr>
          <p:cNvPr id="19" name="Groep 18">
            <a:extLst>
              <a:ext uri="{FF2B5EF4-FFF2-40B4-BE49-F238E27FC236}">
                <a16:creationId xmlns:a16="http://schemas.microsoft.com/office/drawing/2014/main" id="{6B71762C-AEA3-C98F-ECC8-2223F399FDCC}"/>
              </a:ext>
            </a:extLst>
          </p:cNvPr>
          <p:cNvGrpSpPr/>
          <p:nvPr/>
        </p:nvGrpSpPr>
        <p:grpSpPr>
          <a:xfrm>
            <a:off x="6109770" y="1751503"/>
            <a:ext cx="2524988" cy="1677497"/>
            <a:chOff x="6734955" y="1565001"/>
            <a:chExt cx="1960969" cy="1302786"/>
          </a:xfrm>
        </p:grpSpPr>
        <p:pic>
          <p:nvPicPr>
            <p:cNvPr id="21" name="Afbeelding 20">
              <a:extLst>
                <a:ext uri="{FF2B5EF4-FFF2-40B4-BE49-F238E27FC236}">
                  <a16:creationId xmlns:a16="http://schemas.microsoft.com/office/drawing/2014/main" id="{9C566EC0-D80B-22A0-471C-6F9A490B750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36771" y="1565001"/>
              <a:ext cx="1859153" cy="1241914"/>
            </a:xfrm>
            <a:prstGeom prst="rect">
              <a:avLst/>
            </a:prstGeom>
          </p:spPr>
        </p:pic>
        <p:pic>
          <p:nvPicPr>
            <p:cNvPr id="22" name="Afbeelding 21">
              <a:extLst>
                <a:ext uri="{FF2B5EF4-FFF2-40B4-BE49-F238E27FC236}">
                  <a16:creationId xmlns:a16="http://schemas.microsoft.com/office/drawing/2014/main" id="{DF95E5B4-77AA-48A6-0725-F0AE30F925AF}"/>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928572" y="2549351"/>
              <a:ext cx="476716" cy="318436"/>
            </a:xfrm>
            <a:prstGeom prst="rect">
              <a:avLst/>
            </a:prstGeom>
          </p:spPr>
        </p:pic>
        <p:pic>
          <p:nvPicPr>
            <p:cNvPr id="23" name="Afbeelding 22">
              <a:extLst>
                <a:ext uri="{FF2B5EF4-FFF2-40B4-BE49-F238E27FC236}">
                  <a16:creationId xmlns:a16="http://schemas.microsoft.com/office/drawing/2014/main" id="{651F5047-DD9B-E0A8-8AE0-7CE3F3DE37B2}"/>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7145283" y="2430883"/>
              <a:ext cx="476716" cy="318436"/>
            </a:xfrm>
            <a:prstGeom prst="rect">
              <a:avLst/>
            </a:prstGeom>
          </p:spPr>
        </p:pic>
        <p:grpSp>
          <p:nvGrpSpPr>
            <p:cNvPr id="24" name="Groep 23">
              <a:extLst>
                <a:ext uri="{FF2B5EF4-FFF2-40B4-BE49-F238E27FC236}">
                  <a16:creationId xmlns:a16="http://schemas.microsoft.com/office/drawing/2014/main" id="{01421DB2-A5ED-190B-FF2A-18A8E9B02D36}"/>
                </a:ext>
              </a:extLst>
            </p:cNvPr>
            <p:cNvGrpSpPr/>
            <p:nvPr/>
          </p:nvGrpSpPr>
          <p:grpSpPr>
            <a:xfrm>
              <a:off x="6734955" y="1823416"/>
              <a:ext cx="1119277" cy="936487"/>
              <a:chOff x="6755248" y="1870726"/>
              <a:chExt cx="1119277" cy="936487"/>
            </a:xfrm>
          </p:grpSpPr>
          <p:pic>
            <p:nvPicPr>
              <p:cNvPr id="25" name="Afbeelding 24">
                <a:extLst>
                  <a:ext uri="{FF2B5EF4-FFF2-40B4-BE49-F238E27FC236}">
                    <a16:creationId xmlns:a16="http://schemas.microsoft.com/office/drawing/2014/main" id="{9520A256-8168-8078-06B5-BA65370034ED}"/>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775582" y="2177188"/>
                <a:ext cx="476716" cy="318436"/>
              </a:xfrm>
              <a:prstGeom prst="rect">
                <a:avLst/>
              </a:prstGeom>
            </p:spPr>
          </p:pic>
          <p:pic>
            <p:nvPicPr>
              <p:cNvPr id="26" name="Afbeelding 25">
                <a:extLst>
                  <a:ext uri="{FF2B5EF4-FFF2-40B4-BE49-F238E27FC236}">
                    <a16:creationId xmlns:a16="http://schemas.microsoft.com/office/drawing/2014/main" id="{899E7F35-3347-9F99-DE89-3E2332DC099C}"/>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7119141" y="2101053"/>
                <a:ext cx="476716" cy="318436"/>
              </a:xfrm>
              <a:prstGeom prst="rect">
                <a:avLst/>
              </a:prstGeom>
            </p:spPr>
          </p:pic>
          <p:pic>
            <p:nvPicPr>
              <p:cNvPr id="27" name="Afbeelding 26">
                <a:extLst>
                  <a:ext uri="{FF2B5EF4-FFF2-40B4-BE49-F238E27FC236}">
                    <a16:creationId xmlns:a16="http://schemas.microsoft.com/office/drawing/2014/main" id="{C38F2D37-B993-5051-9617-FC77D9303F63}"/>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713026">
                <a:off x="7397809" y="1870727"/>
                <a:ext cx="476716" cy="318436"/>
              </a:xfrm>
              <a:prstGeom prst="rect">
                <a:avLst/>
              </a:prstGeom>
            </p:spPr>
          </p:pic>
          <p:pic>
            <p:nvPicPr>
              <p:cNvPr id="28" name="Afbeelding 27">
                <a:extLst>
                  <a:ext uri="{FF2B5EF4-FFF2-40B4-BE49-F238E27FC236}">
                    <a16:creationId xmlns:a16="http://schemas.microsoft.com/office/drawing/2014/main" id="{20F75323-1082-69AD-1641-DCFD58EF6CB8}"/>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912079" y="2004864"/>
                <a:ext cx="476716" cy="318436"/>
              </a:xfrm>
              <a:prstGeom prst="rect">
                <a:avLst/>
              </a:prstGeom>
            </p:spPr>
          </p:pic>
          <p:pic>
            <p:nvPicPr>
              <p:cNvPr id="29" name="Afbeelding 28">
                <a:extLst>
                  <a:ext uri="{FF2B5EF4-FFF2-40B4-BE49-F238E27FC236}">
                    <a16:creationId xmlns:a16="http://schemas.microsoft.com/office/drawing/2014/main" id="{971FBA81-6B80-1211-200C-2F2F8F792EF3}"/>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755248" y="1870726"/>
                <a:ext cx="476716" cy="318436"/>
              </a:xfrm>
              <a:prstGeom prst="rect">
                <a:avLst/>
              </a:prstGeom>
            </p:spPr>
          </p:pic>
          <p:pic>
            <p:nvPicPr>
              <p:cNvPr id="30" name="Afbeelding 29">
                <a:extLst>
                  <a:ext uri="{FF2B5EF4-FFF2-40B4-BE49-F238E27FC236}">
                    <a16:creationId xmlns:a16="http://schemas.microsoft.com/office/drawing/2014/main" id="{9DEE1478-5DA7-B1A4-67D7-687B9DFB8C32}"/>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928573" y="2368246"/>
                <a:ext cx="476716" cy="318436"/>
              </a:xfrm>
              <a:prstGeom prst="rect">
                <a:avLst/>
              </a:prstGeom>
            </p:spPr>
          </p:pic>
          <p:pic>
            <p:nvPicPr>
              <p:cNvPr id="31" name="Afbeelding 30">
                <a:extLst>
                  <a:ext uri="{FF2B5EF4-FFF2-40B4-BE49-F238E27FC236}">
                    <a16:creationId xmlns:a16="http://schemas.microsoft.com/office/drawing/2014/main" id="{46088042-0722-D8E3-63BD-368703CDB970}"/>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788654" y="2488777"/>
                <a:ext cx="476716" cy="318436"/>
              </a:xfrm>
              <a:prstGeom prst="rect">
                <a:avLst/>
              </a:prstGeom>
            </p:spPr>
          </p:pic>
        </p:grpSp>
      </p:grpSp>
    </p:spTree>
    <p:extLst>
      <p:ext uri="{BB962C8B-B14F-4D97-AF65-F5344CB8AC3E}">
        <p14:creationId xmlns:p14="http://schemas.microsoft.com/office/powerpoint/2010/main" val="274511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84" y="122560"/>
            <a:ext cx="9115425" cy="642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3571" y="6274288"/>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4"/>
          <p:cNvSpPr txBox="1"/>
          <p:nvPr/>
        </p:nvSpPr>
        <p:spPr>
          <a:xfrm>
            <a:off x="298322" y="4518268"/>
            <a:ext cx="2041430" cy="9799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490930" y="4499260"/>
            <a:ext cx="1575548" cy="5432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het</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350433" y="3795966"/>
            <a:ext cx="2162162" cy="112616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1" name="Text Box 14"/>
          <p:cNvSpPr txBox="1"/>
          <p:nvPr/>
        </p:nvSpPr>
        <p:spPr>
          <a:xfrm>
            <a:off x="4559397" y="3642871"/>
            <a:ext cx="204143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xt Box 14"/>
          <p:cNvSpPr txBox="1"/>
          <p:nvPr/>
        </p:nvSpPr>
        <p:spPr>
          <a:xfrm>
            <a:off x="4427984" y="3645024"/>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uitwerken</a:t>
            </a:r>
            <a:endParaRPr lang="nl-NL" sz="3400" dirty="0">
              <a:latin typeface="Century Gothic" panose="020B0502020202020204" pitchFamily="34" charset="0"/>
              <a:ea typeface="Calibri"/>
              <a:cs typeface="Times New Roman"/>
            </a:endParaRPr>
          </a:p>
        </p:txBody>
      </p:sp>
      <p:sp>
        <p:nvSpPr>
          <p:cNvPr id="13" name="Text Box 14"/>
          <p:cNvSpPr txBox="1"/>
          <p:nvPr/>
        </p:nvSpPr>
        <p:spPr>
          <a:xfrm>
            <a:off x="6660232" y="2868566"/>
            <a:ext cx="2172843" cy="9452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p:cNvSpPr txBox="1"/>
          <p:nvPr/>
        </p:nvSpPr>
        <p:spPr>
          <a:xfrm>
            <a:off x="6600827" y="3281806"/>
            <a:ext cx="2304256" cy="65124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resultaat</a:t>
            </a:r>
            <a:endParaRPr lang="nl-NL" sz="1100" dirty="0">
              <a:latin typeface="Century Gothic" panose="020B0502020202020204" pitchFamily="34" charset="0"/>
              <a:ea typeface="Calibri"/>
              <a:cs typeface="Times New Roman"/>
            </a:endParaRPr>
          </a:p>
        </p:txBody>
      </p:sp>
      <p:sp>
        <p:nvSpPr>
          <p:cNvPr id="17" name="Text Box 14"/>
          <p:cNvSpPr txBox="1"/>
          <p:nvPr/>
        </p:nvSpPr>
        <p:spPr>
          <a:xfrm>
            <a:off x="2435376" y="5117240"/>
            <a:ext cx="2335883" cy="9799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414787" y="5157074"/>
            <a:ext cx="2448273" cy="126608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latin typeface="Century Gothic" panose="020B0502020202020204" pitchFamily="34" charset="0"/>
                <a:ea typeface="Calibri"/>
                <a:cs typeface="Times New Roman"/>
              </a:rPr>
              <a:t>= ergens een oplossing voor verzinnen</a:t>
            </a:r>
          </a:p>
        </p:txBody>
      </p:sp>
      <p:sp>
        <p:nvSpPr>
          <p:cNvPr id="19" name="Text Box 14"/>
          <p:cNvSpPr txBox="1"/>
          <p:nvPr/>
        </p:nvSpPr>
        <p:spPr>
          <a:xfrm>
            <a:off x="4593079" y="4551106"/>
            <a:ext cx="3050492" cy="4723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4589799" y="4569915"/>
            <a:ext cx="3827100" cy="39204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preciezer maken</a:t>
            </a:r>
          </a:p>
        </p:txBody>
      </p:sp>
      <p:sp>
        <p:nvSpPr>
          <p:cNvPr id="23" name="Text Box 14"/>
          <p:cNvSpPr txBox="1"/>
          <p:nvPr/>
        </p:nvSpPr>
        <p:spPr>
          <a:xfrm>
            <a:off x="628562" y="459016"/>
            <a:ext cx="806736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Er waren te weinig crompoucen. Daar moesten ze </a:t>
            </a:r>
            <a:r>
              <a:rPr lang="nl-NL" sz="2000" i="1" u="sng" dirty="0">
                <a:solidFill>
                  <a:srgbClr val="387038"/>
                </a:solidFill>
                <a:latin typeface="Century Gothic" panose="020B0502020202020204" pitchFamily="34" charset="0"/>
                <a:ea typeface="Calibri"/>
                <a:cs typeface="Times New Roman"/>
              </a:rPr>
              <a:t>iets op bedenken</a:t>
            </a:r>
            <a:r>
              <a:rPr lang="nl-NL" sz="2000" i="1" dirty="0">
                <a:solidFill>
                  <a:srgbClr val="387038"/>
                </a:solidFill>
                <a:latin typeface="Century Gothic" panose="020B0502020202020204" pitchFamily="34" charset="0"/>
                <a:ea typeface="Calibri"/>
                <a:cs typeface="Times New Roman"/>
              </a:rPr>
              <a:t>. Het plan werd </a:t>
            </a:r>
            <a:r>
              <a:rPr lang="nl-NL" sz="2000" i="1" u="sng" dirty="0">
                <a:solidFill>
                  <a:srgbClr val="387038"/>
                </a:solidFill>
                <a:latin typeface="Century Gothic" panose="020B0502020202020204" pitchFamily="34" charset="0"/>
                <a:ea typeface="Calibri"/>
                <a:cs typeface="Times New Roman"/>
              </a:rPr>
              <a:t>uitgewerkt</a:t>
            </a:r>
            <a:r>
              <a:rPr lang="nl-NL" sz="2000" i="1" dirty="0">
                <a:solidFill>
                  <a:srgbClr val="387038"/>
                </a:solidFill>
                <a:latin typeface="Century Gothic" panose="020B0502020202020204" pitchFamily="34" charset="0"/>
                <a:ea typeface="Calibri"/>
                <a:cs typeface="Times New Roman"/>
              </a:rPr>
              <a:t> door de bakkers.</a:t>
            </a:r>
            <a:endParaRPr lang="nl-NL" sz="2000" dirty="0">
              <a:effectLst/>
              <a:ea typeface="Calibri"/>
              <a:cs typeface="Times New Roman"/>
            </a:endParaRPr>
          </a:p>
          <a:p>
            <a:pPr>
              <a:lnSpc>
                <a:spcPct val="107000"/>
              </a:lnSpc>
              <a:spcAft>
                <a:spcPts val="800"/>
              </a:spcAft>
            </a:pPr>
            <a:endParaRPr lang="nl-NL" sz="2000" dirty="0">
              <a:effectLst/>
              <a:ea typeface="Calibri"/>
              <a:cs typeface="Times New Roman"/>
            </a:endParaRPr>
          </a:p>
        </p:txBody>
      </p:sp>
      <p:sp>
        <p:nvSpPr>
          <p:cNvPr id="2" name="Text Box 14">
            <a:extLst>
              <a:ext uri="{FF2B5EF4-FFF2-40B4-BE49-F238E27FC236}">
                <a16:creationId xmlns:a16="http://schemas.microsoft.com/office/drawing/2014/main" id="{FB95CDC5-4955-22A7-9D3F-4794451CDC41}"/>
              </a:ext>
            </a:extLst>
          </p:cNvPr>
          <p:cNvSpPr txBox="1"/>
          <p:nvPr/>
        </p:nvSpPr>
        <p:spPr>
          <a:xfrm>
            <a:off x="86272" y="4901951"/>
            <a:ext cx="2446088" cy="5432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effectLst/>
                <a:latin typeface="Century Gothic" panose="020B0502020202020204" pitchFamily="34" charset="0"/>
                <a:ea typeface="Calibri"/>
                <a:cs typeface="Times New Roman"/>
              </a:rPr>
              <a:t>probleem</a:t>
            </a:r>
            <a:endParaRPr lang="nl-NL" sz="3600" dirty="0">
              <a:effectLst/>
              <a:latin typeface="Century Gothic" panose="020B0502020202020204" pitchFamily="34" charset="0"/>
              <a:ea typeface="Calibri"/>
              <a:cs typeface="Times New Roman"/>
            </a:endParaRPr>
          </a:p>
        </p:txBody>
      </p:sp>
      <p:sp>
        <p:nvSpPr>
          <p:cNvPr id="4" name="Text Box 14">
            <a:extLst>
              <a:ext uri="{FF2B5EF4-FFF2-40B4-BE49-F238E27FC236}">
                <a16:creationId xmlns:a16="http://schemas.microsoft.com/office/drawing/2014/main" id="{ED8D8A50-42CD-5966-51D1-507BB9EF9643}"/>
              </a:ext>
            </a:extLst>
          </p:cNvPr>
          <p:cNvSpPr txBox="1"/>
          <p:nvPr/>
        </p:nvSpPr>
        <p:spPr>
          <a:xfrm>
            <a:off x="6978574" y="2856096"/>
            <a:ext cx="1575548" cy="5432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het</a:t>
            </a:r>
            <a:endParaRPr lang="nl-NL" sz="1100" dirty="0">
              <a:effectLst/>
              <a:latin typeface="Century Gothic" panose="020B0502020202020204" pitchFamily="34" charset="0"/>
              <a:ea typeface="Calibri"/>
              <a:cs typeface="Times New Roman"/>
            </a:endParaRPr>
          </a:p>
        </p:txBody>
      </p:sp>
      <p:sp>
        <p:nvSpPr>
          <p:cNvPr id="5" name="Text Box 14">
            <a:extLst>
              <a:ext uri="{FF2B5EF4-FFF2-40B4-BE49-F238E27FC236}">
                <a16:creationId xmlns:a16="http://schemas.microsoft.com/office/drawing/2014/main" id="{593CB9F8-1510-F67E-8D53-D4DD4291F0E8}"/>
              </a:ext>
            </a:extLst>
          </p:cNvPr>
          <p:cNvSpPr txBox="1"/>
          <p:nvPr/>
        </p:nvSpPr>
        <p:spPr>
          <a:xfrm>
            <a:off x="2144434" y="4371912"/>
            <a:ext cx="2574159" cy="5432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effectLst/>
                <a:latin typeface="Century Gothic" panose="020B0502020202020204" pitchFamily="34" charset="0"/>
                <a:ea typeface="Calibri"/>
                <a:cs typeface="Times New Roman"/>
              </a:rPr>
              <a:t>bedenken</a:t>
            </a:r>
            <a:endParaRPr lang="nl-NL" sz="3400" dirty="0">
              <a:effectLst/>
              <a:latin typeface="Century Gothic" panose="020B0502020202020204" pitchFamily="34" charset="0"/>
              <a:ea typeface="Calibri"/>
              <a:cs typeface="Times New Roman"/>
            </a:endParaRPr>
          </a:p>
        </p:txBody>
      </p:sp>
      <p:sp>
        <p:nvSpPr>
          <p:cNvPr id="24" name="Text Box 14">
            <a:extLst>
              <a:ext uri="{FF2B5EF4-FFF2-40B4-BE49-F238E27FC236}">
                <a16:creationId xmlns:a16="http://schemas.microsoft.com/office/drawing/2014/main" id="{8B943E8F-7278-74B2-5397-923F008C9A3D}"/>
              </a:ext>
            </a:extLst>
          </p:cNvPr>
          <p:cNvSpPr txBox="1"/>
          <p:nvPr/>
        </p:nvSpPr>
        <p:spPr>
          <a:xfrm>
            <a:off x="2435266" y="4037855"/>
            <a:ext cx="2041431" cy="5432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effectLst/>
                <a:latin typeface="Century Gothic" panose="020B0502020202020204" pitchFamily="34" charset="0"/>
                <a:ea typeface="Calibri"/>
                <a:cs typeface="Times New Roman"/>
              </a:rPr>
              <a:t>iets op</a:t>
            </a:r>
          </a:p>
        </p:txBody>
      </p:sp>
      <p:sp>
        <p:nvSpPr>
          <p:cNvPr id="25" name="Text Box 14">
            <a:extLst>
              <a:ext uri="{FF2B5EF4-FFF2-40B4-BE49-F238E27FC236}">
                <a16:creationId xmlns:a16="http://schemas.microsoft.com/office/drawing/2014/main" id="{C102B542-1099-5B1B-54C5-842B136BD7E5}"/>
              </a:ext>
            </a:extLst>
          </p:cNvPr>
          <p:cNvSpPr txBox="1"/>
          <p:nvPr/>
        </p:nvSpPr>
        <p:spPr>
          <a:xfrm>
            <a:off x="2483768" y="3677815"/>
            <a:ext cx="1874283" cy="5432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effectLst/>
                <a:latin typeface="Century Gothic" panose="020B0502020202020204" pitchFamily="34" charset="0"/>
                <a:ea typeface="Calibri"/>
                <a:cs typeface="Times New Roman"/>
              </a:rPr>
              <a:t>ergens</a:t>
            </a:r>
            <a:endParaRPr lang="nl-NL" sz="3400" dirty="0">
              <a:effectLst/>
              <a:latin typeface="Century Gothic" panose="020B0502020202020204" pitchFamily="34" charset="0"/>
              <a:ea typeface="Calibri"/>
              <a:cs typeface="Times New Roman"/>
            </a:endParaRPr>
          </a:p>
        </p:txBody>
      </p:sp>
      <p:pic>
        <p:nvPicPr>
          <p:cNvPr id="15" name="Afbeelding 14">
            <a:extLst>
              <a:ext uri="{FF2B5EF4-FFF2-40B4-BE49-F238E27FC236}">
                <a16:creationId xmlns:a16="http://schemas.microsoft.com/office/drawing/2014/main" id="{2FCA2C21-AD86-CEDE-67B9-6A119ACB87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3483" y="2551122"/>
            <a:ext cx="1745742" cy="1166156"/>
          </a:xfrm>
          <a:prstGeom prst="rect">
            <a:avLst/>
          </a:prstGeom>
        </p:spPr>
      </p:pic>
      <p:pic>
        <p:nvPicPr>
          <p:cNvPr id="16" name="Afbeelding 15">
            <a:extLst>
              <a:ext uri="{FF2B5EF4-FFF2-40B4-BE49-F238E27FC236}">
                <a16:creationId xmlns:a16="http://schemas.microsoft.com/office/drawing/2014/main" id="{923FC743-5907-07BA-4DE4-D8CA9A82B9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8593" y="2286461"/>
            <a:ext cx="1663436" cy="1247577"/>
          </a:xfrm>
          <a:prstGeom prst="rect">
            <a:avLst/>
          </a:prstGeom>
        </p:spPr>
      </p:pic>
      <p:grpSp>
        <p:nvGrpSpPr>
          <p:cNvPr id="4103" name="Groep 4102">
            <a:extLst>
              <a:ext uri="{FF2B5EF4-FFF2-40B4-BE49-F238E27FC236}">
                <a16:creationId xmlns:a16="http://schemas.microsoft.com/office/drawing/2014/main" id="{627ED92E-C0B2-6042-B358-B2A6399873C0}"/>
              </a:ext>
            </a:extLst>
          </p:cNvPr>
          <p:cNvGrpSpPr/>
          <p:nvPr/>
        </p:nvGrpSpPr>
        <p:grpSpPr>
          <a:xfrm>
            <a:off x="6734955" y="1565001"/>
            <a:ext cx="1960969" cy="1302786"/>
            <a:chOff x="6734955" y="1565001"/>
            <a:chExt cx="1960969" cy="1302786"/>
          </a:xfrm>
        </p:grpSpPr>
        <p:pic>
          <p:nvPicPr>
            <p:cNvPr id="21" name="Afbeelding 20">
              <a:extLst>
                <a:ext uri="{FF2B5EF4-FFF2-40B4-BE49-F238E27FC236}">
                  <a16:creationId xmlns:a16="http://schemas.microsoft.com/office/drawing/2014/main" id="{AC84039E-68AC-8181-C422-8C6144AA49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6771" y="1565001"/>
              <a:ext cx="1859153" cy="1241914"/>
            </a:xfrm>
            <a:prstGeom prst="rect">
              <a:avLst/>
            </a:prstGeom>
          </p:spPr>
        </p:pic>
        <p:pic>
          <p:nvPicPr>
            <p:cNvPr id="30" name="Afbeelding 29">
              <a:extLst>
                <a:ext uri="{FF2B5EF4-FFF2-40B4-BE49-F238E27FC236}">
                  <a16:creationId xmlns:a16="http://schemas.microsoft.com/office/drawing/2014/main" id="{4CB7127D-A81A-BFA9-901E-C17198B412A0}"/>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928572" y="2549351"/>
              <a:ext cx="476716" cy="318436"/>
            </a:xfrm>
            <a:prstGeom prst="rect">
              <a:avLst/>
            </a:prstGeom>
          </p:spPr>
        </p:pic>
        <p:pic>
          <p:nvPicPr>
            <p:cNvPr id="31" name="Afbeelding 30">
              <a:extLst>
                <a:ext uri="{FF2B5EF4-FFF2-40B4-BE49-F238E27FC236}">
                  <a16:creationId xmlns:a16="http://schemas.microsoft.com/office/drawing/2014/main" id="{99737386-D9CC-9913-B7D9-2977D1CF0CC8}"/>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7145283" y="2430883"/>
              <a:ext cx="476716" cy="318436"/>
            </a:xfrm>
            <a:prstGeom prst="rect">
              <a:avLst/>
            </a:prstGeom>
          </p:spPr>
        </p:pic>
        <p:grpSp>
          <p:nvGrpSpPr>
            <p:cNvPr id="4102" name="Groep 4101">
              <a:extLst>
                <a:ext uri="{FF2B5EF4-FFF2-40B4-BE49-F238E27FC236}">
                  <a16:creationId xmlns:a16="http://schemas.microsoft.com/office/drawing/2014/main" id="{FDE9DB08-629B-D85E-C6F3-FC25D2046D45}"/>
                </a:ext>
              </a:extLst>
            </p:cNvPr>
            <p:cNvGrpSpPr/>
            <p:nvPr/>
          </p:nvGrpSpPr>
          <p:grpSpPr>
            <a:xfrm>
              <a:off x="6734955" y="1823416"/>
              <a:ext cx="1119277" cy="936487"/>
              <a:chOff x="6755248" y="1870726"/>
              <a:chExt cx="1119277" cy="936487"/>
            </a:xfrm>
          </p:grpSpPr>
          <p:pic>
            <p:nvPicPr>
              <p:cNvPr id="22" name="Afbeelding 21">
                <a:extLst>
                  <a:ext uri="{FF2B5EF4-FFF2-40B4-BE49-F238E27FC236}">
                    <a16:creationId xmlns:a16="http://schemas.microsoft.com/office/drawing/2014/main" id="{494BA9B7-610B-3C87-4C0E-2B5A5F65066A}"/>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775582" y="2177188"/>
                <a:ext cx="476716" cy="318436"/>
              </a:xfrm>
              <a:prstGeom prst="rect">
                <a:avLst/>
              </a:prstGeom>
            </p:spPr>
          </p:pic>
          <p:pic>
            <p:nvPicPr>
              <p:cNvPr id="26" name="Afbeelding 25">
                <a:extLst>
                  <a:ext uri="{FF2B5EF4-FFF2-40B4-BE49-F238E27FC236}">
                    <a16:creationId xmlns:a16="http://schemas.microsoft.com/office/drawing/2014/main" id="{BADD18B2-4982-129D-EA56-CE98CDCB31BF}"/>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7119141" y="2101053"/>
                <a:ext cx="476716" cy="318436"/>
              </a:xfrm>
              <a:prstGeom prst="rect">
                <a:avLst/>
              </a:prstGeom>
            </p:spPr>
          </p:pic>
          <p:pic>
            <p:nvPicPr>
              <p:cNvPr id="27" name="Afbeelding 26">
                <a:extLst>
                  <a:ext uri="{FF2B5EF4-FFF2-40B4-BE49-F238E27FC236}">
                    <a16:creationId xmlns:a16="http://schemas.microsoft.com/office/drawing/2014/main" id="{7AC87AEB-778F-D6EC-4926-F3983E0FD673}"/>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713026">
                <a:off x="7397809" y="1870727"/>
                <a:ext cx="476716" cy="318436"/>
              </a:xfrm>
              <a:prstGeom prst="rect">
                <a:avLst/>
              </a:prstGeom>
            </p:spPr>
          </p:pic>
          <p:pic>
            <p:nvPicPr>
              <p:cNvPr id="28" name="Afbeelding 27">
                <a:extLst>
                  <a:ext uri="{FF2B5EF4-FFF2-40B4-BE49-F238E27FC236}">
                    <a16:creationId xmlns:a16="http://schemas.microsoft.com/office/drawing/2014/main" id="{6BC2AF1E-F168-434C-F9F1-B446F1EE5424}"/>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912079" y="2004864"/>
                <a:ext cx="476716" cy="318436"/>
              </a:xfrm>
              <a:prstGeom prst="rect">
                <a:avLst/>
              </a:prstGeom>
            </p:spPr>
          </p:pic>
          <p:pic>
            <p:nvPicPr>
              <p:cNvPr id="29" name="Afbeelding 28">
                <a:extLst>
                  <a:ext uri="{FF2B5EF4-FFF2-40B4-BE49-F238E27FC236}">
                    <a16:creationId xmlns:a16="http://schemas.microsoft.com/office/drawing/2014/main" id="{FE2A9353-90DC-4B8E-55B7-78142EC7303D}"/>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755248" y="1870726"/>
                <a:ext cx="476716" cy="318436"/>
              </a:xfrm>
              <a:prstGeom prst="rect">
                <a:avLst/>
              </a:prstGeom>
            </p:spPr>
          </p:pic>
          <p:pic>
            <p:nvPicPr>
              <p:cNvPr id="4096" name="Afbeelding 4095">
                <a:extLst>
                  <a:ext uri="{FF2B5EF4-FFF2-40B4-BE49-F238E27FC236}">
                    <a16:creationId xmlns:a16="http://schemas.microsoft.com/office/drawing/2014/main" id="{74C26CD5-742B-7702-1C59-B8C362B56443}"/>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928573" y="2368246"/>
                <a:ext cx="476716" cy="318436"/>
              </a:xfrm>
              <a:prstGeom prst="rect">
                <a:avLst/>
              </a:prstGeom>
            </p:spPr>
          </p:pic>
          <p:pic>
            <p:nvPicPr>
              <p:cNvPr id="4097" name="Afbeelding 4096">
                <a:extLst>
                  <a:ext uri="{FF2B5EF4-FFF2-40B4-BE49-F238E27FC236}">
                    <a16:creationId xmlns:a16="http://schemas.microsoft.com/office/drawing/2014/main" id="{DAAE7ADC-C785-AA25-9DE1-77B98410D3F2}"/>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059059">
                <a:off x="6788654" y="2488777"/>
                <a:ext cx="476716" cy="318436"/>
              </a:xfrm>
              <a:prstGeom prst="rect">
                <a:avLst/>
              </a:prstGeom>
            </p:spPr>
          </p:pic>
        </p:grpSp>
      </p:grpSp>
      <p:grpSp>
        <p:nvGrpSpPr>
          <p:cNvPr id="4101" name="Groep 4100">
            <a:extLst>
              <a:ext uri="{FF2B5EF4-FFF2-40B4-BE49-F238E27FC236}">
                <a16:creationId xmlns:a16="http://schemas.microsoft.com/office/drawing/2014/main" id="{D40C4116-C9B5-6324-DEDE-0D514228E0E0}"/>
              </a:ext>
            </a:extLst>
          </p:cNvPr>
          <p:cNvGrpSpPr/>
          <p:nvPr/>
        </p:nvGrpSpPr>
        <p:grpSpPr>
          <a:xfrm>
            <a:off x="130788" y="3168126"/>
            <a:ext cx="2124353" cy="1241914"/>
            <a:chOff x="130788" y="3168126"/>
            <a:chExt cx="2124353" cy="1241914"/>
          </a:xfrm>
        </p:grpSpPr>
        <p:pic>
          <p:nvPicPr>
            <p:cNvPr id="10" name="Afbeelding 9">
              <a:extLst>
                <a:ext uri="{FF2B5EF4-FFF2-40B4-BE49-F238E27FC236}">
                  <a16:creationId xmlns:a16="http://schemas.microsoft.com/office/drawing/2014/main" id="{FDE8D0A7-7877-92EB-1321-C44AC0D97B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5988" y="3168126"/>
              <a:ext cx="1859153" cy="1241914"/>
            </a:xfrm>
            <a:prstGeom prst="rect">
              <a:avLst/>
            </a:prstGeom>
          </p:spPr>
        </p:pic>
        <p:pic>
          <p:nvPicPr>
            <p:cNvPr id="4100" name="Afbeelding 4099">
              <a:extLst>
                <a:ext uri="{FF2B5EF4-FFF2-40B4-BE49-F238E27FC236}">
                  <a16:creationId xmlns:a16="http://schemas.microsoft.com/office/drawing/2014/main" id="{078CE2CE-5C71-DDFC-4328-6B5A22542552}"/>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9894" b="89955" l="9856" r="90791">
                          <a14:foregroundMark x1="38489" y1="25906" x2="38489" y2="25906"/>
                          <a14:foregroundMark x1="58777" y1="23414" x2="58777" y2="23414"/>
                          <a14:foregroundMark x1="90863" y1="51813" x2="90863" y2="51813"/>
                          <a14:foregroundMark x1="27338" y1="50378" x2="27338" y2="50378"/>
                        </a14:backgroundRemoval>
                      </a14:imgEffect>
                    </a14:imgLayer>
                  </a14:imgProps>
                </a:ext>
                <a:ext uri="{28A0092B-C50C-407E-A947-70E740481C1C}">
                  <a14:useLocalDpi xmlns:a14="http://schemas.microsoft.com/office/drawing/2010/main"/>
                </a:ext>
              </a:extLst>
            </a:blip>
            <a:srcRect/>
            <a:stretch/>
          </p:blipFill>
          <p:spPr bwMode="auto">
            <a:xfrm>
              <a:off x="130788" y="3347195"/>
              <a:ext cx="887525" cy="845634"/>
            </a:xfrm>
            <a:prstGeom prst="rect">
              <a:avLst/>
            </a:prstGeom>
            <a:ln>
              <a:noFill/>
            </a:ln>
            <a:extLst>
              <a:ext uri="{53640926-AAD7-44D8-BBD7-CCE9431645EC}">
                <a14:shadowObscured xmlns:a14="http://schemas.microsoft.com/office/drawing/2010/main"/>
              </a:ext>
            </a:extLst>
          </p:spPr>
        </p:pic>
      </p:grpSp>
      <p:sp>
        <p:nvSpPr>
          <p:cNvPr id="4104" name="Text Box 14">
            <a:extLst>
              <a:ext uri="{FF2B5EF4-FFF2-40B4-BE49-F238E27FC236}">
                <a16:creationId xmlns:a16="http://schemas.microsoft.com/office/drawing/2014/main" id="{5ADA7E2D-1417-5917-F66E-F665E4F595C8}"/>
              </a:ext>
            </a:extLst>
          </p:cNvPr>
          <p:cNvSpPr txBox="1"/>
          <p:nvPr/>
        </p:nvSpPr>
        <p:spPr>
          <a:xfrm>
            <a:off x="1085118" y="1699633"/>
            <a:ext cx="806736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2000" dirty="0">
              <a:effectLst/>
              <a:ea typeface="Calibri"/>
              <a:cs typeface="Times New Roman"/>
            </a:endParaRPr>
          </a:p>
        </p:txBody>
      </p:sp>
    </p:spTree>
    <p:extLst>
      <p:ext uri="{BB962C8B-B14F-4D97-AF65-F5344CB8AC3E}">
        <p14:creationId xmlns:p14="http://schemas.microsoft.com/office/powerpoint/2010/main" val="202482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49 </a:t>
            </a:r>
            <a:r>
              <a:rPr lang="nl-NL">
                <a:solidFill>
                  <a:srgbClr val="C00000"/>
                </a:solidFill>
                <a:latin typeface="Century Gothic" panose="020B0502020202020204" pitchFamily="34" charset="0"/>
              </a:rPr>
              <a:t>– 5 december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061068" y="2905032"/>
            <a:ext cx="3663376" cy="91021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173290" y="2785781"/>
            <a:ext cx="355115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spieken</a:t>
            </a:r>
            <a:endParaRPr lang="nl-NL" sz="5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763688" y="4044333"/>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5700247" y="2236765"/>
            <a:ext cx="1202010" cy="65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336495" y="4044333"/>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04049" y="5021598"/>
            <a:ext cx="259228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86508" y="4980437"/>
            <a:ext cx="260982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stiekem</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257863" y="1630232"/>
            <a:ext cx="305127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353170" y="1623532"/>
            <a:ext cx="29559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a:t>
            </a:r>
            <a:r>
              <a:rPr lang="nl-NL" sz="3600" dirty="0">
                <a:effectLst/>
                <a:latin typeface="Century Gothic" panose="020B0502020202020204" pitchFamily="34" charset="0"/>
                <a:ea typeface="Calibri"/>
                <a:cs typeface="Times New Roman"/>
              </a:rPr>
              <a:t> nadoen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625918" y="3811911"/>
            <a:ext cx="7122545" cy="9102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625918" y="3748351"/>
            <a:ext cx="7546089" cy="87663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afkijken, ergens kijken wat het is of hoe het moet omdat je het zelf niet weet</a:t>
            </a:r>
            <a:endParaRPr lang="nl-NL" sz="1100" dirty="0">
              <a:effectLst/>
              <a:latin typeface="Century Gothic" panose="020B0502020202020204" pitchFamily="34" charset="0"/>
              <a:ea typeface="Calibri"/>
              <a:cs typeface="Times New Roman"/>
            </a:endParaRPr>
          </a:p>
        </p:txBody>
      </p:sp>
      <p:pic>
        <p:nvPicPr>
          <p:cNvPr id="24" name="Afbeelding 23">
            <a:extLst>
              <a:ext uri="{FF2B5EF4-FFF2-40B4-BE49-F238E27FC236}">
                <a16:creationId xmlns:a16="http://schemas.microsoft.com/office/drawing/2014/main" id="{CD476545-3459-823D-FC80-069A7FF5D5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34560" y="4602202"/>
            <a:ext cx="989965" cy="554990"/>
          </a:xfrm>
          <a:prstGeom prst="rect">
            <a:avLst/>
          </a:prstGeom>
          <a:ln>
            <a:noFill/>
          </a:ln>
          <a:extLst>
            <a:ext uri="{53640926-AAD7-44D8-BBD7-CCE9431645EC}">
              <a14:shadowObscured xmlns:a14="http://schemas.microsoft.com/office/drawing/2010/main"/>
            </a:ext>
          </a:extLst>
        </p:spPr>
      </p:pic>
      <p:sp>
        <p:nvSpPr>
          <p:cNvPr id="3" name="Text Box 14">
            <a:extLst>
              <a:ext uri="{FF2B5EF4-FFF2-40B4-BE49-F238E27FC236}">
                <a16:creationId xmlns:a16="http://schemas.microsoft.com/office/drawing/2014/main" id="{0AEFCC00-C379-FDF7-CA15-C3DE70042999}"/>
              </a:ext>
            </a:extLst>
          </p:cNvPr>
          <p:cNvSpPr txBox="1"/>
          <p:nvPr/>
        </p:nvSpPr>
        <p:spPr>
          <a:xfrm>
            <a:off x="629101" y="5126345"/>
            <a:ext cx="259228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 name="Text Box 14">
            <a:extLst>
              <a:ext uri="{FF2B5EF4-FFF2-40B4-BE49-F238E27FC236}">
                <a16:creationId xmlns:a16="http://schemas.microsoft.com/office/drawing/2014/main" id="{31F294ED-AD23-3636-6158-265CBB34E217}"/>
              </a:ext>
            </a:extLst>
          </p:cNvPr>
          <p:cNvSpPr txBox="1"/>
          <p:nvPr/>
        </p:nvSpPr>
        <p:spPr>
          <a:xfrm>
            <a:off x="611560" y="5085184"/>
            <a:ext cx="260982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gluren</a:t>
            </a:r>
            <a:endParaRPr lang="nl-NL" sz="1050" dirty="0">
              <a:effectLst/>
              <a:latin typeface="Century Gothic" panose="020B0502020202020204" pitchFamily="34" charset="0"/>
              <a:ea typeface="Calibri"/>
              <a:cs typeface="Times New Roman"/>
            </a:endParaRPr>
          </a:p>
        </p:txBody>
      </p:sp>
      <p:grpSp>
        <p:nvGrpSpPr>
          <p:cNvPr id="19" name="Groep 18">
            <a:extLst>
              <a:ext uri="{FF2B5EF4-FFF2-40B4-BE49-F238E27FC236}">
                <a16:creationId xmlns:a16="http://schemas.microsoft.com/office/drawing/2014/main" id="{EF84BCD5-1C70-047B-63D8-04F50ECCD1D4}"/>
              </a:ext>
            </a:extLst>
          </p:cNvPr>
          <p:cNvGrpSpPr/>
          <p:nvPr/>
        </p:nvGrpSpPr>
        <p:grpSpPr>
          <a:xfrm>
            <a:off x="583667" y="546637"/>
            <a:ext cx="3663375" cy="2217083"/>
            <a:chOff x="303402" y="1628800"/>
            <a:chExt cx="7830744" cy="4759027"/>
          </a:xfrm>
        </p:grpSpPr>
        <p:pic>
          <p:nvPicPr>
            <p:cNvPr id="20" name="Afbeelding 19">
              <a:extLst>
                <a:ext uri="{FF2B5EF4-FFF2-40B4-BE49-F238E27FC236}">
                  <a16:creationId xmlns:a16="http://schemas.microsoft.com/office/drawing/2014/main" id="{80994505-1D16-105B-C484-1A29950F30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9854" y="1628800"/>
              <a:ext cx="7124292" cy="4759027"/>
            </a:xfrm>
            <a:prstGeom prst="rect">
              <a:avLst/>
            </a:prstGeom>
          </p:spPr>
        </p:pic>
        <p:pic>
          <p:nvPicPr>
            <p:cNvPr id="21" name="Afbeelding 20">
              <a:extLst>
                <a:ext uri="{FF2B5EF4-FFF2-40B4-BE49-F238E27FC236}">
                  <a16:creationId xmlns:a16="http://schemas.microsoft.com/office/drawing/2014/main" id="{43EB639F-5702-8C63-B5BD-AAECFD925E3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609" b="90580" l="3555" r="95498">
                          <a14:foregroundMark x1="9242" y1="52899" x2="9242" y2="52899"/>
                          <a14:foregroundMark x1="4265" y1="68116" x2="4265" y2="68116"/>
                          <a14:foregroundMark x1="15640" y1="84420" x2="15640" y2="84420"/>
                          <a14:foregroundMark x1="16588" y1="89493" x2="16588" y2="89493"/>
                          <a14:foregroundMark x1="19905" y1="90580" x2="19905" y2="90580"/>
                          <a14:foregroundMark x1="24408" y1="91304" x2="24408" y2="91304"/>
                          <a14:foregroundMark x1="25118" y1="37681" x2="25118" y2="37681"/>
                          <a14:foregroundMark x1="3791" y1="61232" x2="3791" y2="61232"/>
                          <a14:foregroundMark x1="55687" y1="7609" x2="55687" y2="7609"/>
                          <a14:foregroundMark x1="91469" y1="17391" x2="91469" y2="17391"/>
                          <a14:foregroundMark x1="95498" y1="32971" x2="95498" y2="32971"/>
                          <a14:foregroundMark x1="44787" y1="22101" x2="44787" y2="22101"/>
                        </a14:backgroundRemoval>
                      </a14:imgEffect>
                    </a14:imgLayer>
                  </a14:imgProps>
                </a:ext>
                <a:ext uri="{28A0092B-C50C-407E-A947-70E740481C1C}">
                  <a14:useLocalDpi xmlns:a14="http://schemas.microsoft.com/office/drawing/2010/main"/>
                </a:ext>
              </a:extLst>
            </a:blip>
            <a:srcRect/>
            <a:stretch>
              <a:fillRect/>
            </a:stretch>
          </p:blipFill>
          <p:spPr bwMode="auto">
            <a:xfrm rot="928866">
              <a:off x="303402" y="4995128"/>
              <a:ext cx="1790618" cy="1171687"/>
            </a:xfrm>
            <a:prstGeom prst="rect">
              <a:avLst/>
            </a:prstGeom>
            <a:noFill/>
            <a:ln>
              <a:noFill/>
            </a:ln>
          </p:spPr>
        </p:pic>
        <p:sp>
          <p:nvSpPr>
            <p:cNvPr id="22" name="Ovaal 21">
              <a:extLst>
                <a:ext uri="{FF2B5EF4-FFF2-40B4-BE49-F238E27FC236}">
                  <a16:creationId xmlns:a16="http://schemas.microsoft.com/office/drawing/2014/main" id="{1AEF5040-B604-2211-746B-2C4A4AD93546}"/>
                </a:ext>
              </a:extLst>
            </p:cNvPr>
            <p:cNvSpPr/>
            <p:nvPr/>
          </p:nvSpPr>
          <p:spPr>
            <a:xfrm>
              <a:off x="4526482" y="5022930"/>
              <a:ext cx="2592288" cy="1249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63E7094A-9405-32C0-F1E6-7BD359EA98DE}"/>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7186" b="94611" l="10000" r="97000">
                          <a14:foregroundMark x1="69600" y1="7186" x2="69600" y2="7186"/>
                          <a14:foregroundMark x1="89400" y1="52994" x2="89400" y2="52994"/>
                          <a14:foregroundMark x1="97000" y1="50599" x2="97000" y2="50599"/>
                          <a14:foregroundMark x1="80800" y1="55090" x2="80800" y2="55090"/>
                          <a14:foregroundMark x1="68800" y1="67665" x2="68800" y2="67665"/>
                          <a14:foregroundMark x1="91800" y1="51796" x2="91800" y2="51796"/>
                          <a14:foregroundMark x1="34600" y1="94611" x2="34600" y2="94611"/>
                        </a14:backgroundRemoval>
                      </a14:imgEffect>
                    </a14:imgLayer>
                  </a14:imgProps>
                </a:ext>
                <a:ext uri="{28A0092B-C50C-407E-A947-70E740481C1C}">
                  <a14:useLocalDpi xmlns:a14="http://schemas.microsoft.com/office/drawing/2010/main"/>
                </a:ext>
              </a:extLst>
            </a:blip>
            <a:stretch>
              <a:fillRect/>
            </a:stretch>
          </p:blipFill>
          <p:spPr>
            <a:xfrm>
              <a:off x="4572000" y="4620273"/>
              <a:ext cx="2273300" cy="1518285"/>
            </a:xfrm>
            <a:prstGeom prst="rect">
              <a:avLst/>
            </a:prstGeom>
          </p:spPr>
        </p:pic>
      </p:grpSp>
    </p:spTree>
    <p:extLst>
      <p:ext uri="{BB962C8B-B14F-4D97-AF65-F5344CB8AC3E}">
        <p14:creationId xmlns:p14="http://schemas.microsoft.com/office/powerpoint/2010/main" val="398761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37" y="205880"/>
            <a:ext cx="8933631"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27784" y="2451735"/>
            <a:ext cx="3803461" cy="8669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7" name="Text Box 14"/>
          <p:cNvSpPr txBox="1"/>
          <p:nvPr/>
        </p:nvSpPr>
        <p:spPr>
          <a:xfrm>
            <a:off x="2678875" y="2362210"/>
            <a:ext cx="3747738" cy="8640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solidFill>
                  <a:prstClr val="black"/>
                </a:solidFill>
                <a:latin typeface="Century Gothic" panose="020B0502020202020204" pitchFamily="34" charset="0"/>
                <a:ea typeface="Calibri"/>
                <a:cs typeface="Times New Roman"/>
              </a:rPr>
              <a:t>bevatten</a:t>
            </a:r>
            <a:endParaRPr lang="nl-NL" sz="5000" dirty="0">
              <a:solidFill>
                <a:prstClr val="black"/>
              </a:solidFill>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979712" y="3325380"/>
            <a:ext cx="1656184" cy="1075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6016" y="1432346"/>
            <a:ext cx="1130003" cy="1019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86478"/>
            <a:ext cx="598805" cy="934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213651"/>
            <a:ext cx="289248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2" name="Text Box 14"/>
          <p:cNvSpPr txBox="1"/>
          <p:nvPr/>
        </p:nvSpPr>
        <p:spPr>
          <a:xfrm>
            <a:off x="5060910" y="4200760"/>
            <a:ext cx="334811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de frisdrank</a:t>
            </a:r>
            <a:endParaRPr lang="nl-NL" sz="1050" dirty="0">
              <a:solidFill>
                <a:prstClr val="black"/>
              </a:solidFill>
              <a:latin typeface="Century Gothic" panose="020B0502020202020204" pitchFamily="34" charset="0"/>
              <a:ea typeface="Calibri"/>
              <a:cs typeface="Times New Roman"/>
            </a:endParaRPr>
          </a:p>
        </p:txBody>
      </p:sp>
      <p:sp>
        <p:nvSpPr>
          <p:cNvPr id="13" name="Text Box 14"/>
          <p:cNvSpPr txBox="1"/>
          <p:nvPr/>
        </p:nvSpPr>
        <p:spPr>
          <a:xfrm>
            <a:off x="3923929" y="825813"/>
            <a:ext cx="368570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4" name="Text Box 14"/>
          <p:cNvSpPr txBox="1"/>
          <p:nvPr/>
        </p:nvSpPr>
        <p:spPr>
          <a:xfrm>
            <a:off x="3806174" y="798772"/>
            <a:ext cx="38034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de crompouce</a:t>
            </a:r>
            <a:endParaRPr lang="nl-NL" sz="1050" dirty="0">
              <a:solidFill>
                <a:prstClr val="black"/>
              </a:solidFill>
              <a:latin typeface="Century Gothic" panose="020B0502020202020204" pitchFamily="34" charset="0"/>
              <a:ea typeface="Calibri"/>
              <a:cs typeface="Times New Roman"/>
            </a:endParaRPr>
          </a:p>
        </p:txBody>
      </p:sp>
      <p:sp>
        <p:nvSpPr>
          <p:cNvPr id="15" name="Text Box 14"/>
          <p:cNvSpPr txBox="1"/>
          <p:nvPr/>
        </p:nvSpPr>
        <p:spPr>
          <a:xfrm>
            <a:off x="779156" y="4324861"/>
            <a:ext cx="369759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6" name="Text Box 14"/>
          <p:cNvSpPr txBox="1"/>
          <p:nvPr/>
        </p:nvSpPr>
        <p:spPr>
          <a:xfrm>
            <a:off x="761615" y="4293096"/>
            <a:ext cx="374003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het Legoboekje</a:t>
            </a:r>
            <a:endParaRPr lang="nl-NL" sz="1050" dirty="0">
              <a:solidFill>
                <a:prstClr val="black"/>
              </a:solidFill>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55630"/>
            <a:ext cx="3798829" cy="5132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prstClr val="black"/>
                </a:solidFill>
                <a:latin typeface="Century Gothic" panose="020B0502020202020204" pitchFamily="34" charset="0"/>
                <a:ea typeface="Calibri"/>
                <a:cs typeface="Times New Roman"/>
              </a:rPr>
              <a:t> </a:t>
            </a:r>
            <a:endParaRPr lang="nl-NL" sz="1100">
              <a:solidFill>
                <a:prstClr val="black"/>
              </a:solidFill>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255631"/>
            <a:ext cx="350172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solidFill>
                  <a:prstClr val="black"/>
                </a:solidFill>
                <a:latin typeface="Century Gothic" panose="020B0502020202020204" pitchFamily="34" charset="0"/>
                <a:ea typeface="Calibri"/>
                <a:cs typeface="Times New Roman"/>
              </a:rPr>
              <a:t>= in zich hebben</a:t>
            </a:r>
            <a:endParaRPr lang="nl-NL" sz="1100" dirty="0">
              <a:solidFill>
                <a:prstClr val="black"/>
              </a:solidFill>
              <a:latin typeface="Century Gothic" panose="020B0502020202020204" pitchFamily="34" charset="0"/>
              <a:ea typeface="Calibri"/>
              <a:cs typeface="Times New Roman"/>
            </a:endParaRPr>
          </a:p>
        </p:txBody>
      </p:sp>
      <p:pic>
        <p:nvPicPr>
          <p:cNvPr id="19" name="Picture 2" descr="C:\Users\dasg\Downloads\shutterstock_23780134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91680" y="5007732"/>
            <a:ext cx="1525808" cy="11343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rielinf\Downloads\shutterstock_16420491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75523" y="4945836"/>
            <a:ext cx="1796877" cy="1189533"/>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7DE4C520-92F7-08A4-CF48-37938F6D3346}"/>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366661">
            <a:off x="1422366" y="315358"/>
            <a:ext cx="2659823" cy="1776703"/>
          </a:xfrm>
          <a:prstGeom prst="rect">
            <a:avLst/>
          </a:prstGeom>
        </p:spPr>
      </p:pic>
    </p:spTree>
    <p:extLst>
      <p:ext uri="{BB962C8B-B14F-4D97-AF65-F5344CB8AC3E}">
        <p14:creationId xmlns:p14="http://schemas.microsoft.com/office/powerpoint/2010/main" val="322206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17196"/>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combinatie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twee of meer losse dingen die samen iets nieuws zijn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Een crompouce is </a:t>
            </a:r>
            <a:r>
              <a:rPr lang="nl-NL" sz="2800" i="1" u="sng" dirty="0">
                <a:solidFill>
                  <a:srgbClr val="387038"/>
                </a:solidFill>
                <a:latin typeface="Century Gothic" panose="020B0502020202020204" pitchFamily="34" charset="0"/>
                <a:cs typeface="Times New Roman"/>
              </a:rPr>
              <a:t>een combinatie</a:t>
            </a:r>
            <a:r>
              <a:rPr lang="nl-NL" sz="2800" i="1" dirty="0">
                <a:solidFill>
                  <a:srgbClr val="387038"/>
                </a:solidFill>
                <a:latin typeface="Century Gothic" panose="020B0502020202020204" pitchFamily="34" charset="0"/>
                <a:cs typeface="Times New Roman"/>
              </a:rPr>
              <a:t> van een croissant en een tompouce. </a:t>
            </a:r>
            <a:endParaRPr lang="nl-NL" sz="2800" i="1" dirty="0">
              <a:solidFill>
                <a:srgbClr val="00B050"/>
              </a:solidFill>
              <a:latin typeface="Century Gothic" panose="020B0502020202020204" pitchFamily="34" charset="0"/>
            </a:endParaRPr>
          </a:p>
        </p:txBody>
      </p:sp>
      <p:grpSp>
        <p:nvGrpSpPr>
          <p:cNvPr id="2" name="Groep 1">
            <a:extLst>
              <a:ext uri="{FF2B5EF4-FFF2-40B4-BE49-F238E27FC236}">
                <a16:creationId xmlns:a16="http://schemas.microsoft.com/office/drawing/2014/main" id="{3358FB68-8D45-05AA-82A8-7AD628FA572B}"/>
              </a:ext>
            </a:extLst>
          </p:cNvPr>
          <p:cNvGrpSpPr/>
          <p:nvPr/>
        </p:nvGrpSpPr>
        <p:grpSpPr>
          <a:xfrm>
            <a:off x="1406562" y="2708920"/>
            <a:ext cx="6330876" cy="2450779"/>
            <a:chOff x="617388" y="2013424"/>
            <a:chExt cx="8526612" cy="3300782"/>
          </a:xfrm>
        </p:grpSpPr>
        <p:pic>
          <p:nvPicPr>
            <p:cNvPr id="3" name="Afbeelding 2">
              <a:extLst>
                <a:ext uri="{FF2B5EF4-FFF2-40B4-BE49-F238E27FC236}">
                  <a16:creationId xmlns:a16="http://schemas.microsoft.com/office/drawing/2014/main" id="{6A20D2D8-BC6E-5C99-DCC0-EAA58EDC98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1500" y="2132856"/>
              <a:ext cx="4762500" cy="3181350"/>
            </a:xfrm>
            <a:prstGeom prst="rect">
              <a:avLst/>
            </a:prstGeom>
          </p:spPr>
        </p:pic>
        <p:pic>
          <p:nvPicPr>
            <p:cNvPr id="4" name="Afbeelding 3">
              <a:extLst>
                <a:ext uri="{FF2B5EF4-FFF2-40B4-BE49-F238E27FC236}">
                  <a16:creationId xmlns:a16="http://schemas.microsoft.com/office/drawing/2014/main" id="{64C34578-8950-1C20-EA49-1238939970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7388" y="2013424"/>
              <a:ext cx="3450555" cy="2927744"/>
            </a:xfrm>
            <a:prstGeom prst="rect">
              <a:avLst/>
            </a:prstGeom>
          </p:spPr>
        </p:pic>
        <p:sp>
          <p:nvSpPr>
            <p:cNvPr id="5" name="Plusteken 4">
              <a:extLst>
                <a:ext uri="{FF2B5EF4-FFF2-40B4-BE49-F238E27FC236}">
                  <a16:creationId xmlns:a16="http://schemas.microsoft.com/office/drawing/2014/main" id="{B2ED815B-7891-CBEF-467B-BAAFA0D6F581}"/>
                </a:ext>
              </a:extLst>
            </p:cNvPr>
            <p:cNvSpPr/>
            <p:nvPr/>
          </p:nvSpPr>
          <p:spPr>
            <a:xfrm>
              <a:off x="4067943" y="3438238"/>
              <a:ext cx="792088" cy="78558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925020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traditie</a:t>
            </a:r>
          </a:p>
        </p:txBody>
      </p:sp>
      <p:grpSp>
        <p:nvGrpSpPr>
          <p:cNvPr id="5" name="Groep 4">
            <a:extLst>
              <a:ext uri="{FF2B5EF4-FFF2-40B4-BE49-F238E27FC236}">
                <a16:creationId xmlns:a16="http://schemas.microsoft.com/office/drawing/2014/main" id="{C32AA789-FA02-D1A5-E590-7AD6B4E1B21E}"/>
              </a:ext>
            </a:extLst>
          </p:cNvPr>
          <p:cNvGrpSpPr/>
          <p:nvPr/>
        </p:nvGrpSpPr>
        <p:grpSpPr>
          <a:xfrm>
            <a:off x="1602734" y="1762603"/>
            <a:ext cx="7793646" cy="4409200"/>
            <a:chOff x="1602734" y="1762603"/>
            <a:chExt cx="7793646" cy="4409200"/>
          </a:xfrm>
        </p:grpSpPr>
        <p:pic>
          <p:nvPicPr>
            <p:cNvPr id="3" name="Afbeelding 2">
              <a:extLst>
                <a:ext uri="{FF2B5EF4-FFF2-40B4-BE49-F238E27FC236}">
                  <a16:creationId xmlns:a16="http://schemas.microsoft.com/office/drawing/2014/main" id="{C3E24796-6369-7147-001C-DD292F108986}"/>
                </a:ext>
              </a:extLst>
            </p:cNvPr>
            <p:cNvPicPr>
              <a:picLocks noChangeAspect="1"/>
            </p:cNvPicPr>
            <p:nvPr/>
          </p:nvPicPr>
          <p:blipFill>
            <a:blip r:embed="rId3"/>
            <a:stretch>
              <a:fillRect/>
            </a:stretch>
          </p:blipFill>
          <p:spPr>
            <a:xfrm>
              <a:off x="1602734" y="2204864"/>
              <a:ext cx="5938531" cy="3966939"/>
            </a:xfrm>
            <a:prstGeom prst="rect">
              <a:avLst/>
            </a:prstGeom>
          </p:spPr>
        </p:pic>
        <p:pic>
          <p:nvPicPr>
            <p:cNvPr id="4" name="Afbeelding 3">
              <a:extLst>
                <a:ext uri="{FF2B5EF4-FFF2-40B4-BE49-F238E27FC236}">
                  <a16:creationId xmlns:a16="http://schemas.microsoft.com/office/drawing/2014/main" id="{F4D9EF1F-3083-2887-8684-820E306E166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81" b="89222" l="1800" r="95800">
                          <a14:foregroundMark x1="7400" y1="27545" x2="7400" y2="27545"/>
                          <a14:foregroundMark x1="16600" y1="40719" x2="16600" y2="40719"/>
                          <a14:foregroundMark x1="21200" y1="44311" x2="21200" y2="44311"/>
                          <a14:foregroundMark x1="29400" y1="53293" x2="29400" y2="53293"/>
                          <a14:foregroundMark x1="35800" y1="57485" x2="35800" y2="57485"/>
                          <a14:foregroundMark x1="44200" y1="57485" x2="44200" y2="57485"/>
                          <a14:foregroundMark x1="60200" y1="57485" x2="60200" y2="57485"/>
                          <a14:foregroundMark x1="48800" y1="52096" x2="48800" y2="52096"/>
                          <a14:foregroundMark x1="51600" y1="58084" x2="51600" y2="58084"/>
                          <a14:foregroundMark x1="78800" y1="44311" x2="78800" y2="44311"/>
                          <a14:foregroundMark x1="86400" y1="39521" x2="86400" y2="39521"/>
                          <a14:foregroundMark x1="94200" y1="21557" x2="94200" y2="21557"/>
                          <a14:foregroundMark x1="95800" y1="13174" x2="95800" y2="13174"/>
                          <a14:foregroundMark x1="95800" y1="13174" x2="95800" y2="13174"/>
                          <a14:foregroundMark x1="69400" y1="51497" x2="69400" y2="51497"/>
                          <a14:foregroundMark x1="4400" y1="35928" x2="4400" y2="35928"/>
                          <a14:foregroundMark x1="1800" y1="13174" x2="1800" y2="13174"/>
                        </a14:backgroundRemoval>
                      </a14:imgEffect>
                    </a14:imgLayer>
                  </a14:imgProps>
                </a:ext>
              </a:extLst>
            </a:blip>
            <a:stretch>
              <a:fillRect/>
            </a:stretch>
          </p:blipFill>
          <p:spPr>
            <a:xfrm rot="1784449">
              <a:off x="4634515" y="1762603"/>
              <a:ext cx="4761865" cy="1590040"/>
            </a:xfrm>
            <a:prstGeom prst="rect">
              <a:avLst/>
            </a:prstGeom>
          </p:spPr>
        </p:pic>
      </p:grpSp>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speciaal</a:t>
            </a:r>
          </a:p>
        </p:txBody>
      </p:sp>
      <p:pic>
        <p:nvPicPr>
          <p:cNvPr id="3" name="Afbeelding 2">
            <a:extLst>
              <a:ext uri="{FF2B5EF4-FFF2-40B4-BE49-F238E27FC236}">
                <a16:creationId xmlns:a16="http://schemas.microsoft.com/office/drawing/2014/main" id="{7A21B26D-9E24-4BC4-0B4C-0E58CDEF9F4B}"/>
              </a:ext>
            </a:extLst>
          </p:cNvPr>
          <p:cNvPicPr>
            <a:picLocks noChangeAspect="1"/>
          </p:cNvPicPr>
          <p:nvPr/>
        </p:nvPicPr>
        <p:blipFill>
          <a:blip r:embed="rId3"/>
          <a:stretch>
            <a:fillRect/>
          </a:stretch>
        </p:blipFill>
        <p:spPr>
          <a:xfrm>
            <a:off x="899592" y="1412776"/>
            <a:ext cx="7445515" cy="500338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bevatten</a:t>
            </a:r>
          </a:p>
        </p:txBody>
      </p:sp>
      <p:pic>
        <p:nvPicPr>
          <p:cNvPr id="3" name="Afbeelding 2">
            <a:extLst>
              <a:ext uri="{FF2B5EF4-FFF2-40B4-BE49-F238E27FC236}">
                <a16:creationId xmlns:a16="http://schemas.microsoft.com/office/drawing/2014/main" id="{F20D1116-FAEA-EC69-3275-A2CE4A103F17}"/>
              </a:ext>
            </a:extLst>
          </p:cNvPr>
          <p:cNvPicPr>
            <a:picLocks noChangeAspect="1"/>
          </p:cNvPicPr>
          <p:nvPr/>
        </p:nvPicPr>
        <p:blipFill>
          <a:blip r:embed="rId3"/>
          <a:stretch>
            <a:fillRect/>
          </a:stretch>
        </p:blipFill>
        <p:spPr>
          <a:xfrm>
            <a:off x="971600" y="1772816"/>
            <a:ext cx="7016496" cy="468701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combinatie</a:t>
            </a:r>
          </a:p>
        </p:txBody>
      </p:sp>
      <p:grpSp>
        <p:nvGrpSpPr>
          <p:cNvPr id="8" name="Groep 7">
            <a:extLst>
              <a:ext uri="{FF2B5EF4-FFF2-40B4-BE49-F238E27FC236}">
                <a16:creationId xmlns:a16="http://schemas.microsoft.com/office/drawing/2014/main" id="{83B4EFEE-CC5E-ED40-EA27-17153CFC63B8}"/>
              </a:ext>
            </a:extLst>
          </p:cNvPr>
          <p:cNvGrpSpPr/>
          <p:nvPr/>
        </p:nvGrpSpPr>
        <p:grpSpPr>
          <a:xfrm>
            <a:off x="617388" y="2013424"/>
            <a:ext cx="8526612" cy="3300782"/>
            <a:chOff x="617388" y="2013424"/>
            <a:chExt cx="8526612" cy="3300782"/>
          </a:xfrm>
        </p:grpSpPr>
        <p:pic>
          <p:nvPicPr>
            <p:cNvPr id="3" name="Afbeelding 2">
              <a:extLst>
                <a:ext uri="{FF2B5EF4-FFF2-40B4-BE49-F238E27FC236}">
                  <a16:creationId xmlns:a16="http://schemas.microsoft.com/office/drawing/2014/main" id="{FBDED30D-0621-4B35-F750-564D7F584E63}"/>
                </a:ext>
              </a:extLst>
            </p:cNvPr>
            <p:cNvPicPr>
              <a:picLocks noChangeAspect="1"/>
            </p:cNvPicPr>
            <p:nvPr/>
          </p:nvPicPr>
          <p:blipFill>
            <a:blip r:embed="rId3"/>
            <a:stretch>
              <a:fillRect/>
            </a:stretch>
          </p:blipFill>
          <p:spPr>
            <a:xfrm>
              <a:off x="4381500" y="2132856"/>
              <a:ext cx="4762500" cy="3181350"/>
            </a:xfrm>
            <a:prstGeom prst="rect">
              <a:avLst/>
            </a:prstGeom>
          </p:spPr>
        </p:pic>
        <p:pic>
          <p:nvPicPr>
            <p:cNvPr id="7" name="Afbeelding 6">
              <a:extLst>
                <a:ext uri="{FF2B5EF4-FFF2-40B4-BE49-F238E27FC236}">
                  <a16:creationId xmlns:a16="http://schemas.microsoft.com/office/drawing/2014/main" id="{1439F66E-5502-FEAD-25B7-AEF036EE7F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7388" y="2013424"/>
              <a:ext cx="3450555" cy="2927744"/>
            </a:xfrm>
            <a:prstGeom prst="rect">
              <a:avLst/>
            </a:prstGeom>
          </p:spPr>
        </p:pic>
        <p:sp>
          <p:nvSpPr>
            <p:cNvPr id="4" name="Plusteken 3">
              <a:extLst>
                <a:ext uri="{FF2B5EF4-FFF2-40B4-BE49-F238E27FC236}">
                  <a16:creationId xmlns:a16="http://schemas.microsoft.com/office/drawing/2014/main" id="{7B58FEB5-896C-0AB2-DABA-0376838FD342}"/>
                </a:ext>
              </a:extLst>
            </p:cNvPr>
            <p:cNvSpPr/>
            <p:nvPr/>
          </p:nvSpPr>
          <p:spPr>
            <a:xfrm>
              <a:off x="4067943" y="3438238"/>
              <a:ext cx="792088" cy="78558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017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uitwerken</a:t>
            </a:r>
          </a:p>
        </p:txBody>
      </p:sp>
      <p:pic>
        <p:nvPicPr>
          <p:cNvPr id="3" name="Afbeelding 2">
            <a:extLst>
              <a:ext uri="{FF2B5EF4-FFF2-40B4-BE49-F238E27FC236}">
                <a16:creationId xmlns:a16="http://schemas.microsoft.com/office/drawing/2014/main" id="{E31C78DD-6CBA-3F51-4AC5-A6EFBC4EA274}"/>
              </a:ext>
            </a:extLst>
          </p:cNvPr>
          <p:cNvPicPr>
            <a:picLocks noChangeAspect="1"/>
          </p:cNvPicPr>
          <p:nvPr/>
        </p:nvPicPr>
        <p:blipFill>
          <a:blip r:embed="rId3"/>
          <a:stretch>
            <a:fillRect/>
          </a:stretch>
        </p:blipFill>
        <p:spPr>
          <a:xfrm>
            <a:off x="539552" y="2924944"/>
            <a:ext cx="4762500" cy="3571875"/>
          </a:xfrm>
          <a:prstGeom prst="rect">
            <a:avLst/>
          </a:prstGeom>
        </p:spPr>
      </p:pic>
      <p:sp>
        <p:nvSpPr>
          <p:cNvPr id="4" name="Gedachtewolkje: wolk 3">
            <a:extLst>
              <a:ext uri="{FF2B5EF4-FFF2-40B4-BE49-F238E27FC236}">
                <a16:creationId xmlns:a16="http://schemas.microsoft.com/office/drawing/2014/main" id="{5A8343F8-331C-9BDF-E850-70EAAEF41C75}"/>
              </a:ext>
            </a:extLst>
          </p:cNvPr>
          <p:cNvSpPr/>
          <p:nvPr/>
        </p:nvSpPr>
        <p:spPr>
          <a:xfrm rot="1140397">
            <a:off x="4533182" y="273821"/>
            <a:ext cx="4511421" cy="2692231"/>
          </a:xfrm>
          <a:prstGeom prst="cloudCallout">
            <a:avLst>
              <a:gd name="adj1" fmla="val -44954"/>
              <a:gd name="adj2" fmla="val 6058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5782DA9F-6BEE-AD95-F1BB-596C0801C28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810759">
            <a:off x="5094394" y="339918"/>
            <a:ext cx="3388995" cy="2263775"/>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mal</a:t>
            </a:r>
          </a:p>
        </p:txBody>
      </p:sp>
      <p:pic>
        <p:nvPicPr>
          <p:cNvPr id="1026" name="Picture 2" descr="Bakvorm+ bakpapier.&quot;Tom Pouce&quot; 240ml 115x60x35mm, verpakt per 500 stuks -  webwinkel- Biodisposables, hygiene en verpakkingen - Hima Bioproducts">
            <a:extLst>
              <a:ext uri="{FF2B5EF4-FFF2-40B4-BE49-F238E27FC236}">
                <a16:creationId xmlns:a16="http://schemas.microsoft.com/office/drawing/2014/main" id="{2133E734-F156-79C9-2F55-8DFB6EA5534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059831" y="2348880"/>
            <a:ext cx="2808313" cy="194421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4F92849-721D-2175-8D82-ADD7B60A441A}"/>
              </a:ext>
            </a:extLst>
          </p:cNvPr>
          <p:cNvSpPr txBox="1"/>
          <p:nvPr/>
        </p:nvSpPr>
        <p:spPr>
          <a:xfrm>
            <a:off x="323528" y="6381328"/>
            <a:ext cx="3816424" cy="169277"/>
          </a:xfrm>
          <a:prstGeom prst="rect">
            <a:avLst/>
          </a:prstGeom>
          <a:noFill/>
        </p:spPr>
        <p:txBody>
          <a:bodyPr wrap="square">
            <a:spAutoFit/>
          </a:bodyPr>
          <a:lstStyle/>
          <a:p>
            <a:r>
              <a:rPr lang="nl-NL" sz="500" dirty="0">
                <a:solidFill>
                  <a:schemeClr val="bg1">
                    <a:lumMod val="75000"/>
                  </a:schemeClr>
                </a:solidFill>
              </a:rPr>
              <a:t>https://hima-bioproducts.nl/Houten-bakvorm-bakpapier-Tom-Pouce-240ml-11-5x6x3-5cm-verpakt-per-500-stuks-p290010825</a:t>
            </a:r>
          </a:p>
        </p:txBody>
      </p:sp>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daverend</a:t>
            </a:r>
          </a:p>
        </p:txBody>
      </p:sp>
      <p:grpSp>
        <p:nvGrpSpPr>
          <p:cNvPr id="13" name="Groep 12">
            <a:extLst>
              <a:ext uri="{FF2B5EF4-FFF2-40B4-BE49-F238E27FC236}">
                <a16:creationId xmlns:a16="http://schemas.microsoft.com/office/drawing/2014/main" id="{A3A1A46C-D15A-8164-C59F-21D7619F1789}"/>
              </a:ext>
            </a:extLst>
          </p:cNvPr>
          <p:cNvGrpSpPr/>
          <p:nvPr/>
        </p:nvGrpSpPr>
        <p:grpSpPr>
          <a:xfrm>
            <a:off x="112778" y="853200"/>
            <a:ext cx="8928149" cy="5977510"/>
            <a:chOff x="112778" y="853200"/>
            <a:chExt cx="8928149" cy="5977510"/>
          </a:xfrm>
        </p:grpSpPr>
        <p:pic>
          <p:nvPicPr>
            <p:cNvPr id="3" name="Afbeelding 2">
              <a:extLst>
                <a:ext uri="{FF2B5EF4-FFF2-40B4-BE49-F238E27FC236}">
                  <a16:creationId xmlns:a16="http://schemas.microsoft.com/office/drawing/2014/main" id="{078BA57E-CAEE-56F3-01FC-8DB7BDF36F1D}"/>
                </a:ext>
              </a:extLst>
            </p:cNvPr>
            <p:cNvPicPr>
              <a:picLocks noChangeAspect="1"/>
            </p:cNvPicPr>
            <p:nvPr/>
          </p:nvPicPr>
          <p:blipFill>
            <a:blip r:embed="rId3"/>
            <a:stretch>
              <a:fillRect/>
            </a:stretch>
          </p:blipFill>
          <p:spPr>
            <a:xfrm>
              <a:off x="2190750" y="2564904"/>
              <a:ext cx="4762500" cy="3181350"/>
            </a:xfrm>
            <a:prstGeom prst="rect">
              <a:avLst/>
            </a:prstGeom>
          </p:spPr>
        </p:pic>
        <p:pic>
          <p:nvPicPr>
            <p:cNvPr id="4" name="Afbeelding 3">
              <a:extLst>
                <a:ext uri="{FF2B5EF4-FFF2-40B4-BE49-F238E27FC236}">
                  <a16:creationId xmlns:a16="http://schemas.microsoft.com/office/drawing/2014/main" id="{6B2D01FF-CFD1-AF91-E391-8A59C7FA066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578062">
              <a:off x="5868792" y="853200"/>
              <a:ext cx="2168914" cy="1448787"/>
            </a:xfrm>
            <a:prstGeom prst="rect">
              <a:avLst/>
            </a:prstGeom>
          </p:spPr>
        </p:pic>
        <p:pic>
          <p:nvPicPr>
            <p:cNvPr id="5" name="Afbeelding 4">
              <a:extLst>
                <a:ext uri="{FF2B5EF4-FFF2-40B4-BE49-F238E27FC236}">
                  <a16:creationId xmlns:a16="http://schemas.microsoft.com/office/drawing/2014/main" id="{E361364D-AB13-B521-B68F-F5BC03D083F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810759">
              <a:off x="3553694" y="1322811"/>
              <a:ext cx="2168914" cy="1448787"/>
            </a:xfrm>
            <a:prstGeom prst="rect">
              <a:avLst/>
            </a:prstGeom>
          </p:spPr>
        </p:pic>
        <p:pic>
          <p:nvPicPr>
            <p:cNvPr id="7" name="Afbeelding 6">
              <a:extLst>
                <a:ext uri="{FF2B5EF4-FFF2-40B4-BE49-F238E27FC236}">
                  <a16:creationId xmlns:a16="http://schemas.microsoft.com/office/drawing/2014/main" id="{1DFCB0F0-4676-FEC0-E6E9-7A681F4BBFC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1916094">
              <a:off x="6872013" y="3043486"/>
              <a:ext cx="2168914" cy="1448787"/>
            </a:xfrm>
            <a:prstGeom prst="rect">
              <a:avLst/>
            </a:prstGeom>
          </p:spPr>
        </p:pic>
        <p:pic>
          <p:nvPicPr>
            <p:cNvPr id="8" name="Afbeelding 7">
              <a:extLst>
                <a:ext uri="{FF2B5EF4-FFF2-40B4-BE49-F238E27FC236}">
                  <a16:creationId xmlns:a16="http://schemas.microsoft.com/office/drawing/2014/main" id="{99686B5C-C2E8-F6AD-FD90-10E6B51A0ED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702040">
              <a:off x="5727951" y="5226341"/>
              <a:ext cx="2168914" cy="1448787"/>
            </a:xfrm>
            <a:prstGeom prst="rect">
              <a:avLst/>
            </a:prstGeom>
          </p:spPr>
        </p:pic>
        <p:pic>
          <p:nvPicPr>
            <p:cNvPr id="9" name="Afbeelding 8">
              <a:extLst>
                <a:ext uri="{FF2B5EF4-FFF2-40B4-BE49-F238E27FC236}">
                  <a16:creationId xmlns:a16="http://schemas.microsoft.com/office/drawing/2014/main" id="{D047445B-8D25-F5B0-81BC-935F7E998F5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18956936">
              <a:off x="483150" y="1292350"/>
              <a:ext cx="2168914" cy="1448787"/>
            </a:xfrm>
            <a:prstGeom prst="rect">
              <a:avLst/>
            </a:prstGeom>
          </p:spPr>
        </p:pic>
        <p:pic>
          <p:nvPicPr>
            <p:cNvPr id="10" name="Afbeelding 9">
              <a:extLst>
                <a:ext uri="{FF2B5EF4-FFF2-40B4-BE49-F238E27FC236}">
                  <a16:creationId xmlns:a16="http://schemas.microsoft.com/office/drawing/2014/main" id="{97F8898D-ABA4-28A9-B211-70EE70E76E9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882850">
              <a:off x="112778" y="3102248"/>
              <a:ext cx="2168914" cy="1448787"/>
            </a:xfrm>
            <a:prstGeom prst="rect">
              <a:avLst/>
            </a:prstGeom>
          </p:spPr>
        </p:pic>
        <p:pic>
          <p:nvPicPr>
            <p:cNvPr id="11" name="Afbeelding 10">
              <a:extLst>
                <a:ext uri="{FF2B5EF4-FFF2-40B4-BE49-F238E27FC236}">
                  <a16:creationId xmlns:a16="http://schemas.microsoft.com/office/drawing/2014/main" id="{03E4459E-C75D-0D90-5949-4F4721DF522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3032450">
              <a:off x="202553" y="5021859"/>
              <a:ext cx="2168914" cy="1448787"/>
            </a:xfrm>
            <a:prstGeom prst="rect">
              <a:avLst/>
            </a:prstGeom>
          </p:spPr>
        </p:pic>
        <p:pic>
          <p:nvPicPr>
            <p:cNvPr id="12" name="Afbeelding 11">
              <a:extLst>
                <a:ext uri="{FF2B5EF4-FFF2-40B4-BE49-F238E27FC236}">
                  <a16:creationId xmlns:a16="http://schemas.microsoft.com/office/drawing/2014/main" id="{45E80A93-40C5-58AF-B886-326FC406B6B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810759">
              <a:off x="2457290" y="5021860"/>
              <a:ext cx="2168914" cy="1448787"/>
            </a:xfrm>
            <a:prstGeom prst="rect">
              <a:avLst/>
            </a:prstGeom>
          </p:spPr>
        </p:pic>
      </p:gr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704</Words>
  <Application>Microsoft Office PowerPoint</Application>
  <PresentationFormat>Diavoorstelling (4:3)</PresentationFormat>
  <Paragraphs>186</Paragraphs>
  <Slides>22</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504</cp:revision>
  <dcterms:created xsi:type="dcterms:W3CDTF">2021-06-08T06:13:59Z</dcterms:created>
  <dcterms:modified xsi:type="dcterms:W3CDTF">2023-12-05T10:51:32Z</dcterms:modified>
</cp:coreProperties>
</file>