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5" r:id="rId4"/>
    <p:sldId id="1483" r:id="rId5"/>
    <p:sldId id="1481" r:id="rId6"/>
    <p:sldId id="1480" r:id="rId7"/>
    <p:sldId id="1482" r:id="rId8"/>
    <p:sldId id="1477" r:id="rId9"/>
    <p:sldId id="1479" r:id="rId10"/>
    <p:sldId id="1501" r:id="rId11"/>
    <p:sldId id="1478" r:id="rId12"/>
    <p:sldId id="1476" r:id="rId13"/>
    <p:sldId id="934" r:id="rId14"/>
    <p:sldId id="1500" r:id="rId15"/>
    <p:sldId id="1504" r:id="rId16"/>
    <p:sldId id="1503" r:id="rId17"/>
    <p:sldId id="1502" r:id="rId18"/>
    <p:sldId id="428" r:id="rId19"/>
    <p:sldId id="1506" r:id="rId20"/>
    <p:sldId id="1014" r:id="rId21"/>
    <p:sldId id="1505" r:id="rId22"/>
    <p:sldId id="1508" r:id="rId23"/>
    <p:sldId id="1507"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83"/>
            <p14:sldId id="1481"/>
            <p14:sldId id="1480"/>
            <p14:sldId id="1482"/>
            <p14:sldId id="1477"/>
            <p14:sldId id="1479"/>
            <p14:sldId id="1501"/>
            <p14:sldId id="1478"/>
            <p14:sldId id="1476"/>
            <p14:sldId id="934"/>
            <p14:sldId id="1500"/>
            <p14:sldId id="1504"/>
            <p14:sldId id="1503"/>
            <p14:sldId id="1502"/>
            <p14:sldId id="428"/>
            <p14:sldId id="1506"/>
            <p14:sldId id="1014"/>
            <p14:sldId id="1505"/>
            <p14:sldId id="1508"/>
            <p14:sldId id="1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1784" autoAdjust="0"/>
  </p:normalViewPr>
  <p:slideViewPr>
    <p:cSldViewPr>
      <p:cViewPr varScale="1">
        <p:scale>
          <a:sx n="70" d="100"/>
          <a:sy n="70"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beschikbaar stellen: </a:t>
            </a:r>
            <a:r>
              <a:rPr lang="nl-NL" sz="1200" kern="1200" dirty="0">
                <a:solidFill>
                  <a:schemeClr val="tx1"/>
                </a:solidFill>
                <a:effectLst/>
                <a:latin typeface="+mn-lt"/>
                <a:ea typeface="+mn-ea"/>
                <a:cs typeface="+mn-cs"/>
              </a:rPr>
              <a:t>geven, opzij leggen</a:t>
            </a:r>
          </a:p>
          <a:p>
            <a:pPr fontAlgn="t"/>
            <a:r>
              <a:rPr lang="nl-NL" sz="1200" b="1" kern="1200" dirty="0">
                <a:solidFill>
                  <a:schemeClr val="tx1"/>
                </a:solidFill>
                <a:effectLst/>
                <a:latin typeface="+mn-lt"/>
                <a:ea typeface="+mn-ea"/>
                <a:cs typeface="+mn-cs"/>
              </a:rPr>
              <a:t>de impact: </a:t>
            </a:r>
            <a:r>
              <a:rPr lang="nl-NL" sz="1200" kern="1200" dirty="0">
                <a:solidFill>
                  <a:schemeClr val="tx1"/>
                </a:solidFill>
                <a:effectLst/>
                <a:latin typeface="+mn-lt"/>
                <a:ea typeface="+mn-ea"/>
                <a:cs typeface="+mn-cs"/>
              </a:rPr>
              <a:t>de invloed, het effect</a:t>
            </a:r>
          </a:p>
          <a:p>
            <a:pPr fontAlgn="t"/>
            <a:r>
              <a:rPr lang="nl-NL" sz="1200" b="1" kern="1200" dirty="0">
                <a:solidFill>
                  <a:schemeClr val="tx1"/>
                </a:solidFill>
                <a:effectLst/>
                <a:latin typeface="+mn-lt"/>
                <a:ea typeface="+mn-ea"/>
                <a:cs typeface="+mn-cs"/>
              </a:rPr>
              <a:t>vertonen: </a:t>
            </a:r>
            <a:r>
              <a:rPr lang="nl-NL" sz="1200" kern="1200" dirty="0">
                <a:solidFill>
                  <a:schemeClr val="tx1"/>
                </a:solidFill>
                <a:effectLst/>
                <a:latin typeface="+mn-lt"/>
                <a:ea typeface="+mn-ea"/>
                <a:cs typeface="+mn-cs"/>
              </a:rPr>
              <a:t>laten zien</a:t>
            </a:r>
          </a:p>
          <a:p>
            <a:pPr fontAlgn="t"/>
            <a:r>
              <a:rPr lang="nl-NL" sz="1200" b="1" kern="1200" dirty="0">
                <a:solidFill>
                  <a:schemeClr val="tx1"/>
                </a:solidFill>
                <a:effectLst/>
                <a:latin typeface="+mn-lt"/>
                <a:ea typeface="+mn-ea"/>
                <a:cs typeface="+mn-cs"/>
              </a:rPr>
              <a:t>althans: </a:t>
            </a:r>
            <a:r>
              <a:rPr lang="nl-NL" sz="1200" kern="1200" dirty="0">
                <a:solidFill>
                  <a:schemeClr val="tx1"/>
                </a:solidFill>
                <a:effectLst/>
                <a:latin typeface="+mn-lt"/>
                <a:ea typeface="+mn-ea"/>
                <a:cs typeface="+mn-cs"/>
              </a:rPr>
              <a:t>tenminste</a:t>
            </a:r>
          </a:p>
          <a:p>
            <a:pPr fontAlgn="t"/>
            <a:r>
              <a:rPr lang="nl-NL" sz="1200" b="1" kern="1200" dirty="0">
                <a:solidFill>
                  <a:schemeClr val="tx1"/>
                </a:solidFill>
                <a:effectLst/>
                <a:latin typeface="+mn-lt"/>
                <a:ea typeface="+mn-ea"/>
                <a:cs typeface="+mn-cs"/>
              </a:rPr>
              <a:t>beperkt: </a:t>
            </a:r>
            <a:r>
              <a:rPr lang="nl-NL" sz="1200" kern="1200" dirty="0">
                <a:solidFill>
                  <a:schemeClr val="tx1"/>
                </a:solidFill>
                <a:effectLst/>
                <a:latin typeface="+mn-lt"/>
                <a:ea typeface="+mn-ea"/>
                <a:cs typeface="+mn-cs"/>
              </a:rPr>
              <a:t>klein</a:t>
            </a:r>
          </a:p>
          <a:p>
            <a:pPr fontAlgn="t"/>
            <a:r>
              <a:rPr lang="nl-NL" sz="1200" b="1" kern="1200" dirty="0">
                <a:solidFill>
                  <a:schemeClr val="tx1"/>
                </a:solidFill>
                <a:effectLst/>
                <a:latin typeface="+mn-lt"/>
                <a:ea typeface="+mn-ea"/>
                <a:cs typeface="+mn-cs"/>
              </a:rPr>
              <a:t>de gedetineerde: </a:t>
            </a:r>
            <a:r>
              <a:rPr lang="nl-NL" sz="1200" kern="1200" dirty="0">
                <a:solidFill>
                  <a:schemeClr val="tx1"/>
                </a:solidFill>
                <a:effectLst/>
                <a:latin typeface="+mn-lt"/>
                <a:ea typeface="+mn-ea"/>
                <a:cs typeface="+mn-cs"/>
              </a:rPr>
              <a:t>de gevangene</a:t>
            </a:r>
          </a:p>
          <a:p>
            <a:pPr fontAlgn="t"/>
            <a:r>
              <a:rPr lang="nl-NL" sz="1200" b="1" kern="1200" dirty="0">
                <a:solidFill>
                  <a:schemeClr val="tx1"/>
                </a:solidFill>
                <a:effectLst/>
                <a:latin typeface="+mn-lt"/>
                <a:ea typeface="+mn-ea"/>
                <a:cs typeface="+mn-cs"/>
              </a:rPr>
              <a:t>het thuisfront: </a:t>
            </a:r>
            <a:r>
              <a:rPr lang="nl-NL" sz="1200" kern="1200" dirty="0">
                <a:solidFill>
                  <a:schemeClr val="tx1"/>
                </a:solidFill>
                <a:effectLst/>
                <a:latin typeface="+mn-lt"/>
                <a:ea typeface="+mn-ea"/>
                <a:cs typeface="+mn-cs"/>
              </a:rPr>
              <a:t>de familie en vrienden thuis</a:t>
            </a:r>
          </a:p>
          <a:p>
            <a:pPr fontAlgn="t"/>
            <a:r>
              <a:rPr lang="nl-NL" sz="1200" b="1" kern="1200" dirty="0">
                <a:solidFill>
                  <a:schemeClr val="tx1"/>
                </a:solidFill>
                <a:effectLst/>
                <a:latin typeface="+mn-lt"/>
                <a:ea typeface="+mn-ea"/>
                <a:cs typeface="+mn-cs"/>
              </a:rPr>
              <a:t>regulier: </a:t>
            </a:r>
            <a:r>
              <a:rPr lang="nl-NL" sz="1200" kern="1200" dirty="0">
                <a:solidFill>
                  <a:schemeClr val="tx1"/>
                </a:solidFill>
                <a:effectLst/>
                <a:latin typeface="+mn-lt"/>
                <a:ea typeface="+mn-ea"/>
                <a:cs typeface="+mn-cs"/>
              </a:rPr>
              <a:t>normaal, zoals het meestal is</a:t>
            </a:r>
          </a:p>
          <a:p>
            <a:pPr fontAlgn="t"/>
            <a:r>
              <a:rPr lang="nl-NL" sz="1200" b="1" kern="1200" dirty="0">
                <a:solidFill>
                  <a:schemeClr val="tx1"/>
                </a:solidFill>
                <a:effectLst/>
                <a:latin typeface="+mn-lt"/>
                <a:ea typeface="+mn-ea"/>
                <a:cs typeface="+mn-cs"/>
              </a:rPr>
              <a:t>frustrerend: </a:t>
            </a:r>
            <a:r>
              <a:rPr lang="nl-NL" sz="1200" kern="1200" dirty="0">
                <a:solidFill>
                  <a:schemeClr val="tx1"/>
                </a:solidFill>
                <a:effectLst/>
                <a:latin typeface="+mn-lt"/>
                <a:ea typeface="+mn-ea"/>
                <a:cs typeface="+mn-cs"/>
              </a:rPr>
              <a:t>zwaar teleurstellend, dat wat je een beetje boos maakt</a:t>
            </a:r>
          </a:p>
          <a:p>
            <a:pPr fontAlgn="t"/>
            <a:r>
              <a:rPr lang="nl-NL" sz="1200" b="1" kern="1200" dirty="0">
                <a:solidFill>
                  <a:schemeClr val="tx1"/>
                </a:solidFill>
                <a:effectLst/>
                <a:latin typeface="+mn-lt"/>
                <a:ea typeface="+mn-ea"/>
                <a:cs typeface="+mn-cs"/>
              </a:rPr>
              <a:t>in de criminaliteit belanden: </a:t>
            </a:r>
            <a:r>
              <a:rPr lang="nl-NL" sz="1200" kern="1200" dirty="0">
                <a:solidFill>
                  <a:schemeClr val="tx1"/>
                </a:solidFill>
                <a:effectLst/>
                <a:latin typeface="+mn-lt"/>
                <a:ea typeface="+mn-ea"/>
                <a:cs typeface="+mn-cs"/>
              </a:rPr>
              <a:t>dingen gaan doen die strafbaar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Vroeger, toen ik 15 jaar was, wilde ik met mijn eigen schoolvrienden op vakantie gaan. Zonder mijn ouders. Lekker een beetje chillen enzo. Maar helaas mocht dat niet. Mijn ouders vonden mij daar nog te jong voor. Ze waren bang dat ik rare dingen ging doen, dat ik misschien wel heel veel bier zou gaan drinken (en dat heeft een grote </a:t>
            </a:r>
            <a:r>
              <a:rPr lang="nl-NL" sz="1900" b="1" u="sng" dirty="0">
                <a:ea typeface="Times New Roman" panose="02020603050405020304" pitchFamily="18" charset="0"/>
                <a:cs typeface="Arial" panose="020B0604020202020204" pitchFamily="34" charset="0"/>
              </a:rPr>
              <a:t>impact</a:t>
            </a:r>
            <a:r>
              <a:rPr lang="nl-NL" sz="1900" dirty="0">
                <a:ea typeface="Times New Roman" panose="02020603050405020304" pitchFamily="18" charset="0"/>
                <a:cs typeface="Arial" panose="020B0604020202020204" pitchFamily="34" charset="0"/>
              </a:rPr>
              <a:t>, een grote </a:t>
            </a:r>
            <a:r>
              <a:rPr lang="nl-NL" sz="1900" b="1" i="1" dirty="0">
                <a:ea typeface="Times New Roman" panose="02020603050405020304" pitchFamily="18" charset="0"/>
                <a:cs typeface="Arial" panose="020B0604020202020204" pitchFamily="34" charset="0"/>
              </a:rPr>
              <a:t>invloed</a:t>
            </a:r>
            <a:r>
              <a:rPr lang="nl-NL" sz="1900" dirty="0">
                <a:ea typeface="Times New Roman" panose="02020603050405020304" pitchFamily="18" charset="0"/>
                <a:cs typeface="Arial" panose="020B0604020202020204" pitchFamily="34" charset="0"/>
              </a:rPr>
              <a:t> op je hersenen). Of stel je voor dat ik dronken in de </a:t>
            </a:r>
            <a:r>
              <a:rPr lang="nl-NL" sz="1900" b="1" u="sng" dirty="0">
                <a:ea typeface="Times New Roman" panose="02020603050405020304" pitchFamily="18" charset="0"/>
                <a:cs typeface="Arial" panose="020B0604020202020204" pitchFamily="34" charset="0"/>
              </a:rPr>
              <a:t>criminaliteit zou belanden</a:t>
            </a:r>
            <a:r>
              <a:rPr lang="nl-NL" sz="1900" dirty="0">
                <a:ea typeface="Times New Roman" panose="02020603050405020304" pitchFamily="18" charset="0"/>
                <a:cs typeface="Arial" panose="020B0604020202020204" pitchFamily="34" charset="0"/>
              </a:rPr>
              <a:t>! Dat ik </a:t>
            </a:r>
            <a:r>
              <a:rPr lang="nl-NL" sz="1900" b="1" i="1" dirty="0">
                <a:ea typeface="Times New Roman" panose="02020603050405020304" pitchFamily="18" charset="0"/>
                <a:cs typeface="Arial" panose="020B0604020202020204" pitchFamily="34" charset="0"/>
              </a:rPr>
              <a:t>dingen zou doen die strafbaar zijn</a:t>
            </a:r>
            <a:r>
              <a:rPr lang="nl-NL" sz="1900" dirty="0">
                <a:ea typeface="Times New Roman" panose="02020603050405020304" pitchFamily="18" charset="0"/>
                <a:cs typeface="Arial" panose="020B0604020202020204" pitchFamily="34" charset="0"/>
              </a:rPr>
              <a:t>. Nee, ik moest gewoon nog mee met de </a:t>
            </a:r>
            <a:r>
              <a:rPr lang="nl-NL" sz="1900" b="1" u="sng" dirty="0">
                <a:ea typeface="Times New Roman" panose="02020603050405020304" pitchFamily="18" charset="0"/>
                <a:cs typeface="Arial" panose="020B0604020202020204" pitchFamily="34" charset="0"/>
              </a:rPr>
              <a:t>reguliere</a:t>
            </a:r>
            <a:r>
              <a:rPr lang="nl-NL" sz="1900" dirty="0">
                <a:ea typeface="Times New Roman" panose="02020603050405020304" pitchFamily="18" charset="0"/>
                <a:cs typeface="Arial" panose="020B0604020202020204" pitchFamily="34" charset="0"/>
              </a:rPr>
              <a:t>, de </a:t>
            </a:r>
            <a:r>
              <a:rPr lang="nl-NL" sz="1900" b="1" i="1" dirty="0">
                <a:ea typeface="Times New Roman" panose="02020603050405020304" pitchFamily="18" charset="0"/>
                <a:cs typeface="Arial" panose="020B0604020202020204" pitchFamily="34" charset="0"/>
              </a:rPr>
              <a:t>normale</a:t>
            </a:r>
            <a:r>
              <a:rPr lang="nl-NL" sz="1900" dirty="0">
                <a:ea typeface="Times New Roman" panose="02020603050405020304" pitchFamily="18" charset="0"/>
                <a:cs typeface="Arial" panose="020B0604020202020204" pitchFamily="34" charset="0"/>
              </a:rPr>
              <a:t> vakanties. Dus met mijn ouders en zusje. Kamperen, een stad bezoeken en ansichtkaarten sturen met “Het is heerlijk hier!” naar </a:t>
            </a:r>
            <a:r>
              <a:rPr lang="nl-NL" sz="1900" b="1" u="sng" dirty="0">
                <a:ea typeface="Times New Roman" panose="02020603050405020304" pitchFamily="18" charset="0"/>
                <a:cs typeface="Arial" panose="020B0604020202020204" pitchFamily="34" charset="0"/>
              </a:rPr>
              <a:t>het thuisfront</a:t>
            </a:r>
            <a:r>
              <a:rPr lang="nl-NL" sz="1900" dirty="0">
                <a:ea typeface="Times New Roman" panose="02020603050405020304" pitchFamily="18" charset="0"/>
                <a:cs typeface="Arial" panose="020B0604020202020204" pitchFamily="34" charset="0"/>
              </a:rPr>
              <a:t>… Naar </a:t>
            </a:r>
            <a:r>
              <a:rPr lang="nl-NL" sz="1900" b="1" i="1" dirty="0">
                <a:ea typeface="Times New Roman" panose="02020603050405020304" pitchFamily="18" charset="0"/>
                <a:cs typeface="Arial" panose="020B0604020202020204" pitchFamily="34" charset="0"/>
              </a:rPr>
              <a:t>de familie en vrienden thuis</a:t>
            </a:r>
            <a:r>
              <a:rPr lang="nl-NL" sz="1900" dirty="0">
                <a:ea typeface="Times New Roman" panose="02020603050405020304" pitchFamily="18" charset="0"/>
                <a:cs typeface="Arial" panose="020B0604020202020204" pitchFamily="34" charset="0"/>
              </a:rPr>
              <a:t>. Ik vond dat toen heel </a:t>
            </a:r>
            <a:r>
              <a:rPr lang="nl-NL" sz="1900" b="1" u="sng" dirty="0">
                <a:ea typeface="Times New Roman" panose="02020603050405020304" pitchFamily="18" charset="0"/>
                <a:cs typeface="Arial" panose="020B0604020202020204" pitchFamily="34" charset="0"/>
              </a:rPr>
              <a:t>frustrerend</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Zwaar teleurstellend en het maakte me een beetje boos</a:t>
            </a:r>
            <a:r>
              <a:rPr lang="nl-NL" sz="1900" dirty="0">
                <a:ea typeface="Times New Roman" panose="02020603050405020304" pitchFamily="18" charset="0"/>
                <a:cs typeface="Arial" panose="020B0604020202020204" pitchFamily="34" charset="0"/>
              </a:rPr>
              <a:t>. Tuurlijk zou ik niet in de criminaliteit belanden, zou ik geen rare dingen doen. Nu ik ouder ben, snap ik de zorgen van mijn ouders wel. </a:t>
            </a:r>
            <a:r>
              <a:rPr lang="nl-NL" sz="1900" b="1" u="sng" dirty="0">
                <a:ea typeface="Times New Roman" panose="02020603050405020304" pitchFamily="18" charset="0"/>
                <a:cs typeface="Arial" panose="020B0604020202020204" pitchFamily="34" charset="0"/>
              </a:rPr>
              <a:t>Althans</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tenminste</a:t>
            </a:r>
            <a:r>
              <a:rPr lang="nl-NL" sz="1900" dirty="0">
                <a:ea typeface="Times New Roman" panose="02020603050405020304" pitchFamily="18" charset="0"/>
                <a:cs typeface="Arial" panose="020B0604020202020204" pitchFamily="34" charset="0"/>
              </a:rPr>
              <a:t>, de angst dat ik rare dingen zou doen snap ik wel. Dat ik in de criminaliteit zou kunnen belanden en een </a:t>
            </a:r>
            <a:r>
              <a:rPr lang="nl-NL" sz="1900" b="1" u="sng" dirty="0">
                <a:ea typeface="Times New Roman" panose="02020603050405020304" pitchFamily="18" charset="0"/>
                <a:cs typeface="Arial" panose="020B0604020202020204" pitchFamily="34" charset="0"/>
              </a:rPr>
              <a:t>gedetineerde</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een gevangene</a:t>
            </a:r>
            <a:r>
              <a:rPr lang="nl-NL" sz="1900" dirty="0">
                <a:ea typeface="Times New Roman" panose="02020603050405020304" pitchFamily="18" charset="0"/>
                <a:cs typeface="Arial" panose="020B0604020202020204" pitchFamily="34" charset="0"/>
              </a:rPr>
              <a:t> zou kunnen worden, vind ik nog steeds erg overdreven. Twee klasgenoten van mij mochten wel alleen op vakantie toen ze 15 jaar waren. Zij hadden ouders die hun caravan </a:t>
            </a:r>
            <a:r>
              <a:rPr lang="nl-NL" sz="1900" b="1" u="sng" dirty="0">
                <a:ea typeface="Times New Roman" panose="02020603050405020304" pitchFamily="18" charset="0"/>
                <a:cs typeface="Arial" panose="020B0604020202020204" pitchFamily="34" charset="0"/>
              </a:rPr>
              <a:t>beschikbaar stelden</a:t>
            </a:r>
            <a:r>
              <a:rPr lang="nl-NL" sz="1900" dirty="0">
                <a:ea typeface="Times New Roman" panose="02020603050405020304" pitchFamily="18" charset="0"/>
                <a:cs typeface="Arial" panose="020B0604020202020204" pitchFamily="34" charset="0"/>
              </a:rPr>
              <a:t>. Zij </a:t>
            </a:r>
            <a:r>
              <a:rPr lang="nl-NL" sz="1900" b="1" i="1" dirty="0">
                <a:ea typeface="Times New Roman" panose="02020603050405020304" pitchFamily="18" charset="0"/>
                <a:cs typeface="Arial" panose="020B0604020202020204" pitchFamily="34" charset="0"/>
              </a:rPr>
              <a:t>gaven</a:t>
            </a:r>
            <a:r>
              <a:rPr lang="nl-NL" sz="1900" dirty="0">
                <a:ea typeface="Times New Roman" panose="02020603050405020304" pitchFamily="18" charset="0"/>
                <a:cs typeface="Arial" panose="020B0604020202020204" pitchFamily="34" charset="0"/>
              </a:rPr>
              <a:t> de caravan tijdelijk aan die klasgenoten. De ouders stonden dan ook op de camping, een stukje verderop, met een tent. Zo konden ze de jongeren in de gaten houden. Wel </a:t>
            </a:r>
            <a:r>
              <a:rPr lang="nl-NL" sz="1900" b="1" u="sng" dirty="0">
                <a:ea typeface="Times New Roman" panose="02020603050405020304" pitchFamily="18" charset="0"/>
                <a:cs typeface="Arial" panose="020B0604020202020204" pitchFamily="34" charset="0"/>
              </a:rPr>
              <a:t>beperkt</a:t>
            </a:r>
            <a:r>
              <a:rPr lang="nl-NL" sz="1900" dirty="0">
                <a:ea typeface="Times New Roman" panose="02020603050405020304" pitchFamily="18" charset="0"/>
                <a:cs typeface="Arial" panose="020B0604020202020204" pitchFamily="34" charset="0"/>
              </a:rPr>
              <a:t>, een </a:t>
            </a:r>
            <a:r>
              <a:rPr lang="nl-NL" sz="1900" b="1" i="1" dirty="0">
                <a:ea typeface="Times New Roman" panose="02020603050405020304" pitchFamily="18" charset="0"/>
                <a:cs typeface="Arial" panose="020B0604020202020204" pitchFamily="34" charset="0"/>
              </a:rPr>
              <a:t>klein</a:t>
            </a:r>
            <a:r>
              <a:rPr lang="nl-NL" sz="1900" dirty="0">
                <a:ea typeface="Times New Roman" panose="02020603050405020304" pitchFamily="18" charset="0"/>
                <a:cs typeface="Arial" panose="020B0604020202020204" pitchFamily="34" charset="0"/>
              </a:rPr>
              <a:t> beetje, maar genoeg. Ik hoorde dat het een hele leuke vakantie was geweest. Op die camping werden veel films </a:t>
            </a:r>
            <a:r>
              <a:rPr lang="nl-NL" sz="1900" b="1" u="sng" dirty="0">
                <a:ea typeface="Times New Roman" panose="02020603050405020304" pitchFamily="18" charset="0"/>
                <a:cs typeface="Arial" panose="020B0604020202020204" pitchFamily="34" charset="0"/>
              </a:rPr>
              <a:t>vertoond</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laten zien </a:t>
            </a:r>
            <a:r>
              <a:rPr lang="nl-NL" sz="1900" dirty="0">
                <a:ea typeface="Times New Roman" panose="02020603050405020304" pitchFamily="18" charset="0"/>
                <a:cs typeface="Arial" panose="020B0604020202020204" pitchFamily="34" charset="0"/>
              </a:rPr>
              <a:t>en er was een disco tot 24:00 uur. Ik was wel een beetje jaloers, maar eigenlijk vond ik mijn vakantie met mijn ouders en zusje in Frankrijk ook wel heel erg leuk. </a:t>
            </a:r>
            <a:endParaRPr lang="nl-NL" sz="1900" dirty="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039FD45-AC71-F8C3-B301-DB9738BCC05B}"/>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beschikbaar stellen</a:t>
            </a:r>
          </a:p>
        </p:txBody>
      </p:sp>
      <p:pic>
        <p:nvPicPr>
          <p:cNvPr id="6" name="Afbeelding 5">
            <a:extLst>
              <a:ext uri="{FF2B5EF4-FFF2-40B4-BE49-F238E27FC236}">
                <a16:creationId xmlns:a16="http://schemas.microsoft.com/office/drawing/2014/main" id="{375A5208-12D7-D1C4-589C-28B9AC33B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832" y="1484784"/>
            <a:ext cx="7596336" cy="5066756"/>
          </a:xfrm>
          <a:prstGeom prst="rect">
            <a:avLst/>
          </a:prstGeom>
        </p:spPr>
      </p:pic>
    </p:spTree>
    <p:extLst>
      <p:ext uri="{BB962C8B-B14F-4D97-AF65-F5344CB8AC3E}">
        <p14:creationId xmlns:p14="http://schemas.microsoft.com/office/powerpoint/2010/main" val="244533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beperkt</a:t>
            </a:r>
          </a:p>
        </p:txBody>
      </p:sp>
      <p:pic>
        <p:nvPicPr>
          <p:cNvPr id="3" name="Afbeelding 2">
            <a:extLst>
              <a:ext uri="{FF2B5EF4-FFF2-40B4-BE49-F238E27FC236}">
                <a16:creationId xmlns:a16="http://schemas.microsoft.com/office/drawing/2014/main" id="{4031F293-8EE7-A962-58AC-31A2D6FB3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708" y="1340768"/>
            <a:ext cx="7542584" cy="5334492"/>
          </a:xfrm>
          <a:prstGeom prst="rect">
            <a:avLst/>
          </a:prstGeom>
        </p:spPr>
      </p:pic>
      <p:sp>
        <p:nvSpPr>
          <p:cNvPr id="4" name="Ovaal 3">
            <a:extLst>
              <a:ext uri="{FF2B5EF4-FFF2-40B4-BE49-F238E27FC236}">
                <a16:creationId xmlns:a16="http://schemas.microsoft.com/office/drawing/2014/main" id="{C5153772-B29B-24C6-971D-B8F3D2217571}"/>
              </a:ext>
            </a:extLst>
          </p:cNvPr>
          <p:cNvSpPr/>
          <p:nvPr/>
        </p:nvSpPr>
        <p:spPr>
          <a:xfrm>
            <a:off x="7812360" y="5193196"/>
            <a:ext cx="648072" cy="64807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5" name="Ovaal 4">
            <a:extLst>
              <a:ext uri="{FF2B5EF4-FFF2-40B4-BE49-F238E27FC236}">
                <a16:creationId xmlns:a16="http://schemas.microsoft.com/office/drawing/2014/main" id="{3372E289-ED22-6025-91AD-1BBDBE61D41D}"/>
              </a:ext>
            </a:extLst>
          </p:cNvPr>
          <p:cNvSpPr/>
          <p:nvPr/>
        </p:nvSpPr>
        <p:spPr>
          <a:xfrm>
            <a:off x="4580384" y="2501280"/>
            <a:ext cx="648072" cy="64807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vertonen</a:t>
            </a:r>
          </a:p>
        </p:txBody>
      </p:sp>
      <p:pic>
        <p:nvPicPr>
          <p:cNvPr id="7" name="Afbeelding 6">
            <a:extLst>
              <a:ext uri="{FF2B5EF4-FFF2-40B4-BE49-F238E27FC236}">
                <a16:creationId xmlns:a16="http://schemas.microsoft.com/office/drawing/2014/main" id="{C99549AD-1FA4-9689-98D3-269067381F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3728" y="1412776"/>
            <a:ext cx="4896544" cy="520330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althans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wellicht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tenminste</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40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Nu snap ik de angst van mijn ouders wel. </a:t>
            </a:r>
            <a:r>
              <a:rPr lang="nl-NL" sz="2400" i="1" u="sng" dirty="0">
                <a:solidFill>
                  <a:srgbClr val="387038"/>
                </a:solidFill>
                <a:latin typeface="Century Gothic" panose="020B0502020202020204" pitchFamily="34" charset="0"/>
                <a:ea typeface="Calibri"/>
                <a:cs typeface="Times New Roman"/>
              </a:rPr>
              <a:t>Althans</a:t>
            </a:r>
            <a:r>
              <a:rPr lang="nl-NL" sz="2400" i="1" dirty="0">
                <a:solidFill>
                  <a:srgbClr val="387038"/>
                </a:solidFill>
                <a:latin typeface="Century Gothic" panose="020B0502020202020204" pitchFamily="34" charset="0"/>
                <a:ea typeface="Calibri"/>
                <a:cs typeface="Times New Roman"/>
              </a:rPr>
              <a:t>, een beetje.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kan gebeuren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90000"/>
              </a:lnSpc>
            </a:pPr>
            <a:r>
              <a:rPr lang="nl-NL" sz="2400" i="1" u="sng" dirty="0">
                <a:solidFill>
                  <a:srgbClr val="387038"/>
                </a:solidFill>
                <a:effectLst/>
                <a:latin typeface="Century Gothic" panose="020B0502020202020204" pitchFamily="34" charset="0"/>
                <a:ea typeface="Calibri"/>
                <a:cs typeface="Times New Roman"/>
              </a:rPr>
              <a:t>Wellicht</a:t>
            </a:r>
            <a:r>
              <a:rPr lang="nl-NL" sz="2400" i="1" dirty="0">
                <a:solidFill>
                  <a:srgbClr val="387038"/>
                </a:solidFill>
                <a:effectLst/>
                <a:latin typeface="Century Gothic" panose="020B0502020202020204" pitchFamily="34" charset="0"/>
                <a:ea typeface="Calibri"/>
                <a:cs typeface="Times New Roman"/>
              </a:rPr>
              <a:t> was ik bijvoorbeeld in het ziekenhuis beland.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F6DA156-13B6-1079-4AC3-F474C0166A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2420888"/>
            <a:ext cx="2954218" cy="2511085"/>
          </a:xfrm>
          <a:prstGeom prst="rect">
            <a:avLst/>
          </a:prstGeom>
        </p:spPr>
      </p:pic>
      <p:pic>
        <p:nvPicPr>
          <p:cNvPr id="4" name="Afbeelding 3">
            <a:extLst>
              <a:ext uri="{FF2B5EF4-FFF2-40B4-BE49-F238E27FC236}">
                <a16:creationId xmlns:a16="http://schemas.microsoft.com/office/drawing/2014/main" id="{F4272773-363A-46FB-7BF9-670CAB61D7AD}"/>
              </a:ext>
            </a:extLst>
          </p:cNvPr>
          <p:cNvPicPr>
            <a:picLocks noChangeAspect="1"/>
          </p:cNvPicPr>
          <p:nvPr/>
        </p:nvPicPr>
        <p:blipFill>
          <a:blip r:embed="rId5"/>
          <a:stretch>
            <a:fillRect/>
          </a:stretch>
        </p:blipFill>
        <p:spPr>
          <a:xfrm>
            <a:off x="5066375" y="2420888"/>
            <a:ext cx="3533252" cy="2360212"/>
          </a:xfrm>
          <a:prstGeom prst="rect">
            <a:avLst/>
          </a:prstGeom>
        </p:spPr>
      </p:pic>
    </p:spTree>
    <p:extLst>
      <p:ext uri="{BB962C8B-B14F-4D97-AF65-F5344CB8AC3E}">
        <p14:creationId xmlns:p14="http://schemas.microsoft.com/office/powerpoint/2010/main" val="236873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oorzaak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impact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waardoor het komt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100" dirty="0">
                <a:effectLst/>
                <a:latin typeface="Century Gothic" panose="020B0502020202020204" pitchFamily="34" charset="0"/>
                <a:ea typeface="Calibri"/>
                <a:cs typeface="Times New Roman"/>
              </a:rPr>
              <a:t>  </a:t>
            </a:r>
            <a:r>
              <a:rPr lang="nl-NL" sz="1600" dirty="0">
                <a:effectLst/>
                <a:latin typeface="Century Gothic" panose="020B0502020202020204" pitchFamily="34" charset="0"/>
                <a:ea typeface="Calibri"/>
                <a:cs typeface="Times New Roman"/>
              </a:rPr>
              <a:t> </a:t>
            </a:r>
            <a:endParaRPr lang="nl-NL" sz="8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De oorzaak</a:t>
            </a:r>
            <a:r>
              <a:rPr lang="nl-NL" sz="2400" i="1" dirty="0">
                <a:solidFill>
                  <a:srgbClr val="387038"/>
                </a:solidFill>
                <a:latin typeface="Century Gothic" panose="020B0502020202020204" pitchFamily="34" charset="0"/>
                <a:ea typeface="Calibri"/>
                <a:cs typeface="Times New Roman"/>
              </a:rPr>
              <a:t> dat hij te veel dronk die avond, was de gezelligheid.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invloed, het effect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Alcohol heeft een grote </a:t>
            </a:r>
            <a:r>
              <a:rPr lang="nl-NL" sz="2400" i="1" u="sng" dirty="0">
                <a:solidFill>
                  <a:srgbClr val="387038"/>
                </a:solidFill>
                <a:latin typeface="Century Gothic" panose="020B0502020202020204" pitchFamily="34" charset="0"/>
                <a:ea typeface="Calibri"/>
                <a:cs typeface="Times New Roman"/>
              </a:rPr>
              <a:t>impact</a:t>
            </a:r>
            <a:r>
              <a:rPr lang="nl-NL" sz="2400" i="1" dirty="0">
                <a:solidFill>
                  <a:srgbClr val="387038"/>
                </a:solidFill>
                <a:latin typeface="Century Gothic" panose="020B0502020202020204" pitchFamily="34" charset="0"/>
                <a:ea typeface="Calibri"/>
                <a:cs typeface="Times New Roman"/>
              </a:rPr>
              <a:t> op je hersenen.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C3F985E2-3F51-A3CA-9A92-D1CD31157A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00093" y="2308830"/>
            <a:ext cx="2880320" cy="2767266"/>
          </a:xfrm>
          <a:prstGeom prst="rect">
            <a:avLst/>
          </a:prstGeom>
        </p:spPr>
      </p:pic>
      <p:pic>
        <p:nvPicPr>
          <p:cNvPr id="4" name="Afbeelding 3">
            <a:extLst>
              <a:ext uri="{FF2B5EF4-FFF2-40B4-BE49-F238E27FC236}">
                <a16:creationId xmlns:a16="http://schemas.microsoft.com/office/drawing/2014/main" id="{5785E35B-980D-79A2-2653-71577281EF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608" y="2303254"/>
            <a:ext cx="2592034" cy="2751628"/>
          </a:xfrm>
          <a:prstGeom prst="rect">
            <a:avLst/>
          </a:prstGeom>
        </p:spPr>
      </p:pic>
    </p:spTree>
    <p:extLst>
      <p:ext uri="{BB962C8B-B14F-4D97-AF65-F5344CB8AC3E}">
        <p14:creationId xmlns:p14="http://schemas.microsoft.com/office/powerpoint/2010/main" val="422044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omvangrijk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beperkt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groot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camping is nogal </a:t>
            </a:r>
            <a:r>
              <a:rPr lang="nl-NL" sz="2400" i="1" u="sng" dirty="0">
                <a:solidFill>
                  <a:srgbClr val="387038"/>
                </a:solidFill>
                <a:latin typeface="Century Gothic" panose="020B0502020202020204" pitchFamily="34" charset="0"/>
                <a:ea typeface="Calibri"/>
                <a:cs typeface="Times New Roman"/>
              </a:rPr>
              <a:t>omvangrijk</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klein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toezicht die de ouders kunnen houden is maar </a:t>
            </a:r>
            <a:r>
              <a:rPr lang="nl-NL" sz="2400" i="1" u="sng" dirty="0">
                <a:solidFill>
                  <a:srgbClr val="387038"/>
                </a:solidFill>
                <a:effectLst/>
                <a:latin typeface="Century Gothic" panose="020B0502020202020204" pitchFamily="34" charset="0"/>
                <a:ea typeface="Calibri"/>
                <a:cs typeface="Times New Roman"/>
              </a:rPr>
              <a:t>beperkt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988D8CE-626A-2A0A-3E1B-D35AAF3C16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4304" y="2276842"/>
            <a:ext cx="3771897" cy="2625439"/>
          </a:xfrm>
          <a:prstGeom prst="rect">
            <a:avLst/>
          </a:prstGeom>
        </p:spPr>
      </p:pic>
      <p:pic>
        <p:nvPicPr>
          <p:cNvPr id="4" name="Afbeelding 3">
            <a:extLst>
              <a:ext uri="{FF2B5EF4-FFF2-40B4-BE49-F238E27FC236}">
                <a16:creationId xmlns:a16="http://schemas.microsoft.com/office/drawing/2014/main" id="{B19397E6-1572-43C4-1615-38C25E48B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2281660"/>
            <a:ext cx="3712179" cy="2625439"/>
          </a:xfrm>
          <a:prstGeom prst="rect">
            <a:avLst/>
          </a:prstGeom>
        </p:spPr>
      </p:pic>
    </p:spTree>
    <p:extLst>
      <p:ext uri="{BB962C8B-B14F-4D97-AF65-F5344CB8AC3E}">
        <p14:creationId xmlns:p14="http://schemas.microsoft.com/office/powerpoint/2010/main" val="298099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beschikbaar stellen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effectLst/>
                <a:latin typeface="Century Gothic" panose="020B0502020202020204" pitchFamily="34" charset="0"/>
                <a:ea typeface="Calibri"/>
                <a:cs typeface="Times New Roman"/>
              </a:rPr>
              <a:t>voor zichzelf houden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geven, opzij leggen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De ouders van twee klasgenoten hadden hun caravan </a:t>
            </a:r>
            <a:r>
              <a:rPr lang="nl-NL" sz="2400" i="1" u="sng" dirty="0">
                <a:solidFill>
                  <a:srgbClr val="387038"/>
                </a:solidFill>
                <a:latin typeface="Century Gothic" panose="020B0502020202020204" pitchFamily="34" charset="0"/>
                <a:ea typeface="Calibri"/>
                <a:cs typeface="Times New Roman"/>
              </a:rPr>
              <a:t>beschikbaar gesteld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geven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Mijn ouders </a:t>
            </a:r>
            <a:r>
              <a:rPr lang="nl-NL" sz="2400" i="1" u="sng" dirty="0">
                <a:solidFill>
                  <a:srgbClr val="387038"/>
                </a:solidFill>
                <a:effectLst/>
                <a:latin typeface="Century Gothic" panose="020B0502020202020204" pitchFamily="34" charset="0"/>
                <a:ea typeface="Calibri"/>
                <a:cs typeface="Times New Roman"/>
              </a:rPr>
              <a:t>houden</a:t>
            </a:r>
            <a:r>
              <a:rPr lang="nl-NL" sz="2400" i="1" dirty="0">
                <a:solidFill>
                  <a:srgbClr val="387038"/>
                </a:solidFill>
                <a:effectLst/>
                <a:latin typeface="Century Gothic" panose="020B0502020202020204" pitchFamily="34" charset="0"/>
                <a:ea typeface="Calibri"/>
                <a:cs typeface="Times New Roman"/>
              </a:rPr>
              <a:t> de caravan </a:t>
            </a:r>
            <a:r>
              <a:rPr lang="nl-NL" sz="2400" i="1" u="sng" dirty="0">
                <a:solidFill>
                  <a:srgbClr val="387038"/>
                </a:solidFill>
                <a:effectLst/>
                <a:latin typeface="Century Gothic" panose="020B0502020202020204" pitchFamily="34" charset="0"/>
                <a:ea typeface="Calibri"/>
                <a:cs typeface="Times New Roman"/>
              </a:rPr>
              <a:t>voor zichzelf</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C7C79D11-B8F9-D163-6272-6FCCAAB81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43" y="2348880"/>
            <a:ext cx="3493931" cy="2330452"/>
          </a:xfrm>
          <a:prstGeom prst="rect">
            <a:avLst/>
          </a:prstGeom>
        </p:spPr>
      </p:pic>
      <p:pic>
        <p:nvPicPr>
          <p:cNvPr id="6" name="Afbeelding 5">
            <a:extLst>
              <a:ext uri="{FF2B5EF4-FFF2-40B4-BE49-F238E27FC236}">
                <a16:creationId xmlns:a16="http://schemas.microsoft.com/office/drawing/2014/main" id="{78218740-58D4-3953-1CCA-9FEC3885C141}"/>
              </a:ext>
            </a:extLst>
          </p:cNvPr>
          <p:cNvPicPr>
            <a:picLocks noChangeAspect="1"/>
          </p:cNvPicPr>
          <p:nvPr/>
        </p:nvPicPr>
        <p:blipFill>
          <a:blip r:embed="rId5"/>
          <a:stretch>
            <a:fillRect/>
          </a:stretch>
        </p:blipFill>
        <p:spPr>
          <a:xfrm>
            <a:off x="5035253" y="2348880"/>
            <a:ext cx="3528392" cy="2356966"/>
          </a:xfrm>
          <a:prstGeom prst="rect">
            <a:avLst/>
          </a:prstGeom>
        </p:spPr>
      </p:pic>
    </p:spTree>
    <p:extLst>
      <p:ext uri="{BB962C8B-B14F-4D97-AF65-F5344CB8AC3E}">
        <p14:creationId xmlns:p14="http://schemas.microsoft.com/office/powerpoint/2010/main" val="132007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regulier</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alternatief</a:t>
            </a:r>
            <a:endParaRPr lang="nl-NL" sz="4000" dirty="0">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normaal, </a:t>
            </a:r>
            <a:r>
              <a:rPr lang="nl-NL" sz="2800" dirty="0">
                <a:latin typeface="Century Gothic" panose="020B0502020202020204" pitchFamily="34" charset="0"/>
                <a:ea typeface="Calibri"/>
                <a:cs typeface="Times New Roman"/>
              </a:rPr>
              <a:t>zoals het meestal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moest mee op een </a:t>
            </a:r>
            <a:r>
              <a:rPr lang="nl-NL" sz="2400" i="1" u="sng" dirty="0">
                <a:solidFill>
                  <a:srgbClr val="387038"/>
                </a:solidFill>
                <a:latin typeface="Century Gothic" panose="020B0502020202020204" pitchFamily="34" charset="0"/>
                <a:ea typeface="Calibri"/>
                <a:cs typeface="Times New Roman"/>
              </a:rPr>
              <a:t>reguliere</a:t>
            </a:r>
            <a:r>
              <a:rPr lang="nl-NL" sz="2400" i="1" dirty="0">
                <a:solidFill>
                  <a:srgbClr val="387038"/>
                </a:solidFill>
                <a:latin typeface="Century Gothic" panose="020B0502020202020204" pitchFamily="34" charset="0"/>
                <a:ea typeface="Calibri"/>
                <a:cs typeface="Times New Roman"/>
              </a:rPr>
              <a:t> vakantie met mijn ouders en zusje.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anders dan hoe het normaal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050" dirty="0">
                <a:effectLst/>
                <a:latin typeface="Century Gothic" panose="020B0502020202020204" pitchFamily="34" charset="0"/>
                <a:ea typeface="Calibri"/>
                <a:cs typeface="Times New Roman"/>
              </a:rPr>
              <a:t>  </a:t>
            </a:r>
            <a:endParaRPr lang="nl-NL" sz="7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Ik zou een vakantie in een luxe resort wel een goed </a:t>
            </a:r>
            <a:r>
              <a:rPr lang="nl-NL" sz="2400" i="1" u="sng" dirty="0">
                <a:solidFill>
                  <a:srgbClr val="387038"/>
                </a:solidFill>
                <a:latin typeface="Century Gothic" panose="020B0502020202020204" pitchFamily="34" charset="0"/>
                <a:ea typeface="Calibri"/>
                <a:cs typeface="Times New Roman"/>
              </a:rPr>
              <a:t>alternatief</a:t>
            </a:r>
            <a:r>
              <a:rPr lang="nl-NL" sz="2400" i="1" dirty="0">
                <a:solidFill>
                  <a:srgbClr val="387038"/>
                </a:solidFill>
                <a:latin typeface="Century Gothic" panose="020B0502020202020204" pitchFamily="34" charset="0"/>
                <a:ea typeface="Calibri"/>
                <a:cs typeface="Times New Roman"/>
              </a:rPr>
              <a:t> vinden.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FFE805C2-2DB5-DCB1-CF6E-242040DE7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911" y="2636912"/>
            <a:ext cx="3274169" cy="2174048"/>
          </a:xfrm>
          <a:prstGeom prst="rect">
            <a:avLst/>
          </a:prstGeom>
        </p:spPr>
      </p:pic>
      <p:pic>
        <p:nvPicPr>
          <p:cNvPr id="10" name="Afbeelding 9">
            <a:extLst>
              <a:ext uri="{FF2B5EF4-FFF2-40B4-BE49-F238E27FC236}">
                <a16:creationId xmlns:a16="http://schemas.microsoft.com/office/drawing/2014/main" id="{5A41A4A0-BC74-E891-10DD-1BADDEBBFDC5}"/>
              </a:ext>
            </a:extLst>
          </p:cNvPr>
          <p:cNvPicPr>
            <a:picLocks noChangeAspect="1"/>
          </p:cNvPicPr>
          <p:nvPr/>
        </p:nvPicPr>
        <p:blipFill>
          <a:blip r:embed="rId5"/>
          <a:stretch>
            <a:fillRect/>
          </a:stretch>
        </p:blipFill>
        <p:spPr>
          <a:xfrm>
            <a:off x="5154673" y="2603743"/>
            <a:ext cx="3274169" cy="2187145"/>
          </a:xfrm>
          <a:prstGeom prst="rect">
            <a:avLst/>
          </a:prstGeom>
        </p:spPr>
      </p:pic>
    </p:spTree>
    <p:extLst>
      <p:ext uri="{BB962C8B-B14F-4D97-AF65-F5344CB8AC3E}">
        <p14:creationId xmlns:p14="http://schemas.microsoft.com/office/powerpoint/2010/main" val="109474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4449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frustrerend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6534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geruststellend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zwaar teleurstellend, dat wat je een beetje boos maakt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Ik vond het </a:t>
            </a:r>
            <a:r>
              <a:rPr lang="nl-NL" sz="2400" i="1" u="sng" dirty="0">
                <a:solidFill>
                  <a:srgbClr val="387038"/>
                </a:solidFill>
                <a:latin typeface="Century Gothic" panose="020B0502020202020204" pitchFamily="34" charset="0"/>
                <a:ea typeface="Calibri"/>
                <a:cs typeface="Times New Roman"/>
              </a:rPr>
              <a:t>frustrerend</a:t>
            </a:r>
            <a:r>
              <a:rPr lang="nl-NL" sz="2400" i="1" dirty="0">
                <a:solidFill>
                  <a:srgbClr val="387038"/>
                </a:solidFill>
                <a:latin typeface="Century Gothic" panose="020B0502020202020204" pitchFamily="34" charset="0"/>
                <a:ea typeface="Calibri"/>
                <a:cs typeface="Times New Roman"/>
              </a:rPr>
              <a:t> dat ik niet met vrienden op vakantie mocht.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je bezorgdheid wegneemt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effectLst/>
                <a:latin typeface="Century Gothic" panose="020B0502020202020204" pitchFamily="34" charset="0"/>
                <a:ea typeface="Calibri"/>
                <a:cs typeface="Times New Roman"/>
              </a:rPr>
              <a:t>Het was </a:t>
            </a:r>
            <a:r>
              <a:rPr lang="nl-NL" sz="2400" i="1" u="sng" dirty="0">
                <a:solidFill>
                  <a:srgbClr val="387038"/>
                </a:solidFill>
                <a:effectLst/>
                <a:latin typeface="Century Gothic" panose="020B0502020202020204" pitchFamily="34" charset="0"/>
                <a:ea typeface="Calibri"/>
                <a:cs typeface="Times New Roman"/>
              </a:rPr>
              <a:t>geruststellend</a:t>
            </a:r>
            <a:r>
              <a:rPr lang="nl-NL" sz="2400" i="1" dirty="0">
                <a:solidFill>
                  <a:srgbClr val="387038"/>
                </a:solidFill>
                <a:effectLst/>
                <a:latin typeface="Century Gothic" panose="020B0502020202020204" pitchFamily="34" charset="0"/>
                <a:ea typeface="Calibri"/>
                <a:cs typeface="Times New Roman"/>
              </a:rPr>
              <a:t> dat mijn ouders beloofden dat ik volgend jaar wel mag.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63E3A4C-979E-996F-2363-DA7F8876AA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572" y="3068960"/>
            <a:ext cx="3178791" cy="2028069"/>
          </a:xfrm>
          <a:prstGeom prst="rect">
            <a:avLst/>
          </a:prstGeom>
        </p:spPr>
      </p:pic>
      <p:pic>
        <p:nvPicPr>
          <p:cNvPr id="4" name="Afbeelding 3">
            <a:extLst>
              <a:ext uri="{FF2B5EF4-FFF2-40B4-BE49-F238E27FC236}">
                <a16:creationId xmlns:a16="http://schemas.microsoft.com/office/drawing/2014/main" id="{F022F83D-EE71-59A6-55A9-06A335F0CE3D}"/>
              </a:ext>
            </a:extLst>
          </p:cNvPr>
          <p:cNvPicPr>
            <a:picLocks noChangeAspect="1"/>
          </p:cNvPicPr>
          <p:nvPr/>
        </p:nvPicPr>
        <p:blipFill>
          <a:blip r:embed="rId5"/>
          <a:stretch>
            <a:fillRect/>
          </a:stretch>
        </p:blipFill>
        <p:spPr>
          <a:xfrm>
            <a:off x="5217579" y="2811033"/>
            <a:ext cx="3245346" cy="2167891"/>
          </a:xfrm>
          <a:prstGeom prst="rect">
            <a:avLst/>
          </a:prstGeom>
        </p:spPr>
      </p:pic>
    </p:spTree>
    <p:extLst>
      <p:ext uri="{BB962C8B-B14F-4D97-AF65-F5344CB8AC3E}">
        <p14:creationId xmlns:p14="http://schemas.microsoft.com/office/powerpoint/2010/main" val="120443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45 </a:t>
            </a:r>
            <a:r>
              <a:rPr lang="nl-NL">
                <a:solidFill>
                  <a:srgbClr val="C00000"/>
                </a:solidFill>
                <a:latin typeface="Century Gothic" panose="020B0502020202020204" pitchFamily="34" charset="0"/>
              </a:rPr>
              <a:t>– 7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59058" y="2504861"/>
            <a:ext cx="410117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21413" y="232823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vertonen</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745027" y="3212976"/>
            <a:ext cx="863589" cy="2019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21232" y="3978654"/>
            <a:ext cx="35916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35145" y="3905751"/>
            <a:ext cx="372107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kunst vertonen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419871" y="825813"/>
            <a:ext cx="54006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655376" y="5232393"/>
            <a:ext cx="40363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339195" y="755494"/>
            <a:ext cx="55170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een optreden vertonen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765195" y="3211718"/>
            <a:ext cx="308082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15237"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laten zien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52720" y="5183233"/>
            <a:ext cx="460366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a:t>
            </a:r>
            <a:r>
              <a:rPr lang="nl-NL" sz="3600" dirty="0">
                <a:effectLst/>
                <a:latin typeface="Century Gothic" panose="020B0502020202020204" pitchFamily="34" charset="0"/>
                <a:ea typeface="Calibri"/>
                <a:cs typeface="Times New Roman"/>
              </a:rPr>
              <a:t>en </a:t>
            </a:r>
            <a:r>
              <a:rPr lang="nl-NL" sz="3600" dirty="0">
                <a:latin typeface="Century Gothic" panose="020B0502020202020204" pitchFamily="34" charset="0"/>
                <a:ea typeface="Calibri"/>
                <a:cs typeface="Times New Roman"/>
              </a:rPr>
              <a:t>film</a:t>
            </a:r>
            <a:r>
              <a:rPr lang="nl-NL" sz="3600" dirty="0">
                <a:effectLst/>
                <a:latin typeface="Century Gothic" panose="020B0502020202020204" pitchFamily="34" charset="0"/>
                <a:ea typeface="Calibri"/>
                <a:cs typeface="Times New Roman"/>
              </a:rPr>
              <a:t> vertonen</a:t>
            </a:r>
            <a:endParaRPr lang="nl-NL" sz="1050" dirty="0">
              <a:effectLst/>
              <a:latin typeface="Century Gothic" panose="020B0502020202020204" pitchFamily="34" charset="0"/>
              <a:ea typeface="Calibri"/>
              <a:cs typeface="Times New Roman"/>
            </a:endParaRPr>
          </a:p>
        </p:txBody>
      </p:sp>
      <p:pic>
        <p:nvPicPr>
          <p:cNvPr id="5122" name="Picture 2" descr="C:\Users\dasg\Downloads\shutterstock_5404878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328" y="436527"/>
            <a:ext cx="2889667" cy="168756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sg\Downloads\shutterstock_342943268.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110238" y="4630363"/>
            <a:ext cx="2134170" cy="131891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493C6B4-5B12-8AFB-9EEE-FBE649A89B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9806" y="2958480"/>
            <a:ext cx="2070462" cy="2200173"/>
          </a:xfrm>
          <a:prstGeom prst="rect">
            <a:avLst/>
          </a:prstGeom>
        </p:spPr>
      </p:pic>
    </p:spTree>
    <p:extLst>
      <p:ext uri="{BB962C8B-B14F-4D97-AF65-F5344CB8AC3E}">
        <p14:creationId xmlns:p14="http://schemas.microsoft.com/office/powerpoint/2010/main" val="371131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71600" y="2504861"/>
            <a:ext cx="590465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11560" y="2364146"/>
            <a:ext cx="665695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gedetineerde</a:t>
            </a:r>
            <a:endParaRPr lang="nl-NL" sz="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066633"/>
            <a:ext cx="1157615" cy="1438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stCxn id="18" idx="0"/>
          </p:cNvCxnSpPr>
          <p:nvPr/>
        </p:nvCxnSpPr>
        <p:spPr>
          <a:xfrm>
            <a:off x="4514987" y="3188321"/>
            <a:ext cx="957112" cy="2066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283968" y="5257359"/>
            <a:ext cx="43204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211960" y="5184456"/>
            <a:ext cx="439248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bezoekregeling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00445" y="459722"/>
            <a:ext cx="367240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371085" y="3967957"/>
            <a:ext cx="352839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656428" y="389403"/>
            <a:ext cx="38521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gevangenis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gevangene</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63073" y="3918675"/>
            <a:ext cx="374774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rechtszaak</a:t>
            </a:r>
            <a:endParaRPr lang="nl-NL" sz="105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F1155E2-C95E-A2E1-5FE8-98AF3F524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9981" y="639634"/>
            <a:ext cx="3400994" cy="1792324"/>
          </a:xfrm>
          <a:prstGeom prst="rect">
            <a:avLst/>
          </a:prstGeom>
        </p:spPr>
      </p:pic>
      <p:pic>
        <p:nvPicPr>
          <p:cNvPr id="21" name="Afbeelding 20">
            <a:extLst>
              <a:ext uri="{FF2B5EF4-FFF2-40B4-BE49-F238E27FC236}">
                <a16:creationId xmlns:a16="http://schemas.microsoft.com/office/drawing/2014/main" id="{D90AEEBB-3570-E83A-9834-6235E72244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2334" y="1125035"/>
            <a:ext cx="2219612" cy="1267987"/>
          </a:xfrm>
          <a:prstGeom prst="rect">
            <a:avLst/>
          </a:prstGeom>
        </p:spPr>
      </p:pic>
      <p:pic>
        <p:nvPicPr>
          <p:cNvPr id="23" name="Afbeelding 22">
            <a:extLst>
              <a:ext uri="{FF2B5EF4-FFF2-40B4-BE49-F238E27FC236}">
                <a16:creationId xmlns:a16="http://schemas.microsoft.com/office/drawing/2014/main" id="{263247CE-2CAC-2376-C594-1F7942FB6C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208" y="4596491"/>
            <a:ext cx="2345381" cy="1322795"/>
          </a:xfrm>
          <a:prstGeom prst="rect">
            <a:avLst/>
          </a:prstGeom>
        </p:spPr>
      </p:pic>
      <p:pic>
        <p:nvPicPr>
          <p:cNvPr id="25" name="Afbeelding 24">
            <a:extLst>
              <a:ext uri="{FF2B5EF4-FFF2-40B4-BE49-F238E27FC236}">
                <a16:creationId xmlns:a16="http://schemas.microsoft.com/office/drawing/2014/main" id="{3A359DDA-D5A6-A6F7-9E75-4EBEF74040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82512" y="3405801"/>
            <a:ext cx="2099789" cy="1835670"/>
          </a:xfrm>
          <a:prstGeom prst="rect">
            <a:avLst/>
          </a:prstGeom>
        </p:spPr>
      </p:pic>
    </p:spTree>
    <p:extLst>
      <p:ext uri="{BB962C8B-B14F-4D97-AF65-F5344CB8AC3E}">
        <p14:creationId xmlns:p14="http://schemas.microsoft.com/office/powerpoint/2010/main" val="258485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68052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362128"/>
            <a:ext cx="451320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het thuisfront</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422743" y="3292262"/>
            <a:ext cx="1539761" cy="2049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572001" y="5262798"/>
            <a:ext cx="407453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499993" y="5221637"/>
            <a:ext cx="41465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oom en tante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0833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13024" y="784652"/>
            <a:ext cx="3083381" cy="35384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vriendin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42727" y="3970165"/>
            <a:ext cx="38242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25186" y="3938401"/>
            <a:ext cx="3738377" cy="4212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grootouders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5301925"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2"/>
            <a:ext cx="5301925" cy="3538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familie en vrienden thuis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9FCBCE7-E015-8577-B6E5-68C2CB40E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921" y="426090"/>
            <a:ext cx="2987303" cy="1992531"/>
          </a:xfrm>
          <a:prstGeom prst="rect">
            <a:avLst/>
          </a:prstGeom>
        </p:spPr>
      </p:pic>
      <p:pic>
        <p:nvPicPr>
          <p:cNvPr id="6" name="Afbeelding 5">
            <a:extLst>
              <a:ext uri="{FF2B5EF4-FFF2-40B4-BE49-F238E27FC236}">
                <a16:creationId xmlns:a16="http://schemas.microsoft.com/office/drawing/2014/main" id="{9D7BD38D-2FC0-FD53-1B16-39F7170AA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124" y="4620444"/>
            <a:ext cx="1890764" cy="1263031"/>
          </a:xfrm>
          <a:prstGeom prst="rect">
            <a:avLst/>
          </a:prstGeom>
        </p:spPr>
      </p:pic>
      <p:pic>
        <p:nvPicPr>
          <p:cNvPr id="20" name="Afbeelding 19">
            <a:extLst>
              <a:ext uri="{FF2B5EF4-FFF2-40B4-BE49-F238E27FC236}">
                <a16:creationId xmlns:a16="http://schemas.microsoft.com/office/drawing/2014/main" id="{1EECE713-9497-412F-F7B4-FAB59845BD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5448" y="3823017"/>
            <a:ext cx="2093742" cy="1398620"/>
          </a:xfrm>
          <a:prstGeom prst="rect">
            <a:avLst/>
          </a:prstGeom>
        </p:spPr>
      </p:pic>
    </p:spTree>
    <p:extLst>
      <p:ext uri="{BB962C8B-B14F-4D97-AF65-F5344CB8AC3E}">
        <p14:creationId xmlns:p14="http://schemas.microsoft.com/office/powerpoint/2010/main" val="175211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09529"/>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in de criminaliteit belanden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dingen gaan doen die strafbaar zijn</a:t>
            </a:r>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Mijn ouders waren bang dat ik </a:t>
            </a:r>
            <a:r>
              <a:rPr lang="nl-NL" sz="2800" i="1" u="sng" dirty="0">
                <a:solidFill>
                  <a:srgbClr val="387038"/>
                </a:solidFill>
                <a:latin typeface="Century Gothic" panose="020B0502020202020204" pitchFamily="34" charset="0"/>
                <a:cs typeface="Times New Roman"/>
              </a:rPr>
              <a:t>in de criminaliteit zou belanden</a:t>
            </a:r>
            <a:r>
              <a:rPr lang="nl-NL" sz="2800" i="1" dirty="0">
                <a:solidFill>
                  <a:srgbClr val="387038"/>
                </a:solidFill>
                <a:latin typeface="Century Gothic" panose="020B0502020202020204" pitchFamily="34" charset="0"/>
                <a:cs typeface="Times New Roman"/>
              </a:rPr>
              <a:t>.</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02711403-AA8E-071C-D918-F0BC26F54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7944" y="2780928"/>
            <a:ext cx="4234833" cy="2824633"/>
          </a:xfrm>
          <a:prstGeom prst="rect">
            <a:avLst/>
          </a:prstGeom>
        </p:spPr>
      </p:pic>
    </p:spTree>
    <p:extLst>
      <p:ext uri="{BB962C8B-B14F-4D97-AF65-F5344CB8AC3E}">
        <p14:creationId xmlns:p14="http://schemas.microsoft.com/office/powerpoint/2010/main" val="364790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impact</a:t>
            </a:r>
          </a:p>
        </p:txBody>
      </p:sp>
      <p:pic>
        <p:nvPicPr>
          <p:cNvPr id="3" name="Afbeelding 2">
            <a:extLst>
              <a:ext uri="{FF2B5EF4-FFF2-40B4-BE49-F238E27FC236}">
                <a16:creationId xmlns:a16="http://schemas.microsoft.com/office/drawing/2014/main" id="{6C4F26C2-40ED-4D1C-66BF-21754FAB8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784" y="1844824"/>
            <a:ext cx="8460432" cy="442762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in de criminaliteit belanden</a:t>
            </a:r>
            <a:endParaRPr lang="nl-NL" sz="72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C1C5815B-5031-A210-E9A0-37B7295DB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295" y="2479876"/>
            <a:ext cx="6128897" cy="408797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regulier</a:t>
            </a:r>
          </a:p>
        </p:txBody>
      </p:sp>
      <p:pic>
        <p:nvPicPr>
          <p:cNvPr id="3" name="Afbeelding 2">
            <a:extLst>
              <a:ext uri="{FF2B5EF4-FFF2-40B4-BE49-F238E27FC236}">
                <a16:creationId xmlns:a16="http://schemas.microsoft.com/office/drawing/2014/main" id="{34F07539-4B62-79E1-2CB1-62CB6D0602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832" y="1412776"/>
            <a:ext cx="7596336" cy="5043967"/>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thuisfront</a:t>
            </a:r>
          </a:p>
        </p:txBody>
      </p:sp>
      <p:pic>
        <p:nvPicPr>
          <p:cNvPr id="5" name="Afbeelding 4">
            <a:extLst>
              <a:ext uri="{FF2B5EF4-FFF2-40B4-BE49-F238E27FC236}">
                <a16:creationId xmlns:a16="http://schemas.microsoft.com/office/drawing/2014/main" id="{FBB55F87-451A-59C6-7879-9C78FCFFD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12776"/>
            <a:ext cx="7776864" cy="518716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frustrerend</a:t>
            </a:r>
          </a:p>
        </p:txBody>
      </p:sp>
      <p:pic>
        <p:nvPicPr>
          <p:cNvPr id="3" name="Afbeelding 2">
            <a:extLst>
              <a:ext uri="{FF2B5EF4-FFF2-40B4-BE49-F238E27FC236}">
                <a16:creationId xmlns:a16="http://schemas.microsoft.com/office/drawing/2014/main" id="{41E7C11A-13A7-795F-0ECD-A95E13074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412776"/>
            <a:ext cx="8028384" cy="512210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althans</a:t>
            </a:r>
          </a:p>
        </p:txBody>
      </p:sp>
      <p:pic>
        <p:nvPicPr>
          <p:cNvPr id="3" name="Afbeelding 2">
            <a:extLst>
              <a:ext uri="{FF2B5EF4-FFF2-40B4-BE49-F238E27FC236}">
                <a16:creationId xmlns:a16="http://schemas.microsoft.com/office/drawing/2014/main" id="{C79E753A-CD41-AD46-E804-13E28D716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196047"/>
            <a:ext cx="6410382" cy="544882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gedetineerde</a:t>
            </a:r>
          </a:p>
        </p:txBody>
      </p:sp>
      <p:pic>
        <p:nvPicPr>
          <p:cNvPr id="3" name="Afbeelding 2">
            <a:extLst>
              <a:ext uri="{FF2B5EF4-FFF2-40B4-BE49-F238E27FC236}">
                <a16:creationId xmlns:a16="http://schemas.microsoft.com/office/drawing/2014/main" id="{3CA7CFCC-7FBB-AEC4-5D13-41CBBA7B54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873" y="1772816"/>
            <a:ext cx="8198254" cy="4320480"/>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895</Words>
  <Application>Microsoft Office PowerPoint</Application>
  <PresentationFormat>Diavoorstelling (4:3)</PresentationFormat>
  <Paragraphs>255</Paragraphs>
  <Slides>23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500</cp:revision>
  <dcterms:created xsi:type="dcterms:W3CDTF">2021-06-08T06:13:59Z</dcterms:created>
  <dcterms:modified xsi:type="dcterms:W3CDTF">2023-11-07T10:38:59Z</dcterms:modified>
</cp:coreProperties>
</file>