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1437" r:id="rId2"/>
    <p:sldId id="548" r:id="rId3"/>
    <p:sldId id="1478" r:id="rId4"/>
    <p:sldId id="1460" r:id="rId5"/>
    <p:sldId id="1476" r:id="rId6"/>
    <p:sldId id="1475" r:id="rId7"/>
    <p:sldId id="1477" r:id="rId8"/>
    <p:sldId id="1479" r:id="rId9"/>
    <p:sldId id="1480" r:id="rId10"/>
    <p:sldId id="934" r:id="rId11"/>
    <p:sldId id="263" r:id="rId12"/>
    <p:sldId id="1487" r:id="rId13"/>
    <p:sldId id="1486" r:id="rId14"/>
    <p:sldId id="1491" r:id="rId15"/>
    <p:sldId id="1484" r:id="rId16"/>
    <p:sldId id="259" r:id="rId17"/>
    <p:sldId id="1485" r:id="rId18"/>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8"/>
            <p14:sldId id="1460"/>
            <p14:sldId id="1476"/>
            <p14:sldId id="1475"/>
            <p14:sldId id="1477"/>
            <p14:sldId id="1479"/>
            <p14:sldId id="1480"/>
            <p14:sldId id="934"/>
            <p14:sldId id="263"/>
            <p14:sldId id="1487"/>
            <p14:sldId id="1486"/>
            <p14:sldId id="1491"/>
            <p14:sldId id="1484"/>
            <p14:sldId id="259"/>
            <p14:sldId id="14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77570" autoAdjust="0"/>
  </p:normalViewPr>
  <p:slideViewPr>
    <p:cSldViewPr>
      <p:cViewPr varScale="1">
        <p:scale>
          <a:sx n="66" d="100"/>
          <a:sy n="66" d="100"/>
        </p:scale>
        <p:origin x="1618"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28-11-2023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28-11-2023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endParaRPr lang="nl-NL" sz="1200"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het onderdeel:</a:t>
            </a:r>
            <a:r>
              <a:rPr lang="nl-NL" sz="1200" kern="1200" dirty="0">
                <a:solidFill>
                  <a:schemeClr val="tx1"/>
                </a:solidFill>
                <a:effectLst/>
                <a:latin typeface="+mn-lt"/>
                <a:ea typeface="+mn-ea"/>
                <a:cs typeface="+mn-cs"/>
              </a:rPr>
              <a:t> het stukje van iets, het deel</a:t>
            </a:r>
          </a:p>
          <a:p>
            <a:pPr fontAlgn="t"/>
            <a:r>
              <a:rPr lang="nl-NL" sz="1200" b="1" kern="1200" dirty="0">
                <a:solidFill>
                  <a:schemeClr val="tx1"/>
                </a:solidFill>
                <a:effectLst/>
                <a:latin typeface="+mn-lt"/>
                <a:ea typeface="+mn-ea"/>
                <a:cs typeface="+mn-cs"/>
              </a:rPr>
              <a:t>lanceren: </a:t>
            </a:r>
            <a:r>
              <a:rPr lang="nl-NL" sz="1200" kern="1200" dirty="0">
                <a:solidFill>
                  <a:schemeClr val="tx1"/>
                </a:solidFill>
                <a:effectLst/>
                <a:latin typeface="+mn-lt"/>
                <a:ea typeface="+mn-ea"/>
                <a:cs typeface="+mn-cs"/>
              </a:rPr>
              <a:t>de lucht in schieten</a:t>
            </a:r>
          </a:p>
          <a:p>
            <a:pPr fontAlgn="t"/>
            <a:r>
              <a:rPr lang="nl-NL" sz="1200" b="1" kern="1200" dirty="0">
                <a:solidFill>
                  <a:schemeClr val="tx1"/>
                </a:solidFill>
                <a:effectLst/>
                <a:latin typeface="+mn-lt"/>
                <a:ea typeface="+mn-ea"/>
                <a:cs typeface="+mn-cs"/>
              </a:rPr>
              <a:t>de astronaut: </a:t>
            </a:r>
            <a:r>
              <a:rPr lang="nl-NL" sz="1200" kern="1200" dirty="0">
                <a:solidFill>
                  <a:schemeClr val="tx1"/>
                </a:solidFill>
                <a:effectLst/>
                <a:latin typeface="+mn-lt"/>
                <a:ea typeface="+mn-ea"/>
                <a:cs typeface="+mn-cs"/>
              </a:rPr>
              <a:t>iemand die door de ruimte reist</a:t>
            </a:r>
          </a:p>
          <a:p>
            <a:pPr fontAlgn="t"/>
            <a:r>
              <a:rPr lang="nl-NL" sz="1200" b="1" kern="1200" dirty="0">
                <a:solidFill>
                  <a:schemeClr val="tx1"/>
                </a:solidFill>
                <a:effectLst/>
                <a:latin typeface="+mn-lt"/>
                <a:ea typeface="+mn-ea"/>
                <a:cs typeface="+mn-cs"/>
              </a:rPr>
              <a:t>ongeveer: </a:t>
            </a:r>
            <a:r>
              <a:rPr lang="nl-NL" sz="1200" kern="1200" dirty="0">
                <a:solidFill>
                  <a:schemeClr val="tx1"/>
                </a:solidFill>
                <a:effectLst/>
                <a:latin typeface="+mn-lt"/>
                <a:ea typeface="+mn-ea"/>
                <a:cs typeface="+mn-cs"/>
              </a:rPr>
              <a:t>iets meer of iets minder dan</a:t>
            </a:r>
          </a:p>
          <a:p>
            <a:pPr fontAlgn="t"/>
            <a:r>
              <a:rPr lang="nl-NL" sz="1200" b="1" kern="1200" dirty="0">
                <a:solidFill>
                  <a:schemeClr val="tx1"/>
                </a:solidFill>
                <a:effectLst/>
                <a:latin typeface="+mn-lt"/>
                <a:ea typeface="+mn-ea"/>
                <a:cs typeface="+mn-cs"/>
              </a:rPr>
              <a:t>onder andere: </a:t>
            </a:r>
            <a:r>
              <a:rPr lang="nl-NL" sz="1200" kern="1200" dirty="0">
                <a:solidFill>
                  <a:schemeClr val="tx1"/>
                </a:solidFill>
                <a:effectLst/>
                <a:latin typeface="+mn-lt"/>
                <a:ea typeface="+mn-ea"/>
                <a:cs typeface="+mn-cs"/>
              </a:rPr>
              <a:t>bijvoorbeeld</a:t>
            </a:r>
          </a:p>
          <a:p>
            <a:pPr fontAlgn="t"/>
            <a:r>
              <a:rPr lang="nl-NL" sz="1200" b="1" kern="1200" dirty="0">
                <a:solidFill>
                  <a:schemeClr val="tx1"/>
                </a:solidFill>
                <a:effectLst/>
                <a:latin typeface="+mn-lt"/>
                <a:ea typeface="+mn-ea"/>
                <a:cs typeface="+mn-cs"/>
              </a:rPr>
              <a:t>de proef:</a:t>
            </a:r>
            <a:r>
              <a:rPr lang="nl-NL" sz="1200" kern="1200" dirty="0">
                <a:solidFill>
                  <a:schemeClr val="tx1"/>
                </a:solidFill>
                <a:effectLst/>
                <a:latin typeface="+mn-lt"/>
                <a:ea typeface="+mn-ea"/>
                <a:cs typeface="+mn-cs"/>
              </a:rPr>
              <a:t> de test om te kijken hoe iets gaat</a:t>
            </a:r>
          </a:p>
          <a:p>
            <a:pPr fontAlgn="t"/>
            <a:r>
              <a:rPr lang="nl-NL" sz="1200" b="1" kern="1200" dirty="0">
                <a:solidFill>
                  <a:schemeClr val="tx1"/>
                </a:solidFill>
                <a:effectLst/>
                <a:latin typeface="+mn-lt"/>
                <a:ea typeface="+mn-ea"/>
                <a:cs typeface="+mn-cs"/>
              </a:rPr>
              <a:t>verslijten: </a:t>
            </a:r>
            <a:r>
              <a:rPr lang="nl-NL" sz="1200" kern="1200" dirty="0">
                <a:solidFill>
                  <a:schemeClr val="tx1"/>
                </a:solidFill>
                <a:effectLst/>
                <a:latin typeface="+mn-lt"/>
                <a:ea typeface="+mn-ea"/>
                <a:cs typeface="+mn-cs"/>
              </a:rPr>
              <a:t>minder goed worden doordat je het veel gebruikt</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28-11-2023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28-11-2023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28-11-2023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28-11-2023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28-11-2023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28-11-2023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28-11-2023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28-11-2023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28-11-2023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28-11-2023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28-11-2023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28-11-2023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13.png"/><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9.pn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6.jpe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g4bLkgk_jRE"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Heb ik jullie al wel eens verteld dat ik gek ben op het circus? Ik verheug me nu al op de voorstelling van het </a:t>
            </a:r>
            <a:r>
              <a:rPr lang="nl-NL" sz="2000" dirty="0">
                <a:ea typeface="Times New Roman" panose="02020603050405020304" pitchFamily="18" charset="0"/>
                <a:cs typeface="Arial" panose="020B0604020202020204" pitchFamily="34" charset="0"/>
              </a:rPr>
              <a:t>Kerstcircus, straks in de vakantie. Ik zat zondag de website van het circus eens te bekijken en ik ontdekte dat </a:t>
            </a:r>
            <a:r>
              <a:rPr lang="nl-NL" sz="2000" b="1" u="sng" dirty="0">
                <a:ea typeface="Times New Roman" panose="02020603050405020304" pitchFamily="18" charset="0"/>
                <a:cs typeface="Arial" panose="020B0604020202020204" pitchFamily="34" charset="0"/>
              </a:rPr>
              <a:t>onder andere</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bijvoorbeeld</a:t>
            </a:r>
            <a:r>
              <a:rPr lang="nl-NL" sz="2000" dirty="0">
                <a:ea typeface="Times New Roman" panose="02020603050405020304" pitchFamily="18" charset="0"/>
                <a:cs typeface="Arial" panose="020B0604020202020204" pitchFamily="34" charset="0"/>
              </a:rPr>
              <a:t> goochelaars en acrobaten optreden. Maar ik zag ook dat er een menselijke kanonskogel is. Heel bijzonder. Hebben jullie daar wel eens van gehoord? Nou, een menselijke kanonskogel is een persoon die door een grote kanon wordt weggeschoten. Eerst kruipt hij (of zij) in de loop van het kanon. De loop is een belangrijk </a:t>
            </a:r>
            <a:r>
              <a:rPr lang="nl-NL" sz="2000" b="1" u="sng" dirty="0">
                <a:ea typeface="Times New Roman" panose="02020603050405020304" pitchFamily="18" charset="0"/>
                <a:cs typeface="Arial" panose="020B0604020202020204" pitchFamily="34" charset="0"/>
              </a:rPr>
              <a:t>onderdeel</a:t>
            </a:r>
            <a:r>
              <a:rPr lang="nl-NL" sz="2000" dirty="0">
                <a:ea typeface="Times New Roman" panose="02020603050405020304" pitchFamily="18" charset="0"/>
                <a:cs typeface="Arial" panose="020B0604020202020204" pitchFamily="34" charset="0"/>
              </a:rPr>
              <a:t> van het kanon, </a:t>
            </a:r>
            <a:r>
              <a:rPr lang="nl-NL" sz="2000" b="1" i="1" dirty="0">
                <a:ea typeface="Times New Roman" panose="02020603050405020304" pitchFamily="18" charset="0"/>
                <a:cs typeface="Arial" panose="020B0604020202020204" pitchFamily="34" charset="0"/>
              </a:rPr>
              <a:t>een </a:t>
            </a:r>
            <a:r>
              <a:rPr lang="nl-NL" sz="2000" dirty="0">
                <a:ea typeface="Times New Roman" panose="02020603050405020304" pitchFamily="18" charset="0"/>
                <a:cs typeface="Arial" panose="020B0604020202020204" pitchFamily="34" charset="0"/>
              </a:rPr>
              <a:t>belangrijk</a:t>
            </a:r>
            <a:r>
              <a:rPr lang="nl-NL" sz="2000" b="1" i="1" dirty="0">
                <a:ea typeface="Times New Roman" panose="02020603050405020304" pitchFamily="18" charset="0"/>
                <a:cs typeface="Arial" panose="020B0604020202020204" pitchFamily="34" charset="0"/>
              </a:rPr>
              <a:t> stuk van iets, een deel</a:t>
            </a:r>
            <a:r>
              <a:rPr lang="nl-NL" sz="2000" dirty="0">
                <a:ea typeface="Times New Roman" panose="02020603050405020304" pitchFamily="18" charset="0"/>
                <a:cs typeface="Arial" panose="020B0604020202020204" pitchFamily="34" charset="0"/>
              </a:rPr>
              <a:t>. Dan wordt hij als een </a:t>
            </a:r>
            <a:r>
              <a:rPr lang="nl-NL" sz="2000" b="1" u="sng" dirty="0">
                <a:ea typeface="Times New Roman" panose="02020603050405020304" pitchFamily="18" charset="0"/>
                <a:cs typeface="Arial" panose="020B0604020202020204" pitchFamily="34" charset="0"/>
              </a:rPr>
              <a:t>astronaut</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iemand die door de ruimte reist</a:t>
            </a:r>
            <a:r>
              <a:rPr lang="nl-NL" sz="2000" dirty="0">
                <a:ea typeface="Times New Roman" panose="02020603050405020304" pitchFamily="18" charset="0"/>
                <a:cs typeface="Arial" panose="020B0604020202020204" pitchFamily="34" charset="0"/>
              </a:rPr>
              <a:t>, </a:t>
            </a:r>
            <a:r>
              <a:rPr lang="nl-NL" sz="2000" b="1" u="sng" dirty="0">
                <a:ea typeface="Times New Roman" panose="02020603050405020304" pitchFamily="18" charset="0"/>
                <a:cs typeface="Arial" panose="020B0604020202020204" pitchFamily="34" charset="0"/>
              </a:rPr>
              <a:t>gelanceerd</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de lucht in geschoten. </a:t>
            </a:r>
            <a:r>
              <a:rPr lang="nl-NL" sz="2000" dirty="0">
                <a:ea typeface="Times New Roman" panose="02020603050405020304" pitchFamily="18" charset="0"/>
                <a:cs typeface="Arial" panose="020B0604020202020204" pitchFamily="34" charset="0"/>
              </a:rPr>
              <a:t>Daarna zweeft hij </a:t>
            </a:r>
            <a:r>
              <a:rPr lang="nl-NL" sz="2000" b="1" u="sng" dirty="0">
                <a:ea typeface="Times New Roman" panose="02020603050405020304" pitchFamily="18" charset="0"/>
                <a:cs typeface="Arial" panose="020B0604020202020204" pitchFamily="34" charset="0"/>
              </a:rPr>
              <a:t>ongeveer</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iets meer of iets minder dan </a:t>
            </a:r>
            <a:r>
              <a:rPr lang="nl-NL" sz="2000" dirty="0">
                <a:ea typeface="Times New Roman" panose="02020603050405020304" pitchFamily="18" charset="0"/>
                <a:cs typeface="Arial" panose="020B0604020202020204" pitchFamily="34" charset="0"/>
              </a:rPr>
              <a:t>30 meter door de lucht voordat hij terechtkomt in een vangnet. Het is een heel gevaarlijk truc. Vooral omdat je niet eerst </a:t>
            </a:r>
            <a:r>
              <a:rPr lang="nl-NL" sz="2000" b="1" u="sng" dirty="0">
                <a:ea typeface="Times New Roman" panose="02020603050405020304" pitchFamily="18" charset="0"/>
                <a:cs typeface="Arial" panose="020B0604020202020204" pitchFamily="34" charset="0"/>
              </a:rPr>
              <a:t>een proef</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kunt doen (</a:t>
            </a:r>
            <a:r>
              <a:rPr lang="nl-NL" sz="2000" b="1" i="1" dirty="0">
                <a:ea typeface="Times New Roman" panose="02020603050405020304" pitchFamily="18" charset="0"/>
                <a:cs typeface="Arial" panose="020B0604020202020204" pitchFamily="34" charset="0"/>
              </a:rPr>
              <a:t>dat is een test om te kijken hoe iets gaat</a:t>
            </a:r>
            <a:r>
              <a:rPr lang="nl-NL" sz="2000" dirty="0">
                <a:ea typeface="Times New Roman" panose="02020603050405020304" pitchFamily="18" charset="0"/>
                <a:cs typeface="Arial" panose="020B0604020202020204" pitchFamily="34" charset="0"/>
              </a:rPr>
              <a:t>). Daarom is er altijd de kans dat hij ernstig gewond raakt. Hij kan bijvoorbeeld naast het vangnet (of kussen) terechtkomen. Of de wegschiet-veer van het kanon kan </a:t>
            </a:r>
            <a:r>
              <a:rPr lang="nl-NL" sz="2000" b="1" u="sng" dirty="0">
                <a:ea typeface="Times New Roman" panose="02020603050405020304" pitchFamily="18" charset="0"/>
                <a:cs typeface="Arial" panose="020B0604020202020204" pitchFamily="34" charset="0"/>
              </a:rPr>
              <a:t>versleten</a:t>
            </a:r>
            <a:r>
              <a:rPr lang="nl-NL" sz="2000" dirty="0">
                <a:ea typeface="Times New Roman" panose="02020603050405020304" pitchFamily="18" charset="0"/>
                <a:cs typeface="Arial" panose="020B0604020202020204" pitchFamily="34" charset="0"/>
              </a:rPr>
              <a:t> zijn, </a:t>
            </a:r>
            <a:r>
              <a:rPr lang="nl-NL" sz="2000" b="1" i="1" dirty="0">
                <a:ea typeface="Times New Roman" panose="02020603050405020304" pitchFamily="18" charset="0"/>
                <a:cs typeface="Arial" panose="020B0604020202020204" pitchFamily="34" charset="0"/>
              </a:rPr>
              <a:t>kan minder goed geworden zijn doordat ze het veel gebruiken</a:t>
            </a:r>
            <a:r>
              <a:rPr lang="nl-NL" sz="2000" dirty="0">
                <a:ea typeface="Times New Roman" panose="02020603050405020304" pitchFamily="18" charset="0"/>
                <a:cs typeface="Arial" panose="020B0604020202020204" pitchFamily="34" charset="0"/>
              </a:rPr>
              <a:t>. En dan komt hij misschien niet hoog genoeg de lucht in.</a:t>
            </a:r>
            <a:br>
              <a:rPr lang="nl-NL" sz="2000"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Kortom, een superspannende circusact. Hopelijk loopt het allemaal goed af!</a:t>
            </a:r>
            <a:br>
              <a:rPr lang="nl-NL" sz="2000"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Houden jullie ook zo van het circus?</a:t>
            </a:r>
          </a:p>
          <a:p>
            <a:pPr marL="0" lvl="0" indent="0">
              <a:spcBef>
                <a:spcPts val="200"/>
              </a:spcBef>
              <a:spcAft>
                <a:spcPts val="200"/>
              </a:spcAft>
              <a:buNone/>
            </a:pPr>
            <a:endParaRPr lang="nl-NL" sz="2000" b="1" i="1" dirty="0">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2000" dirty="0">
                <a:solidFill>
                  <a:srgbClr val="00B050"/>
                </a:solidFill>
                <a:ea typeface="Times New Roman" panose="02020603050405020304" pitchFamily="18" charset="0"/>
                <a:cs typeface="Arial" panose="020B0604020202020204" pitchFamily="34" charset="0"/>
              </a:rPr>
              <a:t>In de laatste dia vind je een link naar een korte filmpje met een menselijke kanonskogel.</a:t>
            </a:r>
          </a:p>
          <a:p>
            <a:pPr marL="0" lvl="0" indent="0">
              <a:spcBef>
                <a:spcPts val="200"/>
              </a:spcBef>
              <a:spcAft>
                <a:spcPts val="200"/>
              </a:spcAft>
              <a:buNone/>
            </a:pPr>
            <a:r>
              <a:rPr lang="nl-NL" sz="2000" dirty="0">
                <a:solidFill>
                  <a:srgbClr val="00B050"/>
                </a:solidFill>
                <a:ea typeface="Times New Roman" panose="02020603050405020304" pitchFamily="18" charset="0"/>
                <a:cs typeface="Arial" panose="020B0604020202020204" pitchFamily="34" charset="0"/>
              </a:rPr>
              <a:t>(let op: er staat reclame voor)</a:t>
            </a: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lanceren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landen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555029"/>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de lucht in schieten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8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menselijke kanonskogel wordt </a:t>
            </a:r>
            <a:r>
              <a:rPr lang="nl-NL" sz="2400" i="1" u="sng" dirty="0">
                <a:solidFill>
                  <a:srgbClr val="387038"/>
                </a:solidFill>
                <a:latin typeface="Century Gothic" panose="020B0502020202020204" pitchFamily="34" charset="0"/>
                <a:ea typeface="Calibri"/>
                <a:cs typeface="Times New Roman"/>
              </a:rPr>
              <a:t>gelanceerd</a:t>
            </a:r>
            <a:r>
              <a:rPr lang="nl-NL" sz="2400" i="1" dirty="0">
                <a:solidFill>
                  <a:srgbClr val="387038"/>
                </a:solidFill>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terug op de aarde komen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De menselijke kanonskogel </a:t>
            </a:r>
            <a:r>
              <a:rPr lang="nl-NL" sz="2400" i="1" u="sng" dirty="0">
                <a:solidFill>
                  <a:srgbClr val="387038"/>
                </a:solidFill>
                <a:effectLst/>
                <a:latin typeface="Century Gothic" panose="020B0502020202020204" pitchFamily="34" charset="0"/>
                <a:ea typeface="Calibri"/>
                <a:cs typeface="Times New Roman"/>
              </a:rPr>
              <a:t>landt</a:t>
            </a:r>
            <a:r>
              <a:rPr lang="nl-NL" sz="2400" i="1" dirty="0">
                <a:solidFill>
                  <a:srgbClr val="387038"/>
                </a:solidFill>
                <a:effectLst/>
                <a:latin typeface="Century Gothic" panose="020B0502020202020204" pitchFamily="34" charset="0"/>
                <a:ea typeface="Calibri"/>
                <a:cs typeface="Times New Roman"/>
              </a:rPr>
              <a:t> in het vangnet.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descr="Afbeelding met hemel, buitenshuis, persoon, wolk&#10;&#10;Automatisch gegenereerde beschrijving">
            <a:extLst>
              <a:ext uri="{FF2B5EF4-FFF2-40B4-BE49-F238E27FC236}">
                <a16:creationId xmlns:a16="http://schemas.microsoft.com/office/drawing/2014/main" id="{77159C5C-E296-0F05-5FDA-22CC03A60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49734" y="2574931"/>
            <a:ext cx="3833032" cy="2560466"/>
          </a:xfrm>
          <a:prstGeom prst="rect">
            <a:avLst/>
          </a:prstGeom>
        </p:spPr>
      </p:pic>
      <p:sp>
        <p:nvSpPr>
          <p:cNvPr id="16" name="Pijl: gekromd rechts 15">
            <a:extLst>
              <a:ext uri="{FF2B5EF4-FFF2-40B4-BE49-F238E27FC236}">
                <a16:creationId xmlns:a16="http://schemas.microsoft.com/office/drawing/2014/main" id="{8F26827E-BD15-1835-A2C1-E69F94CEB04F}"/>
              </a:ext>
            </a:extLst>
          </p:cNvPr>
          <p:cNvSpPr/>
          <p:nvPr/>
        </p:nvSpPr>
        <p:spPr>
          <a:xfrm rot="3497459">
            <a:off x="6001311" y="2348031"/>
            <a:ext cx="503318" cy="1440160"/>
          </a:xfrm>
          <a:prstGeom prst="curv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pic>
        <p:nvPicPr>
          <p:cNvPr id="18" name="Afbeelding 17" descr="Afbeelding met tekenfilm, Animatie, Tekenfilm, speelgoed&#10;&#10;Automatisch gegenereerde beschrijving">
            <a:extLst>
              <a:ext uri="{FF2B5EF4-FFF2-40B4-BE49-F238E27FC236}">
                <a16:creationId xmlns:a16="http://schemas.microsoft.com/office/drawing/2014/main" id="{47CD59FC-FEC5-2152-1C15-8F983FE37B9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8400" y="2546488"/>
            <a:ext cx="3937575" cy="2278872"/>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ongeveer</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precies</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iets meer of iets minder dan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Hij vliegt </a:t>
            </a:r>
            <a:r>
              <a:rPr lang="nl-NL" sz="2400" i="1" u="sng" dirty="0">
                <a:solidFill>
                  <a:srgbClr val="387038"/>
                </a:solidFill>
                <a:latin typeface="Century Gothic" panose="020B0502020202020204" pitchFamily="34" charset="0"/>
                <a:ea typeface="Calibri"/>
                <a:cs typeface="Times New Roman"/>
              </a:rPr>
              <a:t>ongeveer</a:t>
            </a:r>
            <a:r>
              <a:rPr lang="nl-NL" sz="2400" i="1" dirty="0">
                <a:solidFill>
                  <a:srgbClr val="387038"/>
                </a:solidFill>
                <a:latin typeface="Century Gothic" panose="020B0502020202020204" pitchFamily="34" charset="0"/>
                <a:ea typeface="Calibri"/>
                <a:cs typeface="Times New Roman"/>
              </a:rPr>
              <a:t> 30 meter door de lucht.</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3012" y="1602317"/>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nauwkeurig</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Mijn tuin is </a:t>
            </a:r>
            <a:r>
              <a:rPr lang="nl-NL" sz="2400" i="1" u="sng" dirty="0">
                <a:solidFill>
                  <a:srgbClr val="387038"/>
                </a:solidFill>
                <a:effectLst/>
                <a:latin typeface="Century Gothic" panose="020B0502020202020204" pitchFamily="34" charset="0"/>
                <a:ea typeface="Calibri"/>
                <a:cs typeface="Times New Roman"/>
              </a:rPr>
              <a:t>precies</a:t>
            </a:r>
            <a:r>
              <a:rPr lang="nl-NL" sz="2400" i="1" dirty="0">
                <a:solidFill>
                  <a:srgbClr val="387038"/>
                </a:solidFill>
                <a:effectLst/>
                <a:latin typeface="Century Gothic" panose="020B0502020202020204" pitchFamily="34" charset="0"/>
                <a:ea typeface="Calibri"/>
                <a:cs typeface="Times New Roman"/>
              </a:rPr>
              <a:t> 30 meter breed.</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1" name="Afbeelding 20" descr="Afbeelding met plant, Bodembedekker, gras, buitenshuis&#10;&#10;Automatisch gegenereerde beschrijving">
            <a:extLst>
              <a:ext uri="{FF2B5EF4-FFF2-40B4-BE49-F238E27FC236}">
                <a16:creationId xmlns:a16="http://schemas.microsoft.com/office/drawing/2014/main" id="{F6154EFF-EE77-F528-A272-BD5F4B7C684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74203" y="2949061"/>
            <a:ext cx="4055959" cy="1720321"/>
          </a:xfrm>
          <a:prstGeom prst="rect">
            <a:avLst/>
          </a:prstGeom>
        </p:spPr>
      </p:pic>
      <p:sp>
        <p:nvSpPr>
          <p:cNvPr id="9" name="Pijl: rechts 8">
            <a:extLst>
              <a:ext uri="{FF2B5EF4-FFF2-40B4-BE49-F238E27FC236}">
                <a16:creationId xmlns:a16="http://schemas.microsoft.com/office/drawing/2014/main" id="{52629C8C-9F36-87E0-0CD8-063B6AA196C9}"/>
              </a:ext>
            </a:extLst>
          </p:cNvPr>
          <p:cNvSpPr/>
          <p:nvPr/>
        </p:nvSpPr>
        <p:spPr>
          <a:xfrm>
            <a:off x="4860032" y="4299183"/>
            <a:ext cx="3970130" cy="417234"/>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Tekstvak 9">
            <a:extLst>
              <a:ext uri="{FF2B5EF4-FFF2-40B4-BE49-F238E27FC236}">
                <a16:creationId xmlns:a16="http://schemas.microsoft.com/office/drawing/2014/main" id="{FDA5E758-EE2F-0AD7-5336-997AF42B6F42}"/>
              </a:ext>
            </a:extLst>
          </p:cNvPr>
          <p:cNvSpPr txBox="1"/>
          <p:nvPr/>
        </p:nvSpPr>
        <p:spPr>
          <a:xfrm>
            <a:off x="8068892" y="4362768"/>
            <a:ext cx="2304256" cy="261610"/>
          </a:xfrm>
          <a:prstGeom prst="rect">
            <a:avLst/>
          </a:prstGeom>
          <a:noFill/>
          <a:ln>
            <a:noFill/>
          </a:ln>
        </p:spPr>
        <p:txBody>
          <a:bodyPr wrap="square" rtlCol="0">
            <a:spAutoFit/>
          </a:bodyPr>
          <a:lstStyle/>
          <a:p>
            <a:r>
              <a:rPr lang="nl-NL" sz="1100" b="1" dirty="0"/>
              <a:t>30 meter</a:t>
            </a:r>
          </a:p>
        </p:txBody>
      </p:sp>
      <p:pic>
        <p:nvPicPr>
          <p:cNvPr id="17" name="Afbeelding 16">
            <a:extLst>
              <a:ext uri="{FF2B5EF4-FFF2-40B4-BE49-F238E27FC236}">
                <a16:creationId xmlns:a16="http://schemas.microsoft.com/office/drawing/2014/main" id="{A379B746-6D59-5DF8-77D3-98FBD72F201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1665" y="2604184"/>
            <a:ext cx="3851541" cy="2585736"/>
          </a:xfrm>
          <a:prstGeom prst="rect">
            <a:avLst/>
          </a:prstGeom>
        </p:spPr>
      </p:pic>
    </p:spTree>
    <p:extLst>
      <p:ext uri="{BB962C8B-B14F-4D97-AF65-F5344CB8AC3E}">
        <p14:creationId xmlns:p14="http://schemas.microsoft.com/office/powerpoint/2010/main" val="180520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33736" y="511304"/>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50000"/>
              </a:lnSpc>
              <a:spcAft>
                <a:spcPts val="800"/>
              </a:spcAft>
            </a:pPr>
            <a:r>
              <a:rPr lang="nl-NL" sz="5900" b="1" dirty="0">
                <a:solidFill>
                  <a:srgbClr val="387038"/>
                </a:solidFill>
                <a:latin typeface="Century Gothic" panose="020B0502020202020204" pitchFamily="34" charset="0"/>
                <a:ea typeface="Calibri"/>
                <a:cs typeface="Times New Roman"/>
              </a:rPr>
              <a:t>het onderdeel</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h</a:t>
            </a:r>
            <a:r>
              <a:rPr lang="nl-NL" sz="5900" b="1" dirty="0">
                <a:solidFill>
                  <a:srgbClr val="387038"/>
                </a:solidFill>
                <a:effectLst/>
                <a:latin typeface="Century Gothic" panose="020B0502020202020204" pitchFamily="34" charset="0"/>
                <a:ea typeface="Calibri"/>
                <a:cs typeface="Times New Roman"/>
              </a:rPr>
              <a:t>et geheel</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het stukje van iets, het deel</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loop is </a:t>
            </a:r>
            <a:r>
              <a:rPr lang="nl-NL" sz="2400" i="1" u="sng" dirty="0">
                <a:solidFill>
                  <a:srgbClr val="387038"/>
                </a:solidFill>
                <a:latin typeface="Century Gothic" panose="020B0502020202020204" pitchFamily="34" charset="0"/>
                <a:ea typeface="Calibri"/>
                <a:cs typeface="Times New Roman"/>
              </a:rPr>
              <a:t>een onderdeel </a:t>
            </a:r>
            <a:r>
              <a:rPr lang="nl-NL" sz="2400" i="1" dirty="0">
                <a:solidFill>
                  <a:srgbClr val="387038"/>
                </a:solidFill>
                <a:latin typeface="Century Gothic" panose="020B0502020202020204" pitchFamily="34" charset="0"/>
                <a:ea typeface="Calibri"/>
                <a:cs typeface="Times New Roman"/>
              </a:rPr>
              <a:t>van het kanon.</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het totaal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400" i="1" u="sng" dirty="0">
              <a:solidFill>
                <a:srgbClr val="387038"/>
              </a:solidFill>
              <a:effectLst/>
              <a:latin typeface="Century Gothic" panose="020B0502020202020204" pitchFamily="34" charset="0"/>
              <a:ea typeface="Calibri"/>
              <a:cs typeface="Times New Roman"/>
            </a:endParaRPr>
          </a:p>
          <a:p>
            <a:pPr algn="ctr">
              <a:lnSpc>
                <a:spcPct val="107000"/>
              </a:lnSpc>
            </a:pPr>
            <a:r>
              <a:rPr lang="nl-NL" sz="2400" i="1" u="sng" dirty="0">
                <a:solidFill>
                  <a:srgbClr val="387038"/>
                </a:solidFill>
                <a:effectLst/>
                <a:latin typeface="Century Gothic" panose="020B0502020202020204" pitchFamily="34" charset="0"/>
                <a:ea typeface="Calibri"/>
                <a:cs typeface="Times New Roman"/>
              </a:rPr>
              <a:t>H</a:t>
            </a:r>
            <a:r>
              <a:rPr lang="nl-NL" sz="2400" i="1" u="sng" dirty="0">
                <a:solidFill>
                  <a:srgbClr val="387038"/>
                </a:solidFill>
                <a:latin typeface="Century Gothic" panose="020B0502020202020204" pitchFamily="34" charset="0"/>
                <a:ea typeface="Calibri"/>
                <a:cs typeface="Times New Roman"/>
              </a:rPr>
              <a:t>et geheel</a:t>
            </a:r>
            <a:r>
              <a:rPr lang="nl-NL" sz="2400" i="1" dirty="0">
                <a:solidFill>
                  <a:srgbClr val="387038"/>
                </a:solidFill>
                <a:latin typeface="Century Gothic" panose="020B0502020202020204" pitchFamily="34" charset="0"/>
                <a:ea typeface="Calibri"/>
                <a:cs typeface="Times New Roman"/>
              </a:rPr>
              <a:t> bestaat uit het kanon met de loop en de wielen.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wiel, tekenfilm&#10;&#10;Automatisch gegenereerde beschrijving">
            <a:extLst>
              <a:ext uri="{FF2B5EF4-FFF2-40B4-BE49-F238E27FC236}">
                <a16:creationId xmlns:a16="http://schemas.microsoft.com/office/drawing/2014/main" id="{94366455-C7BD-1FD2-026D-B3C192A80D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7151" y="2565766"/>
            <a:ext cx="2668710" cy="2668710"/>
          </a:xfrm>
          <a:prstGeom prst="rect">
            <a:avLst/>
          </a:prstGeom>
        </p:spPr>
      </p:pic>
      <p:sp>
        <p:nvSpPr>
          <p:cNvPr id="4" name="Ovaal 3">
            <a:extLst>
              <a:ext uri="{FF2B5EF4-FFF2-40B4-BE49-F238E27FC236}">
                <a16:creationId xmlns:a16="http://schemas.microsoft.com/office/drawing/2014/main" id="{C670D09B-7436-C1EB-6062-B31190B04BF4}"/>
              </a:ext>
            </a:extLst>
          </p:cNvPr>
          <p:cNvSpPr/>
          <p:nvPr/>
        </p:nvSpPr>
        <p:spPr>
          <a:xfrm rot="19166515">
            <a:off x="1944850" y="3557291"/>
            <a:ext cx="866939" cy="757523"/>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highlight>
                <a:srgbClr val="FFFF00"/>
              </a:highlight>
            </a:endParaRPr>
          </a:p>
        </p:txBody>
      </p:sp>
      <p:pic>
        <p:nvPicPr>
          <p:cNvPr id="6" name="Afbeelding 5" descr="Afbeelding met wiel, tekenfilm&#10;&#10;Automatisch gegenereerde beschrijving">
            <a:extLst>
              <a:ext uri="{FF2B5EF4-FFF2-40B4-BE49-F238E27FC236}">
                <a16:creationId xmlns:a16="http://schemas.microsoft.com/office/drawing/2014/main" id="{8CE0D7E4-06E2-765E-0AFA-A87F71048FC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95788" y="2055740"/>
            <a:ext cx="2646090" cy="2646090"/>
          </a:xfrm>
          <a:prstGeom prst="rect">
            <a:avLst/>
          </a:prstGeom>
        </p:spPr>
      </p:pic>
      <p:sp>
        <p:nvSpPr>
          <p:cNvPr id="9" name="Ovaal 8">
            <a:extLst>
              <a:ext uri="{FF2B5EF4-FFF2-40B4-BE49-F238E27FC236}">
                <a16:creationId xmlns:a16="http://schemas.microsoft.com/office/drawing/2014/main" id="{BC33BC71-4393-A558-9722-4D9A8F6CAC2B}"/>
              </a:ext>
            </a:extLst>
          </p:cNvPr>
          <p:cNvSpPr/>
          <p:nvPr/>
        </p:nvSpPr>
        <p:spPr>
          <a:xfrm>
            <a:off x="6070625" y="3139053"/>
            <a:ext cx="2016224" cy="1385178"/>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29925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33736" y="511304"/>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50000"/>
              </a:lnSpc>
              <a:spcAft>
                <a:spcPts val="800"/>
              </a:spcAft>
            </a:pPr>
            <a:r>
              <a:rPr lang="nl-NL" sz="5900" b="1" dirty="0">
                <a:solidFill>
                  <a:srgbClr val="387038"/>
                </a:solidFill>
                <a:latin typeface="Century Gothic" panose="020B0502020202020204" pitchFamily="34" charset="0"/>
                <a:ea typeface="Calibri"/>
                <a:cs typeface="Times New Roman"/>
              </a:rPr>
              <a:t>onder andere</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in totaal</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bijvoorbeeld</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gn="ctr">
              <a:lnSpc>
                <a:spcPct val="80000"/>
              </a:lnSpc>
              <a:spcAft>
                <a:spcPts val="0"/>
              </a:spcAft>
            </a:pPr>
            <a:r>
              <a:rPr lang="nl-NL" sz="2400" i="1" dirty="0">
                <a:solidFill>
                  <a:srgbClr val="387038"/>
                </a:solidFill>
                <a:latin typeface="Century Gothic" panose="020B0502020202020204" pitchFamily="34" charset="0"/>
                <a:ea typeface="Calibri"/>
                <a:cs typeface="Times New Roman"/>
              </a:rPr>
              <a:t>In het circus zie je </a:t>
            </a:r>
            <a:r>
              <a:rPr lang="nl-NL" sz="2400" i="1" u="sng" dirty="0">
                <a:solidFill>
                  <a:srgbClr val="387038"/>
                </a:solidFill>
                <a:latin typeface="Century Gothic" panose="020B0502020202020204" pitchFamily="34" charset="0"/>
                <a:ea typeface="Calibri"/>
                <a:cs typeface="Times New Roman"/>
              </a:rPr>
              <a:t>onder andere</a:t>
            </a:r>
            <a:r>
              <a:rPr lang="nl-NL" sz="2400" i="1" dirty="0">
                <a:solidFill>
                  <a:srgbClr val="387038"/>
                </a:solidFill>
                <a:latin typeface="Century Gothic" panose="020B0502020202020204" pitchFamily="34" charset="0"/>
                <a:ea typeface="Calibri"/>
                <a:cs typeface="Times New Roman"/>
              </a:rPr>
              <a:t> acrobaten en goochelaars.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alles bij elkaar</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Er werken </a:t>
            </a:r>
            <a:r>
              <a:rPr lang="nl-NL" sz="2400" i="1" u="sng" dirty="0">
                <a:solidFill>
                  <a:srgbClr val="387038"/>
                </a:solidFill>
                <a:effectLst/>
                <a:latin typeface="Century Gothic" panose="020B0502020202020204" pitchFamily="34" charset="0"/>
                <a:ea typeface="Calibri"/>
                <a:cs typeface="Times New Roman"/>
              </a:rPr>
              <a:t>in totaal</a:t>
            </a:r>
            <a:r>
              <a:rPr lang="nl-NL" sz="2400" i="1" dirty="0">
                <a:solidFill>
                  <a:srgbClr val="387038"/>
                </a:solidFill>
                <a:effectLst/>
                <a:latin typeface="Century Gothic" panose="020B0502020202020204" pitchFamily="34" charset="0"/>
                <a:ea typeface="Calibri"/>
                <a:cs typeface="Times New Roman"/>
              </a:rPr>
              <a:t> 45 mensen in het circus.</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506C659E-7D37-10F5-CD52-CFA240D22A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8874" y="2231510"/>
            <a:ext cx="3358270" cy="2845296"/>
          </a:xfrm>
          <a:prstGeom prst="rect">
            <a:avLst/>
          </a:prstGeom>
        </p:spPr>
      </p:pic>
      <p:pic>
        <p:nvPicPr>
          <p:cNvPr id="5" name="Afbeelding 4" descr="Afbeelding met tekenfilm, persoon, schoeisel, Dans&#10;&#10;Automatisch gegenereerde beschrijving">
            <a:extLst>
              <a:ext uri="{FF2B5EF4-FFF2-40B4-BE49-F238E27FC236}">
                <a16:creationId xmlns:a16="http://schemas.microsoft.com/office/drawing/2014/main" id="{B3D3A1CE-6067-8C10-9620-956318B131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61118" y="2159942"/>
            <a:ext cx="3358270" cy="3073404"/>
          </a:xfrm>
          <a:prstGeom prst="rect">
            <a:avLst/>
          </a:prstGeom>
        </p:spPr>
      </p:pic>
      <p:sp>
        <p:nvSpPr>
          <p:cNvPr id="6" name="Ovaal 5">
            <a:extLst>
              <a:ext uri="{FF2B5EF4-FFF2-40B4-BE49-F238E27FC236}">
                <a16:creationId xmlns:a16="http://schemas.microsoft.com/office/drawing/2014/main" id="{5B590780-EE91-BB0A-D0AD-4E91E2635AB0}"/>
              </a:ext>
            </a:extLst>
          </p:cNvPr>
          <p:cNvSpPr/>
          <p:nvPr/>
        </p:nvSpPr>
        <p:spPr>
          <a:xfrm>
            <a:off x="5045636" y="2060848"/>
            <a:ext cx="3502288" cy="33591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960190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latin typeface="Century Gothic" panose="020B0502020202020204" pitchFamily="34" charset="0"/>
                <a:ea typeface="Calibri"/>
                <a:cs typeface="Times New Roman"/>
              </a:rPr>
              <a:t>monteren</a:t>
            </a:r>
            <a:endParaRPr lang="nl-NL" sz="4400" dirty="0">
              <a:effectLst/>
              <a:latin typeface="Century Gothic" panose="020B0502020202020204" pitchFamily="34" charset="0"/>
              <a:ea typeface="Calibri"/>
              <a:cs typeface="Times New Roman"/>
            </a:endParaRPr>
          </a:p>
        </p:txBody>
      </p:sp>
      <p:sp>
        <p:nvSpPr>
          <p:cNvPr id="9" name="Text Box 14"/>
          <p:cNvSpPr txBox="1"/>
          <p:nvPr/>
        </p:nvSpPr>
        <p:spPr>
          <a:xfrm>
            <a:off x="2966594" y="389838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effectLst/>
                <a:latin typeface="Century Gothic" panose="020B0502020202020204" pitchFamily="34" charset="0"/>
                <a:ea typeface="Calibri"/>
                <a:cs typeface="Times New Roman"/>
              </a:rPr>
              <a:t>gebruiken</a:t>
            </a:r>
          </a:p>
        </p:txBody>
      </p:sp>
      <p:sp>
        <p:nvSpPr>
          <p:cNvPr id="10" name="Text Box 14"/>
          <p:cNvSpPr txBox="1"/>
          <p:nvPr/>
        </p:nvSpPr>
        <p:spPr>
          <a:xfrm>
            <a:off x="5969699" y="341336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effectLst/>
                <a:latin typeface="Century Gothic" panose="020B0502020202020204" pitchFamily="34" charset="0"/>
                <a:ea typeface="Calibri"/>
                <a:cs typeface="Times New Roman"/>
              </a:rPr>
              <a:t>verslijten</a:t>
            </a:r>
          </a:p>
        </p:txBody>
      </p:sp>
      <p:sp>
        <p:nvSpPr>
          <p:cNvPr id="11" name="Text Box 14"/>
          <p:cNvSpPr txBox="1"/>
          <p:nvPr/>
        </p:nvSpPr>
        <p:spPr>
          <a:xfrm>
            <a:off x="392024" y="604712"/>
            <a:ext cx="5520178"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Century Gothic" panose="020B0502020202020204" pitchFamily="34" charset="0"/>
                <a:ea typeface="Calibri"/>
                <a:cs typeface="Times New Roman"/>
              </a:rPr>
              <a:t>Eerst worden de veren gemonteerd, daarna worden ze gebruikt en tenslotte zullen </a:t>
            </a:r>
            <a:r>
              <a:rPr lang="nl-NL" sz="2000" i="1" dirty="0">
                <a:solidFill>
                  <a:srgbClr val="387038"/>
                </a:solidFill>
                <a:latin typeface="Century Gothic" panose="020B0502020202020204" pitchFamily="34" charset="0"/>
                <a:ea typeface="Calibri"/>
                <a:cs typeface="Times New Roman"/>
              </a:rPr>
              <a:t>de veren</a:t>
            </a:r>
            <a:r>
              <a:rPr lang="nl-NL" sz="2000" i="1" dirty="0">
                <a:solidFill>
                  <a:srgbClr val="387038"/>
                </a:solidFill>
                <a:effectLst/>
                <a:latin typeface="Century Gothic" panose="020B0502020202020204" pitchFamily="34" charset="0"/>
                <a:ea typeface="Calibri"/>
                <a:cs typeface="Times New Roman"/>
              </a:rPr>
              <a:t> </a:t>
            </a:r>
            <a:r>
              <a:rPr lang="nl-NL" sz="2000" i="1" u="sng" dirty="0">
                <a:solidFill>
                  <a:srgbClr val="387038"/>
                </a:solidFill>
                <a:effectLst/>
                <a:latin typeface="Century Gothic" panose="020B0502020202020204" pitchFamily="34" charset="0"/>
                <a:ea typeface="Calibri"/>
                <a:cs typeface="Times New Roman"/>
              </a:rPr>
              <a:t>verslijten</a:t>
            </a:r>
            <a:r>
              <a:rPr lang="nl-NL" sz="2000" i="1" dirty="0">
                <a:solidFill>
                  <a:srgbClr val="387038"/>
                </a:solidFill>
                <a:effectLst/>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6050706" y="4336132"/>
            <a:ext cx="2788039" cy="183628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6084168" y="4280046"/>
            <a:ext cx="2808312"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minder goed worden doordat je het veel gebruikt</a:t>
            </a:r>
            <a:endParaRPr lang="nl-NL" sz="1100" dirty="0">
              <a:effectLst/>
              <a:latin typeface="Century Gothic" panose="020B0502020202020204" pitchFamily="34" charset="0"/>
              <a:ea typeface="Calibri"/>
              <a:cs typeface="Times New Roman"/>
            </a:endParaRPr>
          </a:p>
        </p:txBody>
      </p:sp>
      <p:pic>
        <p:nvPicPr>
          <p:cNvPr id="23" name="Afbeelding 22">
            <a:extLst>
              <a:ext uri="{FF2B5EF4-FFF2-40B4-BE49-F238E27FC236}">
                <a16:creationId xmlns:a16="http://schemas.microsoft.com/office/drawing/2014/main" id="{03316620-3562-71A0-2034-6D63FF4B1E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92306" y="1762826"/>
            <a:ext cx="2396818" cy="2178305"/>
          </a:xfrm>
          <a:prstGeom prst="rect">
            <a:avLst/>
          </a:prstGeom>
        </p:spPr>
      </p:pic>
      <p:pic>
        <p:nvPicPr>
          <p:cNvPr id="13" name="Afbeelding 12" descr="Afbeelding met tekening, schets, Lijnillustraties, clipart&#10;&#10;Automatisch gegenereerde beschrijving">
            <a:extLst>
              <a:ext uri="{FF2B5EF4-FFF2-40B4-BE49-F238E27FC236}">
                <a16:creationId xmlns:a16="http://schemas.microsoft.com/office/drawing/2014/main" id="{80674D09-D2C4-FBAF-F31F-C973C95E1F8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4001" y="2008212"/>
            <a:ext cx="2327920" cy="2327920"/>
          </a:xfrm>
          <a:prstGeom prst="rect">
            <a:avLst/>
          </a:prstGeom>
        </p:spPr>
      </p:pic>
      <p:pic>
        <p:nvPicPr>
          <p:cNvPr id="12" name="Afbeelding 11">
            <a:extLst>
              <a:ext uri="{FF2B5EF4-FFF2-40B4-BE49-F238E27FC236}">
                <a16:creationId xmlns:a16="http://schemas.microsoft.com/office/drawing/2014/main" id="{F30779CF-EDF0-7816-06FD-B69B2A81188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24668" y="1576383"/>
            <a:ext cx="2527311" cy="1719975"/>
          </a:xfrm>
          <a:prstGeom prst="rect">
            <a:avLst/>
          </a:prstGeom>
        </p:spPr>
      </p:pic>
    </p:spTree>
    <p:extLst>
      <p:ext uri="{BB962C8B-B14F-4D97-AF65-F5344CB8AC3E}">
        <p14:creationId xmlns:p14="http://schemas.microsoft.com/office/powerpoint/2010/main" val="3153421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71801" y="476672"/>
            <a:ext cx="332928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771801" y="404664"/>
            <a:ext cx="345638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proef</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526416"/>
            <a:ext cx="2787026" cy="101870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95531" y="3454408"/>
            <a:ext cx="2787026" cy="61206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de bloedproef</a:t>
            </a:r>
            <a:endParaRPr lang="nl-NL" sz="3200" b="1" dirty="0">
              <a:effectLst/>
              <a:latin typeface="Century Gothic" panose="020B0502020202020204" pitchFamily="34" charset="0"/>
              <a:ea typeface="Calibri"/>
              <a:cs typeface="Times New Roman"/>
            </a:endParaRPr>
          </a:p>
        </p:txBody>
      </p:sp>
      <p:sp>
        <p:nvSpPr>
          <p:cNvPr id="9" name="Text Box 14"/>
          <p:cNvSpPr txBox="1"/>
          <p:nvPr/>
        </p:nvSpPr>
        <p:spPr>
          <a:xfrm>
            <a:off x="3442043" y="3526414"/>
            <a:ext cx="2444750" cy="101870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301654" y="3454408"/>
            <a:ext cx="2671082" cy="26446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de blaasproef</a:t>
            </a:r>
            <a:endParaRPr lang="nl-NL" sz="3200" b="1" dirty="0">
              <a:effectLst/>
              <a:latin typeface="Century Gothic" panose="020B0502020202020204" pitchFamily="34" charset="0"/>
              <a:ea typeface="Calibri"/>
              <a:cs typeface="Times New Roman"/>
            </a:endParaRPr>
          </a:p>
        </p:txBody>
      </p:sp>
      <p:sp>
        <p:nvSpPr>
          <p:cNvPr id="11" name="Text Box 14"/>
          <p:cNvSpPr txBox="1"/>
          <p:nvPr/>
        </p:nvSpPr>
        <p:spPr>
          <a:xfrm>
            <a:off x="6101079" y="3526414"/>
            <a:ext cx="2676822" cy="10187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078769" y="3436156"/>
            <a:ext cx="2741703"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d</a:t>
            </a:r>
            <a:r>
              <a:rPr lang="nl-NL" sz="3200" b="1" dirty="0">
                <a:effectLst/>
                <a:latin typeface="Century Gothic" panose="020B0502020202020204" pitchFamily="34" charset="0"/>
                <a:ea typeface="Calibri"/>
                <a:cs typeface="Times New Roman"/>
              </a:rPr>
              <a:t>e </a:t>
            </a:r>
            <a:r>
              <a:rPr lang="nl-NL" sz="3200" b="1" dirty="0">
                <a:latin typeface="Century Gothic" panose="020B0502020202020204" pitchFamily="34" charset="0"/>
                <a:ea typeface="Calibri"/>
                <a:cs typeface="Times New Roman"/>
              </a:rPr>
              <a:t>lanceer</a:t>
            </a:r>
            <a:r>
              <a:rPr lang="nl-NL" sz="3200" b="1" dirty="0">
                <a:effectLst/>
                <a:latin typeface="Century Gothic" panose="020B0502020202020204" pitchFamily="34" charset="0"/>
                <a:ea typeface="Calibri"/>
                <a:cs typeface="Times New Roman"/>
              </a:rPr>
              <a:t>proef</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2"/>
            <a:ext cx="2520280"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512180"/>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test om te kijken hoe iets gaat</a:t>
            </a:r>
            <a:endParaRPr lang="nl-NL" sz="1100" dirty="0">
              <a:effectLst/>
              <a:latin typeface="Century Gothic" panose="020B0502020202020204" pitchFamily="34" charset="0"/>
              <a:ea typeface="Calibri"/>
              <a:cs typeface="Times New Roman"/>
            </a:endParaRPr>
          </a:p>
        </p:txBody>
      </p:sp>
      <p:pic>
        <p:nvPicPr>
          <p:cNvPr id="3" name="Afbeelding 2" descr="Afbeelding met tekening, clipart, tekenfilm, kunst&#10;&#10;Automatisch gegenereerde beschrijving">
            <a:extLst>
              <a:ext uri="{FF2B5EF4-FFF2-40B4-BE49-F238E27FC236}">
                <a16:creationId xmlns:a16="http://schemas.microsoft.com/office/drawing/2014/main" id="{096F38E0-C009-1422-DD2C-0CE51FE1C8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03942" y="4615869"/>
            <a:ext cx="2206798" cy="1445733"/>
          </a:xfrm>
          <a:prstGeom prst="rect">
            <a:avLst/>
          </a:prstGeom>
        </p:spPr>
      </p:pic>
      <p:pic>
        <p:nvPicPr>
          <p:cNvPr id="17" name="Afbeelding 16" descr="Afbeelding met vergrootglas&#10;&#10;Automatisch gegenereerde beschrijving">
            <a:extLst>
              <a:ext uri="{FF2B5EF4-FFF2-40B4-BE49-F238E27FC236}">
                <a16:creationId xmlns:a16="http://schemas.microsoft.com/office/drawing/2014/main" id="{2E6DA1D9-F2E6-2A3B-6C91-50154887BC26}"/>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flipH="1">
            <a:off x="6536555" y="5025328"/>
            <a:ext cx="1593877" cy="1491396"/>
          </a:xfrm>
          <a:prstGeom prst="rect">
            <a:avLst/>
          </a:prstGeom>
        </p:spPr>
      </p:pic>
      <p:pic>
        <p:nvPicPr>
          <p:cNvPr id="21" name="Afbeelding 20">
            <a:extLst>
              <a:ext uri="{FF2B5EF4-FFF2-40B4-BE49-F238E27FC236}">
                <a16:creationId xmlns:a16="http://schemas.microsoft.com/office/drawing/2014/main" id="{43C8F928-E727-EFF7-E755-384335D5977F}"/>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52436" y="4615869"/>
            <a:ext cx="2203696" cy="2108800"/>
          </a:xfrm>
          <a:prstGeom prst="rect">
            <a:avLst/>
          </a:prstGeom>
        </p:spPr>
      </p:pic>
      <p:pic>
        <p:nvPicPr>
          <p:cNvPr id="23" name="Afbeelding 22" descr="Afbeelding met tekst, voertuig, tekenfilm, Landvoertuig&#10;&#10;Automatisch gegenereerde beschrijving">
            <a:extLst>
              <a:ext uri="{FF2B5EF4-FFF2-40B4-BE49-F238E27FC236}">
                <a16:creationId xmlns:a16="http://schemas.microsoft.com/office/drawing/2014/main" id="{70F750FB-FE2B-A343-2C17-0327FF0333D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01654" y="4632385"/>
            <a:ext cx="2663494" cy="1942030"/>
          </a:xfrm>
          <a:prstGeom prst="rect">
            <a:avLst/>
          </a:prstGeom>
        </p:spPr>
      </p:pic>
      <p:sp>
        <p:nvSpPr>
          <p:cNvPr id="24" name="Rechthoek 23">
            <a:extLst>
              <a:ext uri="{FF2B5EF4-FFF2-40B4-BE49-F238E27FC236}">
                <a16:creationId xmlns:a16="http://schemas.microsoft.com/office/drawing/2014/main" id="{C4245968-F081-BA2E-3AB8-05AFEBEDA3BB}"/>
              </a:ext>
            </a:extLst>
          </p:cNvPr>
          <p:cNvSpPr/>
          <p:nvPr/>
        </p:nvSpPr>
        <p:spPr>
          <a:xfrm>
            <a:off x="3341601" y="4668368"/>
            <a:ext cx="1486370" cy="52480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2884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504861"/>
            <a:ext cx="432047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094284" y="2439979"/>
            <a:ext cx="4608512"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a:t>
            </a:r>
            <a:r>
              <a:rPr lang="nl-NL" sz="4800" b="1" dirty="0">
                <a:effectLst/>
                <a:latin typeface="Century Gothic" panose="020B0502020202020204" pitchFamily="34" charset="0"/>
                <a:ea typeface="Calibri"/>
                <a:cs typeface="Times New Roman"/>
              </a:rPr>
              <a:t>e astronaut</a:t>
            </a:r>
            <a:endParaRPr lang="nl-NL" sz="48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79915" y="4190241"/>
            <a:ext cx="224441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078449" y="4221845"/>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raket</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01624" y="825813"/>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296931" y="819113"/>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heelal</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779156" y="4324861"/>
            <a:ext cx="379284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716633" y="4295360"/>
            <a:ext cx="3924786"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ruimtestation</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27784" y="3212976"/>
            <a:ext cx="5832648"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575611" y="3225548"/>
            <a:ext cx="5949997"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iemand die door de ruimte reist</a:t>
            </a:r>
            <a:endParaRPr lang="nl-NL" sz="1100" dirty="0">
              <a:effectLst/>
              <a:latin typeface="Century Gothic" panose="020B0502020202020204" pitchFamily="34" charset="0"/>
              <a:ea typeface="Calibri"/>
              <a:cs typeface="Times New Roman"/>
            </a:endParaRPr>
          </a:p>
        </p:txBody>
      </p:sp>
      <p:pic>
        <p:nvPicPr>
          <p:cNvPr id="3" name="Afbeelding 2" descr="Afbeelding met schets, tekenfilm, astronaut, drukpak&#10;&#10;Automatisch gegenereerde beschrijving">
            <a:extLst>
              <a:ext uri="{FF2B5EF4-FFF2-40B4-BE49-F238E27FC236}">
                <a16:creationId xmlns:a16="http://schemas.microsoft.com/office/drawing/2014/main" id="{0835A823-F9AD-4442-3956-240DC77DA4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47434" y="671977"/>
            <a:ext cx="1630680" cy="2438400"/>
          </a:xfrm>
          <a:prstGeom prst="rect">
            <a:avLst/>
          </a:prstGeom>
        </p:spPr>
      </p:pic>
      <p:pic>
        <p:nvPicPr>
          <p:cNvPr id="6" name="Afbeelding 5" descr="Afbeelding met tekenfilm, vis, clipart&#10;&#10;Automatisch gegenereerde beschrijving">
            <a:extLst>
              <a:ext uri="{FF2B5EF4-FFF2-40B4-BE49-F238E27FC236}">
                <a16:creationId xmlns:a16="http://schemas.microsoft.com/office/drawing/2014/main" id="{CCE34467-63AB-063A-EFB5-6A84350FA97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39719" y="4886378"/>
            <a:ext cx="1740357" cy="1740357"/>
          </a:xfrm>
          <a:prstGeom prst="rect">
            <a:avLst/>
          </a:prstGeom>
        </p:spPr>
      </p:pic>
      <p:pic>
        <p:nvPicPr>
          <p:cNvPr id="20" name="Afbeelding 19" descr="Afbeelding met transport, ruimtevaartuig&#10;&#10;Automatisch gegenereerde beschrijving">
            <a:extLst>
              <a:ext uri="{FF2B5EF4-FFF2-40B4-BE49-F238E27FC236}">
                <a16:creationId xmlns:a16="http://schemas.microsoft.com/office/drawing/2014/main" id="{61167F62-AAE8-276C-A3E5-1BC2239403A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50784" y="5078024"/>
            <a:ext cx="3156253" cy="1517467"/>
          </a:xfrm>
          <a:prstGeom prst="rect">
            <a:avLst/>
          </a:prstGeom>
        </p:spPr>
      </p:pic>
      <p:pic>
        <p:nvPicPr>
          <p:cNvPr id="22" name="Afbeelding 21" descr="Afbeelding met ruimte, bol, cirkel, Majorelleblauw&#10;&#10;Automatisch gegenereerde beschrijving">
            <a:extLst>
              <a:ext uri="{FF2B5EF4-FFF2-40B4-BE49-F238E27FC236}">
                <a16:creationId xmlns:a16="http://schemas.microsoft.com/office/drawing/2014/main" id="{96390D06-435D-D303-D8A4-E940D30463A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9514" y="416437"/>
            <a:ext cx="3612182" cy="1605414"/>
          </a:xfrm>
          <a:prstGeom prst="rect">
            <a:avLst/>
          </a:prstGeom>
        </p:spPr>
      </p:pic>
    </p:spTree>
    <p:extLst>
      <p:ext uri="{BB962C8B-B14F-4D97-AF65-F5344CB8AC3E}">
        <p14:creationId xmlns:p14="http://schemas.microsoft.com/office/powerpoint/2010/main" val="573887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48 – 28 november 2023</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onder andere</a:t>
            </a:r>
          </a:p>
        </p:txBody>
      </p:sp>
      <p:pic>
        <p:nvPicPr>
          <p:cNvPr id="3" name="Afbeelding 2" descr="Afbeelding met tekenfilm, persoon, schoeisel, Dans&#10;&#10;Automatisch gegenereerde beschrijving">
            <a:extLst>
              <a:ext uri="{FF2B5EF4-FFF2-40B4-BE49-F238E27FC236}">
                <a16:creationId xmlns:a16="http://schemas.microsoft.com/office/drawing/2014/main" id="{9999FC5A-C8AB-B767-B9C5-7D6DC30810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3688" y="1529526"/>
            <a:ext cx="5159480" cy="4721826"/>
          </a:xfrm>
          <a:prstGeom prst="rect">
            <a:avLst/>
          </a:prstGeom>
        </p:spPr>
      </p:pic>
      <p:sp>
        <p:nvSpPr>
          <p:cNvPr id="4" name="Ovaal 3">
            <a:extLst>
              <a:ext uri="{FF2B5EF4-FFF2-40B4-BE49-F238E27FC236}">
                <a16:creationId xmlns:a16="http://schemas.microsoft.com/office/drawing/2014/main" id="{4EAA8922-2778-87A9-328D-0E6861DAF4F3}"/>
              </a:ext>
            </a:extLst>
          </p:cNvPr>
          <p:cNvSpPr/>
          <p:nvPr/>
        </p:nvSpPr>
        <p:spPr>
          <a:xfrm>
            <a:off x="3059832" y="2522287"/>
            <a:ext cx="792088" cy="13681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849A4CF4-8964-1A44-8F35-4D1705E4A8E6}"/>
              </a:ext>
            </a:extLst>
          </p:cNvPr>
          <p:cNvSpPr/>
          <p:nvPr/>
        </p:nvSpPr>
        <p:spPr>
          <a:xfrm>
            <a:off x="1716776" y="4310957"/>
            <a:ext cx="1008112" cy="20350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407491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onderdeel</a:t>
            </a:r>
          </a:p>
        </p:txBody>
      </p:sp>
      <p:pic>
        <p:nvPicPr>
          <p:cNvPr id="3" name="Afbeelding 2" descr="Afbeelding met wiel, tekenfilm&#10;&#10;Automatisch gegenereerde beschrijving">
            <a:extLst>
              <a:ext uri="{FF2B5EF4-FFF2-40B4-BE49-F238E27FC236}">
                <a16:creationId xmlns:a16="http://schemas.microsoft.com/office/drawing/2014/main" id="{AD9D3E25-5438-213D-B0C3-6D037C48FF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9712" y="1484784"/>
            <a:ext cx="4816290" cy="4816290"/>
          </a:xfrm>
          <a:prstGeom prst="rect">
            <a:avLst/>
          </a:prstGeom>
        </p:spPr>
      </p:pic>
      <p:sp>
        <p:nvSpPr>
          <p:cNvPr id="4" name="Ovaal 3">
            <a:extLst>
              <a:ext uri="{FF2B5EF4-FFF2-40B4-BE49-F238E27FC236}">
                <a16:creationId xmlns:a16="http://schemas.microsoft.com/office/drawing/2014/main" id="{2502E3EE-ED46-DD2F-ACBD-2C8525DCD5D8}"/>
              </a:ext>
            </a:extLst>
          </p:cNvPr>
          <p:cNvSpPr/>
          <p:nvPr/>
        </p:nvSpPr>
        <p:spPr>
          <a:xfrm>
            <a:off x="3199725" y="3319640"/>
            <a:ext cx="1948339" cy="14775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85290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5632" y="34328"/>
            <a:ext cx="9180512" cy="1200329"/>
          </a:xfrm>
          <a:prstGeom prst="rect">
            <a:avLst/>
          </a:prstGeom>
          <a:noFill/>
        </p:spPr>
        <p:txBody>
          <a:bodyPr wrap="square" rtlCol="0">
            <a:spAutoFit/>
          </a:bodyPr>
          <a:lstStyle/>
          <a:p>
            <a:r>
              <a:rPr lang="nl-NL" sz="7200" b="1" u="sng" dirty="0">
                <a:latin typeface="Century Gothic" panose="020B0502020202020204" pitchFamily="34" charset="0"/>
              </a:rPr>
              <a:t>de astronaut</a:t>
            </a:r>
          </a:p>
        </p:txBody>
      </p:sp>
      <p:pic>
        <p:nvPicPr>
          <p:cNvPr id="3" name="Afbeelding 2" descr="Afbeelding met schets, tekenfilm, astronaut, drukpak&#10;&#10;Automatisch gegenereerde beschrijving">
            <a:extLst>
              <a:ext uri="{FF2B5EF4-FFF2-40B4-BE49-F238E27FC236}">
                <a16:creationId xmlns:a16="http://schemas.microsoft.com/office/drawing/2014/main" id="{4EA524F4-7DBE-7B04-5CF7-874C738805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83768" y="1556792"/>
            <a:ext cx="3243060" cy="4849436"/>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lanceren</a:t>
            </a:r>
          </a:p>
        </p:txBody>
      </p:sp>
      <p:pic>
        <p:nvPicPr>
          <p:cNvPr id="8" name="Afbeelding 7" descr="Afbeelding met tekenfilm, Animatie, Tekenfilm, speelgoed&#10;&#10;Automatisch gegenereerde beschrijving">
            <a:extLst>
              <a:ext uri="{FF2B5EF4-FFF2-40B4-BE49-F238E27FC236}">
                <a16:creationId xmlns:a16="http://schemas.microsoft.com/office/drawing/2014/main" id="{CF13BE74-C2D8-97E3-6856-D5599573A2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3528" y="1534920"/>
            <a:ext cx="8352928" cy="4834257"/>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07504" y="-117795"/>
            <a:ext cx="9180512" cy="1200329"/>
          </a:xfrm>
          <a:prstGeom prst="rect">
            <a:avLst/>
          </a:prstGeom>
          <a:noFill/>
        </p:spPr>
        <p:txBody>
          <a:bodyPr wrap="square" rtlCol="0">
            <a:spAutoFit/>
          </a:bodyPr>
          <a:lstStyle/>
          <a:p>
            <a:r>
              <a:rPr lang="nl-NL" sz="7200" b="1" u="sng" dirty="0">
                <a:latin typeface="Century Gothic" panose="020B0502020202020204" pitchFamily="34" charset="0"/>
              </a:rPr>
              <a:t>ongeveer</a:t>
            </a:r>
          </a:p>
        </p:txBody>
      </p:sp>
      <p:sp>
        <p:nvSpPr>
          <p:cNvPr id="3" name="Pijl: omhoog/omlaag 2">
            <a:extLst>
              <a:ext uri="{FF2B5EF4-FFF2-40B4-BE49-F238E27FC236}">
                <a16:creationId xmlns:a16="http://schemas.microsoft.com/office/drawing/2014/main" id="{731B9113-F256-FE14-6031-2DA168C96E1E}"/>
              </a:ext>
            </a:extLst>
          </p:cNvPr>
          <p:cNvSpPr/>
          <p:nvPr/>
        </p:nvSpPr>
        <p:spPr>
          <a:xfrm rot="16200000">
            <a:off x="5268161" y="1966280"/>
            <a:ext cx="63854" cy="733566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94359C3D-6342-CB0D-5FA9-B4FBEC9EDD63}"/>
              </a:ext>
            </a:extLst>
          </p:cNvPr>
          <p:cNvSpPr txBox="1"/>
          <p:nvPr/>
        </p:nvSpPr>
        <p:spPr>
          <a:xfrm>
            <a:off x="6660232" y="5727527"/>
            <a:ext cx="2483768" cy="373921"/>
          </a:xfrm>
          <a:prstGeom prst="rect">
            <a:avLst/>
          </a:prstGeom>
          <a:noFill/>
        </p:spPr>
        <p:txBody>
          <a:bodyPr wrap="square" rtlCol="0">
            <a:spAutoFit/>
          </a:bodyPr>
          <a:lstStyle/>
          <a:p>
            <a:r>
              <a:rPr lang="nl-NL" b="1" dirty="0"/>
              <a:t>29,5  ......     30,5 meter</a:t>
            </a:r>
          </a:p>
        </p:txBody>
      </p:sp>
      <p:pic>
        <p:nvPicPr>
          <p:cNvPr id="9" name="Afbeelding 8" descr="Afbeelding met tekenfilm, Animatie, Tekenfilm, speelgoed&#10;&#10;Automatisch gegenereerde beschrijving">
            <a:extLst>
              <a:ext uri="{FF2B5EF4-FFF2-40B4-BE49-F238E27FC236}">
                <a16:creationId xmlns:a16="http://schemas.microsoft.com/office/drawing/2014/main" id="{E73EB39F-EF32-C0A1-DE78-BB1226579B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8009" y="1713443"/>
            <a:ext cx="6237049" cy="3609692"/>
          </a:xfrm>
          <a:prstGeom prst="rect">
            <a:avLst/>
          </a:prstGeom>
        </p:spPr>
      </p:pic>
      <p:sp>
        <p:nvSpPr>
          <p:cNvPr id="10" name="Pijl: gekromd links 9">
            <a:extLst>
              <a:ext uri="{FF2B5EF4-FFF2-40B4-BE49-F238E27FC236}">
                <a16:creationId xmlns:a16="http://schemas.microsoft.com/office/drawing/2014/main" id="{43C80C50-90F1-575D-E231-AA7EE1A046A3}"/>
              </a:ext>
            </a:extLst>
          </p:cNvPr>
          <p:cNvSpPr/>
          <p:nvPr/>
        </p:nvSpPr>
        <p:spPr>
          <a:xfrm rot="16200000">
            <a:off x="6529588" y="-342922"/>
            <a:ext cx="1080120" cy="359124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270904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proef</a:t>
            </a:r>
          </a:p>
        </p:txBody>
      </p:sp>
      <p:pic>
        <p:nvPicPr>
          <p:cNvPr id="3" name="Afbeelding 2" descr="Afbeelding met tekening, clipart, tekenfilm, kunst&#10;&#10;Automatisch gegenereerde beschrijving">
            <a:extLst>
              <a:ext uri="{FF2B5EF4-FFF2-40B4-BE49-F238E27FC236}">
                <a16:creationId xmlns:a16="http://schemas.microsoft.com/office/drawing/2014/main" id="{84F368E6-1AF8-B808-7083-D12AB73E68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1700808"/>
            <a:ext cx="6192688" cy="3736187"/>
          </a:xfrm>
          <a:prstGeom prst="rect">
            <a:avLst/>
          </a:prstGeom>
        </p:spPr>
      </p:pic>
      <p:pic>
        <p:nvPicPr>
          <p:cNvPr id="5" name="Afbeelding 4" descr="Afbeelding met vergrootglas&#10;&#10;Automatisch gegenereerde beschrijving">
            <a:extLst>
              <a:ext uri="{FF2B5EF4-FFF2-40B4-BE49-F238E27FC236}">
                <a16:creationId xmlns:a16="http://schemas.microsoft.com/office/drawing/2014/main" id="{C4B2D53F-1F2E-90F6-32B5-EA362F696CE0}"/>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flipH="1">
            <a:off x="-252536" y="1700808"/>
            <a:ext cx="5400600" cy="5835895"/>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verslijten</a:t>
            </a:r>
          </a:p>
        </p:txBody>
      </p:sp>
      <p:sp>
        <p:nvSpPr>
          <p:cNvPr id="4" name="Tekstvak 3">
            <a:extLst>
              <a:ext uri="{FF2B5EF4-FFF2-40B4-BE49-F238E27FC236}">
                <a16:creationId xmlns:a16="http://schemas.microsoft.com/office/drawing/2014/main" id="{2B01434A-DB2B-4672-7291-0700CDBD8BF4}"/>
              </a:ext>
            </a:extLst>
          </p:cNvPr>
          <p:cNvSpPr txBox="1"/>
          <p:nvPr/>
        </p:nvSpPr>
        <p:spPr>
          <a:xfrm>
            <a:off x="1187624" y="5805264"/>
            <a:ext cx="4821936" cy="1477328"/>
          </a:xfrm>
          <a:prstGeom prst="rect">
            <a:avLst/>
          </a:prstGeom>
          <a:noFill/>
        </p:spPr>
        <p:txBody>
          <a:bodyPr wrap="square">
            <a:spAutoFit/>
          </a:bodyPr>
          <a:lstStyle/>
          <a:p>
            <a:endParaRPr lang="nl-NL" dirty="0"/>
          </a:p>
          <a:p>
            <a:endParaRPr lang="nl-NL" dirty="0"/>
          </a:p>
          <a:p>
            <a:r>
              <a:rPr lang="nl-NL" dirty="0">
                <a:hlinkClick r:id="rId3"/>
              </a:rPr>
              <a:t>https://www.youtube.com/watch?v=g4bLkgk_jRE</a:t>
            </a:r>
            <a:endParaRPr lang="nl-NL" dirty="0"/>
          </a:p>
          <a:p>
            <a:endParaRPr lang="nl-NL" dirty="0"/>
          </a:p>
          <a:p>
            <a:endParaRPr lang="nl-NL" dirty="0"/>
          </a:p>
        </p:txBody>
      </p:sp>
      <p:pic>
        <p:nvPicPr>
          <p:cNvPr id="8" name="Afbeelding 7">
            <a:extLst>
              <a:ext uri="{FF2B5EF4-FFF2-40B4-BE49-F238E27FC236}">
                <a16:creationId xmlns:a16="http://schemas.microsoft.com/office/drawing/2014/main" id="{06C35E9A-75DA-0E8C-6D40-DB432E889E58}"/>
              </a:ext>
            </a:extLst>
          </p:cNvPr>
          <p:cNvPicPr>
            <a:picLocks noChangeAspect="1"/>
          </p:cNvPicPr>
          <p:nvPr/>
        </p:nvPicPr>
        <p:blipFill>
          <a:blip r:embed="rId4"/>
          <a:stretch>
            <a:fillRect/>
          </a:stretch>
        </p:blipFill>
        <p:spPr>
          <a:xfrm rot="16200000">
            <a:off x="258606" y="3059794"/>
            <a:ext cx="4229100" cy="1000125"/>
          </a:xfrm>
          <a:prstGeom prst="rect">
            <a:avLst/>
          </a:prstGeom>
        </p:spPr>
      </p:pic>
      <p:pic>
        <p:nvPicPr>
          <p:cNvPr id="10" name="Afbeelding 9">
            <a:extLst>
              <a:ext uri="{FF2B5EF4-FFF2-40B4-BE49-F238E27FC236}">
                <a16:creationId xmlns:a16="http://schemas.microsoft.com/office/drawing/2014/main" id="{210CDEA3-B0A0-1C76-BEB1-CBCA883CB131}"/>
              </a:ext>
            </a:extLst>
          </p:cNvPr>
          <p:cNvPicPr>
            <a:picLocks noChangeAspect="1"/>
          </p:cNvPicPr>
          <p:nvPr/>
        </p:nvPicPr>
        <p:blipFill>
          <a:blip r:embed="rId5"/>
          <a:stretch>
            <a:fillRect/>
          </a:stretch>
        </p:blipFill>
        <p:spPr>
          <a:xfrm>
            <a:off x="4211960" y="1664732"/>
            <a:ext cx="4821936" cy="3910327"/>
          </a:xfrm>
          <a:prstGeom prst="rect">
            <a:avLst/>
          </a:prstGeom>
        </p:spPr>
      </p:pic>
      <p:sp>
        <p:nvSpPr>
          <p:cNvPr id="11" name="Tekstvak 10">
            <a:extLst>
              <a:ext uri="{FF2B5EF4-FFF2-40B4-BE49-F238E27FC236}">
                <a16:creationId xmlns:a16="http://schemas.microsoft.com/office/drawing/2014/main" id="{59364F83-BC87-D1E0-52A1-A9579409830F}"/>
              </a:ext>
            </a:extLst>
          </p:cNvPr>
          <p:cNvSpPr txBox="1"/>
          <p:nvPr/>
        </p:nvSpPr>
        <p:spPr>
          <a:xfrm>
            <a:off x="2051720" y="5744414"/>
            <a:ext cx="6120680" cy="369332"/>
          </a:xfrm>
          <a:prstGeom prst="rect">
            <a:avLst/>
          </a:prstGeom>
          <a:noFill/>
        </p:spPr>
        <p:txBody>
          <a:bodyPr wrap="square" rtlCol="0">
            <a:spAutoFit/>
          </a:bodyPr>
          <a:lstStyle/>
          <a:p>
            <a:r>
              <a:rPr lang="nl-NL" b="1" dirty="0">
                <a:latin typeface="Century Gothic" panose="020B0502020202020204" pitchFamily="34" charset="0"/>
              </a:rPr>
              <a:t>2010     </a:t>
            </a:r>
            <a:r>
              <a:rPr lang="nl-NL" dirty="0">
                <a:latin typeface="Century Gothic" panose="020B0502020202020204" pitchFamily="34" charset="0"/>
              </a:rPr>
              <a:t>                                                      </a:t>
            </a:r>
            <a:r>
              <a:rPr lang="nl-NL" b="1" dirty="0">
                <a:latin typeface="Century Gothic" panose="020B0502020202020204" pitchFamily="34" charset="0"/>
              </a:rPr>
              <a:t>2023</a:t>
            </a:r>
          </a:p>
        </p:txBody>
      </p:sp>
      <p:sp>
        <p:nvSpPr>
          <p:cNvPr id="12" name="Pijl: rechts 11">
            <a:extLst>
              <a:ext uri="{FF2B5EF4-FFF2-40B4-BE49-F238E27FC236}">
                <a16:creationId xmlns:a16="http://schemas.microsoft.com/office/drawing/2014/main" id="{981C3C77-7747-4E32-B87E-37702C1AC169}"/>
              </a:ext>
            </a:extLst>
          </p:cNvPr>
          <p:cNvSpPr/>
          <p:nvPr/>
        </p:nvSpPr>
        <p:spPr>
          <a:xfrm>
            <a:off x="3481263" y="5644316"/>
            <a:ext cx="1630797"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870440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2446</TotalTime>
  <Words>713</Words>
  <Application>Microsoft Office PowerPoint</Application>
  <PresentationFormat>Diavoorstelling (4:3)</PresentationFormat>
  <Paragraphs>193</Paragraphs>
  <Slides>17</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Arial</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501</cp:revision>
  <dcterms:created xsi:type="dcterms:W3CDTF">2021-06-08T06:13:59Z</dcterms:created>
  <dcterms:modified xsi:type="dcterms:W3CDTF">2023-11-28T10:35:34Z</dcterms:modified>
</cp:coreProperties>
</file>