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1437" r:id="rId2"/>
    <p:sldId id="548" r:id="rId3"/>
    <p:sldId id="1460" r:id="rId4"/>
    <p:sldId id="1475" r:id="rId5"/>
    <p:sldId id="1479" r:id="rId6"/>
    <p:sldId id="1476" r:id="rId7"/>
    <p:sldId id="1477" r:id="rId8"/>
    <p:sldId id="1480" r:id="rId9"/>
    <p:sldId id="1478" r:id="rId10"/>
    <p:sldId id="934" r:id="rId11"/>
    <p:sldId id="263" r:id="rId12"/>
    <p:sldId id="259" r:id="rId13"/>
    <p:sldId id="1488" r:id="rId14"/>
    <p:sldId id="1491" r:id="rId15"/>
    <p:sldId id="1485" r:id="rId16"/>
    <p:sldId id="1490" r:id="rId1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9"/>
            <p14:sldId id="1476"/>
            <p14:sldId id="1477"/>
            <p14:sldId id="1480"/>
            <p14:sldId id="1478"/>
            <p14:sldId id="934"/>
            <p14:sldId id="263"/>
            <p14:sldId id="259"/>
            <p14:sldId id="1488"/>
            <p14:sldId id="1491"/>
            <p14:sldId id="1485"/>
            <p14:sldId id="14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3543" autoAdjust="0"/>
  </p:normalViewPr>
  <p:slideViewPr>
    <p:cSldViewPr>
      <p:cViewPr varScale="1">
        <p:scale>
          <a:sx n="68" d="100"/>
          <a:sy n="68" d="100"/>
        </p:scale>
        <p:origin x="1560"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21-11-2023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21-11-2023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0" kern="1200" dirty="0">
                <a:solidFill>
                  <a:schemeClr val="tx1"/>
                </a:solidFill>
                <a:effectLst/>
                <a:latin typeface="+mn-lt"/>
                <a:ea typeface="+mn-ea"/>
                <a:cs typeface="+mn-cs"/>
              </a:rPr>
              <a:t>de verkiezing: het kiezen van mensen die de baas worden van een stad of land</a:t>
            </a:r>
          </a:p>
          <a:p>
            <a:pPr fontAlgn="t"/>
            <a:r>
              <a:rPr lang="nl-NL" sz="1200" b="0" kern="1200" dirty="0">
                <a:solidFill>
                  <a:schemeClr val="tx1"/>
                </a:solidFill>
                <a:effectLst/>
                <a:latin typeface="+mn-lt"/>
                <a:ea typeface="+mn-ea"/>
                <a:cs typeface="+mn-cs"/>
              </a:rPr>
              <a:t>stemmen: kiezen</a:t>
            </a:r>
          </a:p>
          <a:p>
            <a:pPr fontAlgn="t"/>
            <a:r>
              <a:rPr lang="nl-NL" sz="1200" b="0" kern="1200" dirty="0">
                <a:solidFill>
                  <a:schemeClr val="tx1"/>
                </a:solidFill>
                <a:effectLst/>
                <a:latin typeface="+mn-lt"/>
                <a:ea typeface="+mn-ea"/>
                <a:cs typeface="+mn-cs"/>
              </a:rPr>
              <a:t>bepalen: zeggen wat er moet gebeuren</a:t>
            </a:r>
          </a:p>
          <a:p>
            <a:pPr fontAlgn="t"/>
            <a:r>
              <a:rPr lang="nl-NL" sz="1200" b="0" kern="1200" dirty="0">
                <a:solidFill>
                  <a:schemeClr val="tx1"/>
                </a:solidFill>
                <a:effectLst/>
                <a:latin typeface="+mn-lt"/>
                <a:ea typeface="+mn-ea"/>
                <a:cs typeface="+mn-cs"/>
              </a:rPr>
              <a:t>het doel: iets wat je wilt bereiken</a:t>
            </a:r>
          </a:p>
          <a:p>
            <a:pPr fontAlgn="t"/>
            <a:r>
              <a:rPr lang="nl-NL" sz="1200" b="0" kern="1200" dirty="0">
                <a:solidFill>
                  <a:schemeClr val="tx1"/>
                </a:solidFill>
                <a:effectLst/>
                <a:latin typeface="+mn-lt"/>
                <a:ea typeface="+mn-ea"/>
                <a:cs typeface="+mn-cs"/>
              </a:rPr>
              <a:t>horen bij: bij iets of iemand passen</a:t>
            </a:r>
          </a:p>
          <a:p>
            <a:pPr fontAlgn="t"/>
            <a:r>
              <a:rPr lang="nl-NL" sz="1200" b="0" kern="1200" dirty="0">
                <a:solidFill>
                  <a:schemeClr val="tx1"/>
                </a:solidFill>
                <a:effectLst/>
                <a:latin typeface="+mn-lt"/>
                <a:ea typeface="+mn-ea"/>
                <a:cs typeface="+mn-cs"/>
              </a:rPr>
              <a:t>de politieke partij: de groep mensen met dezelfde ideeën voor het land</a:t>
            </a:r>
          </a:p>
          <a:p>
            <a:pPr fontAlgn="t"/>
            <a:r>
              <a:rPr lang="nl-NL" sz="1200" b="0" kern="1200" dirty="0">
                <a:solidFill>
                  <a:schemeClr val="tx1"/>
                </a:solidFill>
                <a:effectLst/>
                <a:latin typeface="+mn-lt"/>
                <a:ea typeface="+mn-ea"/>
                <a:cs typeface="+mn-cs"/>
              </a:rPr>
              <a:t>regeren: zeggen wat er in een land moet gebeuren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21-11-2023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21-11-2023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21-11-2023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21-11-2023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3.pn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3.png"/><Relationship Id="rId7" Type="http://schemas.openxmlformats.org/officeDocument/2006/relationships/image" Target="../media/image38.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Zoals jullie allemaal weten </a:t>
            </a:r>
            <a:r>
              <a:rPr lang="nl-NL" sz="2000" dirty="0">
                <a:ea typeface="Times New Roman" panose="02020603050405020304" pitchFamily="18" charset="0"/>
                <a:cs typeface="Arial" panose="020B0604020202020204" pitchFamily="34" charset="0"/>
              </a:rPr>
              <a:t>is woensdag 22 november </a:t>
            </a:r>
            <a:r>
              <a:rPr lang="nl-NL" sz="2000" b="1" u="sng" dirty="0">
                <a:ea typeface="Times New Roman" panose="02020603050405020304" pitchFamily="18" charset="0"/>
                <a:cs typeface="Arial" panose="020B0604020202020204" pitchFamily="34" charset="0"/>
              </a:rPr>
              <a:t>de verkiezing</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van de Tweede Kamer in Nederland. De verkiezing is </a:t>
            </a:r>
            <a:r>
              <a:rPr lang="nl-NL" sz="2000" b="1" i="1" dirty="0">
                <a:ea typeface="Times New Roman" panose="02020603050405020304" pitchFamily="18" charset="0"/>
                <a:cs typeface="Arial" panose="020B0604020202020204" pitchFamily="34" charset="0"/>
              </a:rPr>
              <a:t>het kiezen van mensen die de baas worden van een stad of land. </a:t>
            </a:r>
            <a:r>
              <a:rPr lang="nl-NL" sz="2000" dirty="0">
                <a:ea typeface="Times New Roman" panose="02020603050405020304" pitchFamily="18" charset="0"/>
                <a:cs typeface="Arial" panose="020B0604020202020204" pitchFamily="34" charset="0"/>
              </a:rPr>
              <a:t>Alle mensen die ouder zijn dan 18 jaar mogen dan </a:t>
            </a:r>
            <a:r>
              <a:rPr lang="nl-NL" sz="2000" b="1" u="sng" dirty="0">
                <a:ea typeface="Times New Roman" panose="02020603050405020304" pitchFamily="18" charset="0"/>
                <a:cs typeface="Arial" panose="020B0604020202020204" pitchFamily="34" charset="0"/>
              </a:rPr>
              <a:t>stemmen</a:t>
            </a:r>
            <a:r>
              <a:rPr lang="nl-NL" sz="2000" dirty="0">
                <a:ea typeface="Times New Roman" panose="02020603050405020304" pitchFamily="18" charset="0"/>
                <a:cs typeface="Arial" panose="020B0604020202020204" pitchFamily="34" charset="0"/>
              </a:rPr>
              <a:t>. Zij mogen </a:t>
            </a:r>
            <a:r>
              <a:rPr lang="nl-NL" sz="2000" b="1" i="1" dirty="0">
                <a:ea typeface="Times New Roman" panose="02020603050405020304" pitchFamily="18" charset="0"/>
                <a:cs typeface="Arial" panose="020B0604020202020204" pitchFamily="34" charset="0"/>
              </a:rPr>
              <a:t>kiezen</a:t>
            </a:r>
            <a:r>
              <a:rPr lang="nl-NL" sz="2000" dirty="0">
                <a:ea typeface="Times New Roman" panose="02020603050405020304" pitchFamily="18" charset="0"/>
                <a:cs typeface="Arial" panose="020B0604020202020204" pitchFamily="34" charset="0"/>
              </a:rPr>
              <a:t> welke partij zij goed vinden. Ik grap wel eens dat mijn kleine neefje later in een </a:t>
            </a:r>
            <a:r>
              <a:rPr lang="nl-NL" sz="2000" b="1" u="sng" dirty="0">
                <a:ea typeface="Times New Roman" panose="02020603050405020304" pitchFamily="18" charset="0"/>
                <a:cs typeface="Arial" panose="020B0604020202020204" pitchFamily="34" charset="0"/>
              </a:rPr>
              <a:t>politieke partij </a:t>
            </a:r>
            <a:r>
              <a:rPr lang="nl-NL" sz="2000" dirty="0">
                <a:ea typeface="Times New Roman" panose="02020603050405020304" pitchFamily="18" charset="0"/>
                <a:cs typeface="Arial" panose="020B0604020202020204" pitchFamily="34" charset="0"/>
              </a:rPr>
              <a:t>moet gaan. Een politieke partij  is een </a:t>
            </a:r>
            <a:r>
              <a:rPr lang="nl-NL" sz="2000" b="1" i="1" kern="1200" dirty="0">
                <a:effectLst/>
                <a:latin typeface="+mn-lt"/>
                <a:ea typeface="+mn-ea"/>
                <a:cs typeface="+mn-cs"/>
              </a:rPr>
              <a:t>groep mensen met dezelfde ideeën voor het land.</a:t>
            </a:r>
            <a:br>
              <a:rPr lang="nl-NL" sz="2000" b="1" i="1" kern="1200" dirty="0">
                <a:effectLst/>
                <a:latin typeface="+mn-lt"/>
                <a:ea typeface="+mn-ea"/>
                <a:cs typeface="+mn-cs"/>
              </a:rPr>
            </a:br>
            <a:r>
              <a:rPr lang="nl-NL" sz="2000" kern="1200" dirty="0">
                <a:effectLst/>
                <a:latin typeface="+mn-lt"/>
                <a:cs typeface="Arial" panose="020B0604020202020204" pitchFamily="34" charset="0"/>
              </a:rPr>
              <a:t>Mij</a:t>
            </a:r>
            <a:r>
              <a:rPr lang="nl-NL" sz="2000" dirty="0">
                <a:cs typeface="Arial" panose="020B0604020202020204" pitchFamily="34" charset="0"/>
              </a:rPr>
              <a:t>n neefje </a:t>
            </a:r>
            <a:r>
              <a:rPr lang="nl-NL" sz="2000" b="1" u="sng" dirty="0">
                <a:ea typeface="Times New Roman" panose="02020603050405020304" pitchFamily="18" charset="0"/>
                <a:cs typeface="Arial" panose="020B0604020202020204" pitchFamily="34" charset="0"/>
              </a:rPr>
              <a:t>bepaalt</a:t>
            </a:r>
            <a:r>
              <a:rPr lang="nl-NL" sz="2000" dirty="0">
                <a:ea typeface="Times New Roman" panose="02020603050405020304" pitchFamily="18" charset="0"/>
                <a:cs typeface="Arial" panose="020B0604020202020204" pitchFamily="34" charset="0"/>
              </a:rPr>
              <a:t> graag hoe dingen gaan. Bepalen betekent </a:t>
            </a:r>
            <a:r>
              <a:rPr lang="nl-NL" sz="2000" b="1" i="1" dirty="0">
                <a:ea typeface="Times New Roman" panose="02020603050405020304" pitchFamily="18" charset="0"/>
                <a:cs typeface="Arial" panose="020B0604020202020204" pitchFamily="34" charset="0"/>
              </a:rPr>
              <a:t>zeggen wat er moet gebeuren</a:t>
            </a:r>
            <a:r>
              <a:rPr lang="nl-NL" sz="2000" dirty="0">
                <a:ea typeface="Times New Roman" panose="02020603050405020304" pitchFamily="18" charset="0"/>
                <a:cs typeface="Arial" panose="020B0604020202020204" pitchFamily="34" charset="0"/>
              </a:rPr>
              <a:t>. Hij bepaalt graag hoe laat hij naar bed moet en wat ze ‘s avonds eten. Zijn </a:t>
            </a:r>
            <a:r>
              <a:rPr lang="nl-NL" sz="2000" b="1" u="sng" dirty="0">
                <a:ea typeface="Times New Roman" panose="02020603050405020304" pitchFamily="18" charset="0"/>
                <a:cs typeface="Arial" panose="020B0604020202020204" pitchFamily="34" charset="0"/>
              </a:rPr>
              <a:t>doel</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dat wat hij wil bereiken, </a:t>
            </a:r>
            <a:r>
              <a:rPr lang="nl-NL" sz="2000" dirty="0">
                <a:ea typeface="Times New Roman" panose="02020603050405020304" pitchFamily="18" charset="0"/>
                <a:cs typeface="Arial" panose="020B0604020202020204" pitchFamily="34" charset="0"/>
              </a:rPr>
              <a:t>is dat hij met alles blij is. Maar dat is natuurlijk niet wat een politieke partij doet. Die denkt niet alleen aan zichzelf, maar hebben als doel dat het fijn is voor iederéén in het héle land. En dat doen ze niet alleen, maar met andere politieke partijen samen. De politieke partijen met de meeste stemmen gaan </a:t>
            </a:r>
            <a:r>
              <a:rPr lang="nl-NL" sz="2000" b="1" u="sng" dirty="0">
                <a:ea typeface="Times New Roman" panose="02020603050405020304" pitchFamily="18" charset="0"/>
                <a:cs typeface="Arial" panose="020B0604020202020204" pitchFamily="34" charset="0"/>
              </a:rPr>
              <a:t>regeren</a:t>
            </a:r>
            <a:r>
              <a:rPr lang="nl-NL" sz="2000" dirty="0">
                <a:ea typeface="Times New Roman" panose="02020603050405020304" pitchFamily="18" charset="0"/>
                <a:cs typeface="Arial" panose="020B0604020202020204" pitchFamily="34" charset="0"/>
              </a:rPr>
              <a:t>. Die gaan </a:t>
            </a:r>
            <a:r>
              <a:rPr lang="nl-NL" sz="2000" b="1" i="1" dirty="0">
                <a:ea typeface="Times New Roman" panose="02020603050405020304" pitchFamily="18" charset="0"/>
                <a:cs typeface="Arial" panose="020B0604020202020204" pitchFamily="34" charset="0"/>
              </a:rPr>
              <a:t>samen zeggen wat er in een land moet gebeuren. </a:t>
            </a:r>
            <a:r>
              <a:rPr lang="nl-NL" sz="2000" dirty="0">
                <a:ea typeface="Times New Roman" panose="02020603050405020304" pitchFamily="18" charset="0"/>
                <a:cs typeface="Arial" panose="020B0604020202020204" pitchFamily="34" charset="0"/>
              </a:rPr>
              <a:t>Ik weet niet bij elke politieke partij mijn kleine neefje het meeste </a:t>
            </a:r>
            <a:r>
              <a:rPr lang="nl-NL" sz="2000" b="1" u="sng" dirty="0">
                <a:ea typeface="Times New Roman" panose="02020603050405020304" pitchFamily="18" charset="0"/>
                <a:cs typeface="Arial" panose="020B0604020202020204" pitchFamily="34" charset="0"/>
              </a:rPr>
              <a:t>hoort</a:t>
            </a:r>
            <a:r>
              <a:rPr lang="nl-NL" sz="2000" dirty="0">
                <a:ea typeface="Times New Roman" panose="02020603050405020304" pitchFamily="18" charset="0"/>
                <a:cs typeface="Arial" panose="020B0604020202020204" pitchFamily="34" charset="0"/>
              </a:rPr>
              <a:t>. Welke partij </a:t>
            </a:r>
            <a:r>
              <a:rPr lang="nl-NL" sz="2000" b="1" i="1" dirty="0">
                <a:ea typeface="Times New Roman" panose="02020603050405020304" pitchFamily="18" charset="0"/>
                <a:cs typeface="Arial" panose="020B0604020202020204" pitchFamily="34" charset="0"/>
              </a:rPr>
              <a:t>het beste bij hem past</a:t>
            </a:r>
            <a:r>
              <a:rPr lang="nl-NL" sz="2000" dirty="0">
                <a:ea typeface="Times New Roman" panose="02020603050405020304" pitchFamily="18" charset="0"/>
                <a:cs typeface="Arial" panose="020B0604020202020204" pitchFamily="34" charset="0"/>
              </a:rPr>
              <a:t>. Maar hij is ook nog láng geen 18 dus hij mag ook nog niet stemmen! Ik ben wel benieuwd wat alle volwassenen gaan doen woensdag 22 november als ze gaan stemmen.</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15758" y="390550"/>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bepalen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55663" y="39055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gehoorzamen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zeggen wat er moet gebeuren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Mijn neefje </a:t>
            </a:r>
            <a:r>
              <a:rPr lang="nl-NL" sz="2400" i="1" u="sng" dirty="0">
                <a:solidFill>
                  <a:srgbClr val="387038"/>
                </a:solidFill>
                <a:latin typeface="Century Gothic" panose="020B0502020202020204" pitchFamily="34" charset="0"/>
                <a:ea typeface="Calibri"/>
                <a:cs typeface="Times New Roman"/>
              </a:rPr>
              <a:t>bepaalt</a:t>
            </a:r>
            <a:r>
              <a:rPr lang="nl-NL" sz="2400" i="1" dirty="0">
                <a:solidFill>
                  <a:srgbClr val="387038"/>
                </a:solidFill>
                <a:latin typeface="Century Gothic" panose="020B0502020202020204" pitchFamily="34" charset="0"/>
                <a:ea typeface="Calibri"/>
                <a:cs typeface="Times New Roman"/>
              </a:rPr>
              <a:t> graag wat er gaan gebeuren.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697759" y="1561317"/>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luisteren naar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Ook mijn nichtje vindt het moeilijk om haar ouders te </a:t>
            </a:r>
            <a:r>
              <a:rPr lang="nl-NL" sz="2400" i="1" u="sng" dirty="0">
                <a:solidFill>
                  <a:srgbClr val="387038"/>
                </a:solidFill>
                <a:latin typeface="Century Gothic" panose="020B0502020202020204" pitchFamily="34" charset="0"/>
                <a:ea typeface="Calibri"/>
                <a:cs typeface="Times New Roman"/>
              </a:rPr>
              <a:t>gehoorzamen</a:t>
            </a:r>
            <a:r>
              <a:rPr lang="nl-NL" sz="2400" i="1" dirty="0">
                <a:solidFill>
                  <a:srgbClr val="387038"/>
                </a:solidFill>
                <a:latin typeface="Century Gothic" panose="020B0502020202020204" pitchFamily="34" charset="0"/>
                <a:ea typeface="Calibri"/>
                <a:cs typeface="Times New Roman"/>
              </a:rPr>
              <a:t>.</a:t>
            </a:r>
            <a:endParaRPr lang="nl-NL" sz="2400" u="sng"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9" name="Afbeelding 8">
            <a:extLst>
              <a:ext uri="{FF2B5EF4-FFF2-40B4-BE49-F238E27FC236}">
                <a16:creationId xmlns:a16="http://schemas.microsoft.com/office/drawing/2014/main" id="{9ED60D9A-781B-28DD-9127-9677C951F4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282" y="2684826"/>
            <a:ext cx="3440448" cy="2293632"/>
          </a:xfrm>
          <a:prstGeom prst="rect">
            <a:avLst/>
          </a:prstGeom>
        </p:spPr>
      </p:pic>
      <p:pic>
        <p:nvPicPr>
          <p:cNvPr id="16" name="Afbeelding 15">
            <a:extLst>
              <a:ext uri="{FF2B5EF4-FFF2-40B4-BE49-F238E27FC236}">
                <a16:creationId xmlns:a16="http://schemas.microsoft.com/office/drawing/2014/main" id="{EADEAAF2-74C0-D3D3-6776-5FB8BFB41E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0838" y="2150215"/>
            <a:ext cx="2557570" cy="2557570"/>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horen bij</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2780928"/>
            <a:ext cx="2787026" cy="176419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88318" y="2744924"/>
            <a:ext cx="2787026" cy="1944215"/>
          </a:xfrm>
          <a:prstGeom prst="rect">
            <a:avLst/>
          </a:prstGeom>
          <a:noFill/>
          <a:ln w="9525">
            <a:noFill/>
            <a:miter lim="800000"/>
            <a:headEnd/>
            <a:tailEnd/>
          </a:ln>
        </p:spPr>
        <p:txBody>
          <a:bodyPr rot="0" vert="horz" wrap="square" lIns="91440" tIns="45720" rIns="91440" bIns="45720" anchor="t" anchorCtr="0">
            <a:noAutofit/>
          </a:bodyPr>
          <a:lstStyle/>
          <a:p>
            <a:pPr algn="ctr">
              <a:spcAft>
                <a:spcPts val="800"/>
              </a:spcAft>
            </a:pPr>
            <a:r>
              <a:rPr lang="nl-NL" sz="3600" b="1" dirty="0" err="1">
                <a:latin typeface="Century Gothic" panose="020B0502020202020204" pitchFamily="34" charset="0"/>
                <a:ea typeface="Calibri"/>
                <a:cs typeface="Times New Roman"/>
              </a:rPr>
              <a:t>pannen-koeken</a:t>
            </a:r>
            <a:r>
              <a:rPr lang="nl-NL" sz="3600" b="1" dirty="0">
                <a:latin typeface="Century Gothic" panose="020B0502020202020204" pitchFamily="34" charset="0"/>
                <a:ea typeface="Calibri"/>
                <a:cs typeface="Times New Roman"/>
              </a:rPr>
              <a:t> met stroop</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429000"/>
            <a:ext cx="2444750" cy="11161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22854" y="3429000"/>
            <a:ext cx="267108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bruid en bruidegom</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429000"/>
            <a:ext cx="2611399" cy="11161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56367" y="3429000"/>
            <a:ext cx="2611398" cy="18716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s</a:t>
            </a:r>
            <a:r>
              <a:rPr lang="nl-NL" sz="3600" b="1" dirty="0">
                <a:effectLst/>
                <a:latin typeface="Century Gothic" panose="020B0502020202020204" pitchFamily="34" charset="0"/>
                <a:ea typeface="Calibri"/>
                <a:cs typeface="Times New Roman"/>
              </a:rPr>
              <a:t>toffer en blik</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bij iets of iemand passen</a:t>
            </a:r>
            <a:endParaRPr lang="nl-NL" sz="1100" dirty="0">
              <a:effectLst/>
              <a:latin typeface="Century Gothic" panose="020B0502020202020204" pitchFamily="34" charset="0"/>
              <a:ea typeface="Calibri"/>
              <a:cs typeface="Times New Roman"/>
            </a:endParaRPr>
          </a:p>
        </p:txBody>
      </p:sp>
      <p:pic>
        <p:nvPicPr>
          <p:cNvPr id="17" name="Afbeelding 16" descr="Afbeelding met voedsel, bord, gerecht, Snack&#10;&#10;Automatisch gegenereerde beschrijving">
            <a:extLst>
              <a:ext uri="{FF2B5EF4-FFF2-40B4-BE49-F238E27FC236}">
                <a16:creationId xmlns:a16="http://schemas.microsoft.com/office/drawing/2014/main" id="{41B0CB8A-912D-C1A2-4F14-3C43ED67C8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286" y="4601438"/>
            <a:ext cx="1584176" cy="2174724"/>
          </a:xfrm>
          <a:prstGeom prst="rect">
            <a:avLst/>
          </a:prstGeom>
        </p:spPr>
      </p:pic>
      <p:pic>
        <p:nvPicPr>
          <p:cNvPr id="19" name="Afbeelding 18" descr="Afbeelding met persoon, kleding, bruiloft, trouwjurk&#10;&#10;Automatisch gegenereerde beschrijving">
            <a:extLst>
              <a:ext uri="{FF2B5EF4-FFF2-40B4-BE49-F238E27FC236}">
                <a16:creationId xmlns:a16="http://schemas.microsoft.com/office/drawing/2014/main" id="{B064393D-3131-B3E5-A5A4-2D32C1EAC1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11399" y="4690540"/>
            <a:ext cx="2375394" cy="1586763"/>
          </a:xfrm>
          <a:prstGeom prst="rect">
            <a:avLst/>
          </a:prstGeom>
        </p:spPr>
      </p:pic>
      <p:pic>
        <p:nvPicPr>
          <p:cNvPr id="21" name="Afbeelding 20" descr="Afbeelding met gereedschap, borstel&#10;&#10;Automatisch gegenereerde beschrijving">
            <a:extLst>
              <a:ext uri="{FF2B5EF4-FFF2-40B4-BE49-F238E27FC236}">
                <a16:creationId xmlns:a16="http://schemas.microsoft.com/office/drawing/2014/main" id="{304B30DB-BB53-70E5-557D-A756002E94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6075" y="4618831"/>
            <a:ext cx="2210122" cy="1604548"/>
          </a:xfrm>
          <a:prstGeom prst="rect">
            <a:avLst/>
          </a:prstGeom>
        </p:spPr>
      </p:pic>
      <p:pic>
        <p:nvPicPr>
          <p:cNvPr id="4" name="Afbeelding 3">
            <a:extLst>
              <a:ext uri="{FF2B5EF4-FFF2-40B4-BE49-F238E27FC236}">
                <a16:creationId xmlns:a16="http://schemas.microsoft.com/office/drawing/2014/main" id="{E291717E-1C68-E2B7-163F-F9FA4AE6924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9663" y="500663"/>
            <a:ext cx="2093267" cy="1509581"/>
          </a:xfrm>
          <a:prstGeom prst="rect">
            <a:avLst/>
          </a:prstGeom>
          <a:ln>
            <a:solidFill>
              <a:schemeClr val="tx1"/>
            </a:solidFill>
          </a:ln>
        </p:spPr>
      </p:pic>
    </p:spTree>
    <p:extLst>
      <p:ext uri="{BB962C8B-B14F-4D97-AF65-F5344CB8AC3E}">
        <p14:creationId xmlns:p14="http://schemas.microsoft.com/office/powerpoint/2010/main" val="192884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doel</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429000"/>
            <a:ext cx="2787026" cy="11161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421601"/>
            <a:ext cx="2593699" cy="112352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5 kilo afvallen</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62399" y="2996952"/>
            <a:ext cx="2444750" cy="154817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78678" y="2868910"/>
            <a:ext cx="2671082" cy="455611"/>
          </a:xfrm>
          <a:prstGeom prst="rect">
            <a:avLst/>
          </a:prstGeom>
          <a:noFill/>
          <a:ln w="9525">
            <a:noFill/>
            <a:miter lim="800000"/>
            <a:headEnd/>
            <a:tailEnd/>
          </a:ln>
        </p:spPr>
        <p:txBody>
          <a:bodyPr rot="0" vert="horz" wrap="square" lIns="91440" tIns="45720" rIns="91440" bIns="45720" anchor="t" anchorCtr="0">
            <a:noAutofit/>
          </a:bodyPr>
          <a:lstStyle/>
          <a:p>
            <a:pPr algn="ctr">
              <a:spcAft>
                <a:spcPts val="800"/>
              </a:spcAft>
            </a:pPr>
            <a:r>
              <a:rPr lang="nl-NL" sz="3600" b="1" dirty="0">
                <a:latin typeface="Century Gothic" panose="020B0502020202020204" pitchFamily="34" charset="0"/>
                <a:ea typeface="Calibri"/>
                <a:cs typeface="Times New Roman"/>
              </a:rPr>
              <a:t>een huis voor iedereen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37065" y="3421600"/>
            <a:ext cx="2611399" cy="112352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86968" y="3372120"/>
            <a:ext cx="2611398" cy="3311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blij zijn met alles</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0410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wat je wilt bereiken</a:t>
            </a:r>
            <a:endParaRPr lang="nl-NL" sz="1100" dirty="0">
              <a:effectLst/>
              <a:latin typeface="Century Gothic" panose="020B0502020202020204" pitchFamily="34" charset="0"/>
              <a:ea typeface="Calibri"/>
              <a:cs typeface="Times New Roman"/>
            </a:endParaRPr>
          </a:p>
        </p:txBody>
      </p:sp>
      <p:pic>
        <p:nvPicPr>
          <p:cNvPr id="3" name="Afbeelding 2" descr="Afbeelding met schoeisel&#10;&#10;Automatisch gegenereerde beschrijving">
            <a:extLst>
              <a:ext uri="{FF2B5EF4-FFF2-40B4-BE49-F238E27FC236}">
                <a16:creationId xmlns:a16="http://schemas.microsoft.com/office/drawing/2014/main" id="{9BFF0C30-93C3-5822-40B3-FFF0E769C1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3538" y="1374482"/>
            <a:ext cx="2813858" cy="1406929"/>
          </a:xfrm>
          <a:prstGeom prst="rect">
            <a:avLst/>
          </a:prstGeom>
        </p:spPr>
      </p:pic>
      <p:pic>
        <p:nvPicPr>
          <p:cNvPr id="17" name="Afbeelding 16" descr="Afbeelding met persoon, jeans, person, kleding&#10;&#10;Automatisch gegenereerde beschrijving">
            <a:extLst>
              <a:ext uri="{FF2B5EF4-FFF2-40B4-BE49-F238E27FC236}">
                <a16:creationId xmlns:a16="http://schemas.microsoft.com/office/drawing/2014/main" id="{8BB8A49E-B77C-4625-15C7-0E0C5588A1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331" y="4683783"/>
            <a:ext cx="1822679" cy="1764353"/>
          </a:xfrm>
          <a:prstGeom prst="rect">
            <a:avLst/>
          </a:prstGeom>
        </p:spPr>
      </p:pic>
      <p:pic>
        <p:nvPicPr>
          <p:cNvPr id="19" name="Afbeelding 18" descr="Afbeelding met buitenshuis, gebouw, huis, eigendom&#10;&#10;Automatisch gegenereerde beschrijving">
            <a:extLst>
              <a:ext uri="{FF2B5EF4-FFF2-40B4-BE49-F238E27FC236}">
                <a16:creationId xmlns:a16="http://schemas.microsoft.com/office/drawing/2014/main" id="{86778F07-B223-B725-4F0E-DAAB3A15DD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74170" y="4658316"/>
            <a:ext cx="2317620" cy="1548171"/>
          </a:xfrm>
          <a:prstGeom prst="rect">
            <a:avLst/>
          </a:prstGeom>
        </p:spPr>
      </p:pic>
      <p:pic>
        <p:nvPicPr>
          <p:cNvPr id="2" name="Afbeelding 1">
            <a:extLst>
              <a:ext uri="{FF2B5EF4-FFF2-40B4-BE49-F238E27FC236}">
                <a16:creationId xmlns:a16="http://schemas.microsoft.com/office/drawing/2014/main" id="{B19E1C93-A1B2-15D9-5E6E-ECF4D837857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48864" y="4606308"/>
            <a:ext cx="2317619" cy="1547725"/>
          </a:xfrm>
          <a:prstGeom prst="rect">
            <a:avLst/>
          </a:prstGeom>
        </p:spPr>
      </p:pic>
    </p:spTree>
    <p:extLst>
      <p:ext uri="{BB962C8B-B14F-4D97-AF65-F5344CB8AC3E}">
        <p14:creationId xmlns:p14="http://schemas.microsoft.com/office/powerpoint/2010/main" val="4125064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051720" y="491188"/>
            <a:ext cx="4091451" cy="149765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835697" y="404664"/>
            <a:ext cx="4392488"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politieke partij</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429000"/>
            <a:ext cx="2787026" cy="11161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421601"/>
            <a:ext cx="2787026" cy="112352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GroenLinks PVDA</a:t>
            </a:r>
          </a:p>
        </p:txBody>
      </p:sp>
      <p:sp>
        <p:nvSpPr>
          <p:cNvPr id="9" name="Text Box 14"/>
          <p:cNvSpPr txBox="1"/>
          <p:nvPr/>
        </p:nvSpPr>
        <p:spPr>
          <a:xfrm>
            <a:off x="3462399" y="3940408"/>
            <a:ext cx="2444750" cy="60471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297439" y="3940408"/>
            <a:ext cx="2671082" cy="45561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CDA</a:t>
            </a:r>
          </a:p>
        </p:txBody>
      </p:sp>
      <p:sp>
        <p:nvSpPr>
          <p:cNvPr id="11" name="Text Box 14"/>
          <p:cNvSpPr txBox="1"/>
          <p:nvPr/>
        </p:nvSpPr>
        <p:spPr>
          <a:xfrm>
            <a:off x="6137065" y="3940406"/>
            <a:ext cx="2611399" cy="6047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62112" y="3983363"/>
            <a:ext cx="2611398" cy="3311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NSC</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230966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groep mensen met dezelfde ideeën voor het land </a:t>
            </a:r>
            <a:endParaRPr lang="nl-NL" sz="1100" dirty="0">
              <a:effectLst/>
              <a:latin typeface="Century Gothic" panose="020B0502020202020204" pitchFamily="34" charset="0"/>
              <a:ea typeface="Calibri"/>
              <a:cs typeface="Times New Roman"/>
            </a:endParaRPr>
          </a:p>
        </p:txBody>
      </p:sp>
      <p:pic>
        <p:nvPicPr>
          <p:cNvPr id="18" name="Afbeelding 17" descr="Afbeelding met tekst, buitenshuis, boom, teken&#10;&#10;Automatisch gegenereerde beschrijving">
            <a:extLst>
              <a:ext uri="{FF2B5EF4-FFF2-40B4-BE49-F238E27FC236}">
                <a16:creationId xmlns:a16="http://schemas.microsoft.com/office/drawing/2014/main" id="{1AB48B3F-0FE5-12ED-F567-195357F605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062" y="4604794"/>
            <a:ext cx="2542546" cy="1713676"/>
          </a:xfrm>
          <a:prstGeom prst="rect">
            <a:avLst/>
          </a:prstGeom>
        </p:spPr>
      </p:pic>
      <p:pic>
        <p:nvPicPr>
          <p:cNvPr id="22" name="Afbeelding 21" descr="Afbeelding met buitenshuis, boom, tekst, Menselijk gezicht&#10;&#10;Automatisch gegenereerde beschrijving">
            <a:extLst>
              <a:ext uri="{FF2B5EF4-FFF2-40B4-BE49-F238E27FC236}">
                <a16:creationId xmlns:a16="http://schemas.microsoft.com/office/drawing/2014/main" id="{705145AB-286F-23E9-AB92-05D39FC139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41218" y="4633911"/>
            <a:ext cx="2427303" cy="1713676"/>
          </a:xfrm>
          <a:prstGeom prst="rect">
            <a:avLst/>
          </a:prstGeom>
        </p:spPr>
      </p:pic>
      <p:pic>
        <p:nvPicPr>
          <p:cNvPr id="24" name="Afbeelding 23" descr="Afbeelding met tekst, buitenshuis, boom, Menselijk gezicht&#10;&#10;Automatisch gegenereerde beschrijving">
            <a:extLst>
              <a:ext uri="{FF2B5EF4-FFF2-40B4-BE49-F238E27FC236}">
                <a16:creationId xmlns:a16="http://schemas.microsoft.com/office/drawing/2014/main" id="{EE273DFC-F299-E0C7-069A-296984D350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89395" y="4625081"/>
            <a:ext cx="1268120" cy="1713676"/>
          </a:xfrm>
          <a:prstGeom prst="rect">
            <a:avLst/>
          </a:prstGeom>
        </p:spPr>
      </p:pic>
      <p:pic>
        <p:nvPicPr>
          <p:cNvPr id="17" name="Afbeelding 16">
            <a:extLst>
              <a:ext uri="{FF2B5EF4-FFF2-40B4-BE49-F238E27FC236}">
                <a16:creationId xmlns:a16="http://schemas.microsoft.com/office/drawing/2014/main" id="{E744762B-93FD-1908-7113-0DAE09B41C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6822" y="1239560"/>
            <a:ext cx="2695997" cy="1647554"/>
          </a:xfrm>
          <a:prstGeom prst="rect">
            <a:avLst/>
          </a:prstGeom>
          <a:ln>
            <a:solidFill>
              <a:schemeClr val="tx1"/>
            </a:solidFill>
          </a:ln>
        </p:spPr>
      </p:pic>
    </p:spTree>
    <p:extLst>
      <p:ext uri="{BB962C8B-B14F-4D97-AF65-F5344CB8AC3E}">
        <p14:creationId xmlns:p14="http://schemas.microsoft.com/office/powerpoint/2010/main" val="209067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33" y="-58709"/>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612068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483768" y="2336201"/>
            <a:ext cx="583264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a:t>
            </a:r>
            <a:r>
              <a:rPr lang="nl-NL" sz="6000" b="1" dirty="0">
                <a:effectLst/>
                <a:latin typeface="Century Gothic" panose="020B0502020202020204" pitchFamily="34" charset="0"/>
                <a:ea typeface="Calibri"/>
                <a:cs typeface="Times New Roman"/>
              </a:rPr>
              <a:t> verkiezing</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44032" y="3698087"/>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007308" y="4823780"/>
            <a:ext cx="27595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362987" y="4764975"/>
            <a:ext cx="403465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stembus</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stemmen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895685" y="4801079"/>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97917" y="4807882"/>
            <a:ext cx="300998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mening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pic>
        <p:nvPicPr>
          <p:cNvPr id="2" name="Afbeelding 1">
            <a:extLst>
              <a:ext uri="{FF2B5EF4-FFF2-40B4-BE49-F238E27FC236}">
                <a16:creationId xmlns:a16="http://schemas.microsoft.com/office/drawing/2014/main" id="{2F839CBA-9EE3-CB00-D163-F9ECFDCCED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915649">
            <a:off x="7004769" y="3769508"/>
            <a:ext cx="1152244" cy="1091279"/>
          </a:xfrm>
          <a:prstGeom prst="rect">
            <a:avLst/>
          </a:prstGeom>
        </p:spPr>
      </p:pic>
      <p:sp>
        <p:nvSpPr>
          <p:cNvPr id="17" name="Text Box 14"/>
          <p:cNvSpPr txBox="1"/>
          <p:nvPr/>
        </p:nvSpPr>
        <p:spPr>
          <a:xfrm>
            <a:off x="2627784" y="3212976"/>
            <a:ext cx="5688632" cy="139274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46162" y="3222690"/>
            <a:ext cx="6120679" cy="84280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kiezen van mensen die de baas woorden van een stad of land</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962DBB2B-49E1-63D6-2EBF-C0FB55E4AC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1625" y="1437787"/>
            <a:ext cx="2242584" cy="524301"/>
          </a:xfrm>
          <a:prstGeom prst="rect">
            <a:avLst/>
          </a:prstGeom>
          <a:ln w="3175">
            <a:solidFill>
              <a:schemeClr val="tx1"/>
            </a:solidFill>
          </a:ln>
        </p:spPr>
      </p:pic>
      <p:sp>
        <p:nvSpPr>
          <p:cNvPr id="4" name="Tekstvak 3">
            <a:extLst>
              <a:ext uri="{FF2B5EF4-FFF2-40B4-BE49-F238E27FC236}">
                <a16:creationId xmlns:a16="http://schemas.microsoft.com/office/drawing/2014/main" id="{59FA7966-572E-CBCB-0BA6-47DE0AF9853E}"/>
              </a:ext>
            </a:extLst>
          </p:cNvPr>
          <p:cNvSpPr txBox="1"/>
          <p:nvPr/>
        </p:nvSpPr>
        <p:spPr>
          <a:xfrm>
            <a:off x="4271763" y="1407549"/>
            <a:ext cx="2772706" cy="584775"/>
          </a:xfrm>
          <a:prstGeom prst="rect">
            <a:avLst/>
          </a:prstGeom>
          <a:noFill/>
        </p:spPr>
        <p:txBody>
          <a:bodyPr wrap="square" rtlCol="0">
            <a:spAutoFit/>
          </a:bodyPr>
          <a:lstStyle/>
          <a:p>
            <a:r>
              <a:rPr lang="nl-NL" sz="3200" dirty="0">
                <a:latin typeface="Century Gothic" panose="020B0502020202020204" pitchFamily="34" charset="0"/>
              </a:rPr>
              <a:t>= kiezen</a:t>
            </a:r>
          </a:p>
        </p:txBody>
      </p:sp>
      <p:pic>
        <p:nvPicPr>
          <p:cNvPr id="19" name="Afbeelding 18" descr="Afbeelding met kleding, persoon, overdekt, schoeisel&#10;&#10;Automatisch gegenereerde beschrijving">
            <a:extLst>
              <a:ext uri="{FF2B5EF4-FFF2-40B4-BE49-F238E27FC236}">
                <a16:creationId xmlns:a16="http://schemas.microsoft.com/office/drawing/2014/main" id="{FA1DD9CD-5509-C6CB-56FF-1B970F557B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21420" y="5243487"/>
            <a:ext cx="2078108" cy="1388176"/>
          </a:xfrm>
          <a:prstGeom prst="rect">
            <a:avLst/>
          </a:prstGeom>
        </p:spPr>
      </p:pic>
      <p:pic>
        <p:nvPicPr>
          <p:cNvPr id="21" name="Afbeelding 20" descr="Afbeelding met persoon, overdekt, vlag&#10;&#10;Automatisch gegenereerde beschrijving">
            <a:extLst>
              <a:ext uri="{FF2B5EF4-FFF2-40B4-BE49-F238E27FC236}">
                <a16:creationId xmlns:a16="http://schemas.microsoft.com/office/drawing/2014/main" id="{D16EA87C-AF28-997E-7F94-55FF7343F9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3071" y="3270919"/>
            <a:ext cx="2305864" cy="1392742"/>
          </a:xfrm>
          <a:prstGeom prst="rect">
            <a:avLst/>
          </a:prstGeom>
        </p:spPr>
      </p:pic>
      <p:pic>
        <p:nvPicPr>
          <p:cNvPr id="23" name="Afbeelding 22" descr="Afbeelding met tekst, verbruiksartikelen voor kantoor, briefpapier, Algemene voorraad&#10;&#10;Automatisch gegenereerde beschrijving">
            <a:extLst>
              <a:ext uri="{FF2B5EF4-FFF2-40B4-BE49-F238E27FC236}">
                <a16:creationId xmlns:a16="http://schemas.microsoft.com/office/drawing/2014/main" id="{1832DC76-DEFD-4A93-4A47-8B4539D743C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04981" y="458239"/>
            <a:ext cx="2818648" cy="1882857"/>
          </a:xfrm>
          <a:prstGeom prst="rect">
            <a:avLst/>
          </a:prstGeom>
        </p:spPr>
      </p:pic>
      <p:pic>
        <p:nvPicPr>
          <p:cNvPr id="25" name="Afbeelding 24" descr="Afbeelding met persoon, kleding, glimlach, ballon&#10;&#10;Automatisch gegenereerde beschrijving">
            <a:extLst>
              <a:ext uri="{FF2B5EF4-FFF2-40B4-BE49-F238E27FC236}">
                <a16:creationId xmlns:a16="http://schemas.microsoft.com/office/drawing/2014/main" id="{BF8AA37F-6059-A8E7-B201-64B0DE12A8A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974" y="5508389"/>
            <a:ext cx="1876115" cy="1253245"/>
          </a:xfrm>
          <a:prstGeom prst="rect">
            <a:avLst/>
          </a:prstGeom>
        </p:spPr>
      </p:pic>
      <p:sp>
        <p:nvSpPr>
          <p:cNvPr id="6" name="Tekstvak 5">
            <a:extLst>
              <a:ext uri="{FF2B5EF4-FFF2-40B4-BE49-F238E27FC236}">
                <a16:creationId xmlns:a16="http://schemas.microsoft.com/office/drawing/2014/main" id="{7B833EBC-B18C-F274-B051-712443415C35}"/>
              </a:ext>
            </a:extLst>
          </p:cNvPr>
          <p:cNvSpPr txBox="1"/>
          <p:nvPr/>
        </p:nvSpPr>
        <p:spPr>
          <a:xfrm>
            <a:off x="1034884" y="5790621"/>
            <a:ext cx="782238" cy="646331"/>
          </a:xfrm>
          <a:prstGeom prst="rect">
            <a:avLst/>
          </a:prstGeom>
          <a:noFill/>
        </p:spPr>
        <p:txBody>
          <a:bodyPr wrap="square" rtlCol="0">
            <a:spAutoFit/>
          </a:bodyPr>
          <a:lstStyle/>
          <a:p>
            <a:r>
              <a:rPr lang="nl-NL" dirty="0"/>
              <a:t>Ik vind ..</a:t>
            </a:r>
          </a:p>
        </p:txBody>
      </p:sp>
    </p:spTree>
    <p:extLst>
      <p:ext uri="{BB962C8B-B14F-4D97-AF65-F5344CB8AC3E}">
        <p14:creationId xmlns:p14="http://schemas.microsoft.com/office/powerpoint/2010/main" val="57388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428" y="304730"/>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608616" y="2504861"/>
            <a:ext cx="3411656"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506132" y="2279221"/>
            <a:ext cx="561662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regeren</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619331" y="4190241"/>
            <a:ext cx="434515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554342" y="4149080"/>
            <a:ext cx="441014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tweede kamer</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408502" y="836142"/>
            <a:ext cx="306226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872995" y="784274"/>
            <a:ext cx="409149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regering</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317184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rot="10800000" flipV="1">
            <a:off x="818389" y="4355087"/>
            <a:ext cx="2997785" cy="64020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minister</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6120680" cy="93610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47565" y="3171815"/>
            <a:ext cx="6120680"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zeggen wat er in een land moet gebeuren</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68045B8F-8C1D-A0C3-6968-B2F55898C71A}"/>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392042" y="-164963"/>
            <a:ext cx="1958738" cy="2730111"/>
          </a:xfrm>
          <a:prstGeom prst="rect">
            <a:avLst/>
          </a:prstGeom>
        </p:spPr>
      </p:pic>
      <p:pic>
        <p:nvPicPr>
          <p:cNvPr id="6" name="Afbeelding 5">
            <a:extLst>
              <a:ext uri="{FF2B5EF4-FFF2-40B4-BE49-F238E27FC236}">
                <a16:creationId xmlns:a16="http://schemas.microsoft.com/office/drawing/2014/main" id="{4AD0F8A7-BF79-42BA-104A-3E8666BA33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9632" y="4972761"/>
            <a:ext cx="1882173" cy="1840615"/>
          </a:xfrm>
          <a:prstGeom prst="rect">
            <a:avLst/>
          </a:prstGeom>
        </p:spPr>
      </p:pic>
      <p:pic>
        <p:nvPicPr>
          <p:cNvPr id="20" name="Afbeelding 19" descr="Afbeelding met overdekt, hal, auditorium, Congreszaal&#10;&#10;Automatisch gegenereerde beschrijving">
            <a:extLst>
              <a:ext uri="{FF2B5EF4-FFF2-40B4-BE49-F238E27FC236}">
                <a16:creationId xmlns:a16="http://schemas.microsoft.com/office/drawing/2014/main" id="{D8ABACEE-D586-5E05-431E-BDD6CB33586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16072" y="4848618"/>
            <a:ext cx="2744912" cy="1833601"/>
          </a:xfrm>
          <a:prstGeom prst="rect">
            <a:avLst/>
          </a:prstGeom>
        </p:spPr>
      </p:pic>
      <p:sp>
        <p:nvSpPr>
          <p:cNvPr id="2" name="Tekstvak 1">
            <a:extLst>
              <a:ext uri="{FF2B5EF4-FFF2-40B4-BE49-F238E27FC236}">
                <a16:creationId xmlns:a16="http://schemas.microsoft.com/office/drawing/2014/main" id="{21129C03-C3BE-94E7-F832-19CAFBA79305}"/>
              </a:ext>
            </a:extLst>
          </p:cNvPr>
          <p:cNvSpPr txBox="1"/>
          <p:nvPr/>
        </p:nvSpPr>
        <p:spPr>
          <a:xfrm>
            <a:off x="1066619" y="654225"/>
            <a:ext cx="2076974" cy="369332"/>
          </a:xfrm>
          <a:prstGeom prst="rect">
            <a:avLst/>
          </a:prstGeom>
          <a:noFill/>
        </p:spPr>
        <p:txBody>
          <a:bodyPr wrap="square" rtlCol="0">
            <a:spAutoFit/>
          </a:bodyPr>
          <a:lstStyle/>
          <a:p>
            <a:endParaRPr lang="nl-NL" dirty="0"/>
          </a:p>
        </p:txBody>
      </p:sp>
      <p:pic>
        <p:nvPicPr>
          <p:cNvPr id="19" name="Afbeelding 18">
            <a:extLst>
              <a:ext uri="{FF2B5EF4-FFF2-40B4-BE49-F238E27FC236}">
                <a16:creationId xmlns:a16="http://schemas.microsoft.com/office/drawing/2014/main" id="{8DABCC81-01EA-D1C6-DFE6-EEB498AF1F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0309" y="601665"/>
            <a:ext cx="3184013" cy="2581015"/>
          </a:xfrm>
          <a:prstGeom prst="rect">
            <a:avLst/>
          </a:prstGeom>
        </p:spPr>
      </p:pic>
    </p:spTree>
    <p:extLst>
      <p:ext uri="{BB962C8B-B14F-4D97-AF65-F5344CB8AC3E}">
        <p14:creationId xmlns:p14="http://schemas.microsoft.com/office/powerpoint/2010/main" val="177245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47 – 21 november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verkiezing</a:t>
            </a:r>
          </a:p>
        </p:txBody>
      </p:sp>
      <p:pic>
        <p:nvPicPr>
          <p:cNvPr id="3" name="Afbeelding 2" descr="Afbeelding met persoon, overdekt, vlag&#10;&#10;Automatisch gegenereerde beschrijving">
            <a:extLst>
              <a:ext uri="{FF2B5EF4-FFF2-40B4-BE49-F238E27FC236}">
                <a16:creationId xmlns:a16="http://schemas.microsoft.com/office/drawing/2014/main" id="{FBE9DB31-4BE8-6496-E05D-5D05FE5633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1484784"/>
            <a:ext cx="7907840" cy="4776335"/>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stemmen</a:t>
            </a:r>
          </a:p>
        </p:txBody>
      </p:sp>
      <p:pic>
        <p:nvPicPr>
          <p:cNvPr id="3" name="Afbeelding 2" descr="Afbeelding met tekst, verbruiksartikelen voor kantoor, briefpapier, Algemene voorraad&#10;&#10;Automatisch gegenereerde beschrijving">
            <a:extLst>
              <a:ext uri="{FF2B5EF4-FFF2-40B4-BE49-F238E27FC236}">
                <a16:creationId xmlns:a16="http://schemas.microsoft.com/office/drawing/2014/main" id="{6F701EF3-20C1-8842-4A80-C01E2F2FAD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556792"/>
            <a:ext cx="7488832" cy="5002541"/>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politieke partij</a:t>
            </a:r>
          </a:p>
        </p:txBody>
      </p:sp>
      <p:grpSp>
        <p:nvGrpSpPr>
          <p:cNvPr id="3" name="Groep 2">
            <a:extLst>
              <a:ext uri="{FF2B5EF4-FFF2-40B4-BE49-F238E27FC236}">
                <a16:creationId xmlns:a16="http://schemas.microsoft.com/office/drawing/2014/main" id="{E8B9F787-590D-36E5-ADD4-EB00729C737B}"/>
              </a:ext>
            </a:extLst>
          </p:cNvPr>
          <p:cNvGrpSpPr/>
          <p:nvPr/>
        </p:nvGrpSpPr>
        <p:grpSpPr>
          <a:xfrm>
            <a:off x="98934" y="1247393"/>
            <a:ext cx="7259132" cy="4736625"/>
            <a:chOff x="222033" y="1137521"/>
            <a:chExt cx="8727380" cy="5694665"/>
          </a:xfrm>
        </p:grpSpPr>
        <p:pic>
          <p:nvPicPr>
            <p:cNvPr id="13" name="Afbeelding 12" descr="Afbeelding met kleding, schoeisel, jongen, persoon&#10;&#10;Automatisch gegenereerde beschrijving">
              <a:extLst>
                <a:ext uri="{FF2B5EF4-FFF2-40B4-BE49-F238E27FC236}">
                  <a16:creationId xmlns:a16="http://schemas.microsoft.com/office/drawing/2014/main" id="{5274672B-212D-18BE-B407-41AE99D9B1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580" y="1137521"/>
              <a:ext cx="7956376" cy="5694665"/>
            </a:xfrm>
            <a:prstGeom prst="rect">
              <a:avLst/>
            </a:prstGeom>
          </p:spPr>
        </p:pic>
        <p:sp>
          <p:nvSpPr>
            <p:cNvPr id="11" name="Tekstvak 10">
              <a:extLst>
                <a:ext uri="{FF2B5EF4-FFF2-40B4-BE49-F238E27FC236}">
                  <a16:creationId xmlns:a16="http://schemas.microsoft.com/office/drawing/2014/main" id="{5B834F36-52A8-4FC9-CCE4-BFF5D9B8439F}"/>
                </a:ext>
              </a:extLst>
            </p:cNvPr>
            <p:cNvSpPr txBox="1"/>
            <p:nvPr/>
          </p:nvSpPr>
          <p:spPr>
            <a:xfrm>
              <a:off x="2427958" y="3760385"/>
              <a:ext cx="4107619" cy="1665127"/>
            </a:xfrm>
            <a:prstGeom prst="rect">
              <a:avLst/>
            </a:prstGeom>
            <a:noFill/>
            <a:ln>
              <a:noFill/>
            </a:ln>
          </p:spPr>
          <p:txBody>
            <a:bodyPr wrap="square" rtlCol="0">
              <a:spAutoFit/>
            </a:bodyPr>
            <a:lstStyle/>
            <a:p>
              <a:pPr algn="ctr"/>
              <a:r>
                <a:rPr lang="nl-NL" sz="2800" dirty="0">
                  <a:latin typeface="Century Gothic" panose="020B0502020202020204" pitchFamily="34" charset="0"/>
                </a:rPr>
                <a:t>Wij zijn de beste </a:t>
              </a:r>
              <a:br>
                <a:rPr lang="nl-NL" sz="2800" dirty="0">
                  <a:latin typeface="Century Gothic" panose="020B0502020202020204" pitchFamily="34" charset="0"/>
                </a:rPr>
              </a:br>
              <a:r>
                <a:rPr lang="nl-NL" sz="2800" dirty="0">
                  <a:latin typeface="Century Gothic" panose="020B0502020202020204" pitchFamily="34" charset="0"/>
                </a:rPr>
                <a:t>partij van </a:t>
              </a:r>
              <a:br>
                <a:rPr lang="nl-NL" sz="2800" dirty="0">
                  <a:latin typeface="Century Gothic" panose="020B0502020202020204" pitchFamily="34" charset="0"/>
                </a:rPr>
              </a:br>
              <a:r>
                <a:rPr lang="nl-NL" sz="2800" dirty="0">
                  <a:latin typeface="Century Gothic" panose="020B0502020202020204" pitchFamily="34" charset="0"/>
                </a:rPr>
                <a:t>Nederland!</a:t>
              </a:r>
            </a:p>
          </p:txBody>
        </p:sp>
        <p:sp>
          <p:nvSpPr>
            <p:cNvPr id="15" name="Tekstballon: ovaal 14">
              <a:extLst>
                <a:ext uri="{FF2B5EF4-FFF2-40B4-BE49-F238E27FC236}">
                  <a16:creationId xmlns:a16="http://schemas.microsoft.com/office/drawing/2014/main" id="{2E7F328D-256B-5021-08F4-C542FE0F3210}"/>
                </a:ext>
              </a:extLst>
            </p:cNvPr>
            <p:cNvSpPr/>
            <p:nvPr/>
          </p:nvSpPr>
          <p:spPr>
            <a:xfrm>
              <a:off x="6084168" y="1364575"/>
              <a:ext cx="2484276" cy="1200329"/>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D22E75E3-EA2A-29A4-244B-8047CE2F538D}"/>
                </a:ext>
              </a:extLst>
            </p:cNvPr>
            <p:cNvSpPr txBox="1"/>
            <p:nvPr/>
          </p:nvSpPr>
          <p:spPr>
            <a:xfrm>
              <a:off x="6059984" y="1744885"/>
              <a:ext cx="2889429" cy="407031"/>
            </a:xfrm>
            <a:prstGeom prst="rect">
              <a:avLst/>
            </a:prstGeom>
            <a:noFill/>
          </p:spPr>
          <p:txBody>
            <a:bodyPr wrap="square" rtlCol="0">
              <a:spAutoFit/>
            </a:bodyPr>
            <a:lstStyle/>
            <a:p>
              <a:r>
                <a:rPr lang="nl-NL" sz="1600" dirty="0"/>
                <a:t>Een huis voor iedereen!</a:t>
              </a:r>
            </a:p>
          </p:txBody>
        </p:sp>
        <p:sp>
          <p:nvSpPr>
            <p:cNvPr id="17" name="Tekstballon: ovaal 16">
              <a:extLst>
                <a:ext uri="{FF2B5EF4-FFF2-40B4-BE49-F238E27FC236}">
                  <a16:creationId xmlns:a16="http://schemas.microsoft.com/office/drawing/2014/main" id="{4D22C3EF-C398-E91E-2FAC-76B37FB4E987}"/>
                </a:ext>
              </a:extLst>
            </p:cNvPr>
            <p:cNvSpPr/>
            <p:nvPr/>
          </p:nvSpPr>
          <p:spPr>
            <a:xfrm flipH="1">
              <a:off x="222033" y="1607987"/>
              <a:ext cx="2016223" cy="1029053"/>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8" name="Tekstvak 17">
              <a:extLst>
                <a:ext uri="{FF2B5EF4-FFF2-40B4-BE49-F238E27FC236}">
                  <a16:creationId xmlns:a16="http://schemas.microsoft.com/office/drawing/2014/main" id="{01170227-D6D0-EBAD-4DD0-0DE564596BED}"/>
                </a:ext>
              </a:extLst>
            </p:cNvPr>
            <p:cNvSpPr txBox="1"/>
            <p:nvPr/>
          </p:nvSpPr>
          <p:spPr>
            <a:xfrm>
              <a:off x="395091" y="1792354"/>
              <a:ext cx="1776125" cy="962073"/>
            </a:xfrm>
            <a:prstGeom prst="rect">
              <a:avLst/>
            </a:prstGeom>
            <a:noFill/>
          </p:spPr>
          <p:txBody>
            <a:bodyPr wrap="square" rtlCol="0">
              <a:spAutoFit/>
            </a:bodyPr>
            <a:lstStyle/>
            <a:p>
              <a:r>
                <a:rPr lang="nl-NL" sz="1400" dirty="0"/>
                <a:t>Wij zorgen goed voor onze aarde</a:t>
              </a:r>
            </a:p>
            <a:p>
              <a:endParaRPr lang="nl-NL" dirty="0"/>
            </a:p>
          </p:txBody>
        </p:sp>
        <p:sp>
          <p:nvSpPr>
            <p:cNvPr id="19" name="Tekstballon: ovaal 18">
              <a:extLst>
                <a:ext uri="{FF2B5EF4-FFF2-40B4-BE49-F238E27FC236}">
                  <a16:creationId xmlns:a16="http://schemas.microsoft.com/office/drawing/2014/main" id="{E412810D-5251-1F8D-1009-496284DCB269}"/>
                </a:ext>
              </a:extLst>
            </p:cNvPr>
            <p:cNvSpPr/>
            <p:nvPr/>
          </p:nvSpPr>
          <p:spPr>
            <a:xfrm>
              <a:off x="4067944" y="1226143"/>
              <a:ext cx="1907736" cy="104724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130548BF-23A6-C905-3B34-58D84DC14A59}"/>
                </a:ext>
              </a:extLst>
            </p:cNvPr>
            <p:cNvSpPr txBox="1"/>
            <p:nvPr/>
          </p:nvSpPr>
          <p:spPr>
            <a:xfrm>
              <a:off x="4142822" y="1570337"/>
              <a:ext cx="2008565" cy="444034"/>
            </a:xfrm>
            <a:prstGeom prst="rect">
              <a:avLst/>
            </a:prstGeom>
            <a:noFill/>
          </p:spPr>
          <p:txBody>
            <a:bodyPr wrap="square" rtlCol="0">
              <a:spAutoFit/>
            </a:bodyPr>
            <a:lstStyle/>
            <a:p>
              <a:r>
                <a:rPr lang="nl-NL" b="1" dirty="0"/>
                <a:t>Stem op ons!!</a:t>
              </a:r>
            </a:p>
          </p:txBody>
        </p:sp>
      </p:grpSp>
      <p:pic>
        <p:nvPicPr>
          <p:cNvPr id="2" name="Afbeelding 1">
            <a:extLst>
              <a:ext uri="{FF2B5EF4-FFF2-40B4-BE49-F238E27FC236}">
                <a16:creationId xmlns:a16="http://schemas.microsoft.com/office/drawing/2014/main" id="{1FAE63E2-ED19-E645-C718-2BEF77D015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68143" y="5342287"/>
            <a:ext cx="3190869" cy="142436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bepalen</a:t>
            </a:r>
          </a:p>
        </p:txBody>
      </p:sp>
      <p:pic>
        <p:nvPicPr>
          <p:cNvPr id="4" name="Afbeelding 3">
            <a:extLst>
              <a:ext uri="{FF2B5EF4-FFF2-40B4-BE49-F238E27FC236}">
                <a16:creationId xmlns:a16="http://schemas.microsoft.com/office/drawing/2014/main" id="{D8ADDD46-2987-F2AE-DDCE-59026695CFA3}"/>
              </a:ext>
            </a:extLst>
          </p:cNvPr>
          <p:cNvPicPr>
            <a:picLocks noChangeAspect="1"/>
          </p:cNvPicPr>
          <p:nvPr/>
        </p:nvPicPr>
        <p:blipFill>
          <a:blip r:embed="rId3"/>
          <a:stretch>
            <a:fillRect/>
          </a:stretch>
        </p:blipFill>
        <p:spPr>
          <a:xfrm>
            <a:off x="827584" y="1484784"/>
            <a:ext cx="7124292" cy="4759027"/>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doel</a:t>
            </a:r>
          </a:p>
        </p:txBody>
      </p:sp>
      <p:pic>
        <p:nvPicPr>
          <p:cNvPr id="3" name="Afbeelding 2" descr="Afbeelding met schoeisel&#10;&#10;Automatisch gegenereerde beschrijving">
            <a:extLst>
              <a:ext uri="{FF2B5EF4-FFF2-40B4-BE49-F238E27FC236}">
                <a16:creationId xmlns:a16="http://schemas.microsoft.com/office/drawing/2014/main" id="{6CD4F553-2058-B258-94E6-A699656DFD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72816"/>
            <a:ext cx="9144000" cy="457200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97398"/>
            <a:ext cx="9180512" cy="1200329"/>
          </a:xfrm>
          <a:prstGeom prst="rect">
            <a:avLst/>
          </a:prstGeom>
          <a:noFill/>
        </p:spPr>
        <p:txBody>
          <a:bodyPr wrap="square" rtlCol="0">
            <a:spAutoFit/>
          </a:bodyPr>
          <a:lstStyle/>
          <a:p>
            <a:r>
              <a:rPr lang="nl-NL" sz="7200" b="1" u="sng" dirty="0">
                <a:latin typeface="Century Gothic" panose="020B0502020202020204" pitchFamily="34" charset="0"/>
              </a:rPr>
              <a:t>regeren</a:t>
            </a:r>
          </a:p>
        </p:txBody>
      </p:sp>
      <p:pic>
        <p:nvPicPr>
          <p:cNvPr id="3" name="Afbeelding 2">
            <a:extLst>
              <a:ext uri="{FF2B5EF4-FFF2-40B4-BE49-F238E27FC236}">
                <a16:creationId xmlns:a16="http://schemas.microsoft.com/office/drawing/2014/main" id="{A7D68653-67A5-94A6-937E-F2AAAE511E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425" y="1818603"/>
            <a:ext cx="6839118" cy="4561692"/>
          </a:xfrm>
          <a:prstGeom prst="rect">
            <a:avLst/>
          </a:prstGeom>
        </p:spPr>
      </p:pic>
      <p:sp>
        <p:nvSpPr>
          <p:cNvPr id="13" name="Tekstballon: ovaal 12">
            <a:extLst>
              <a:ext uri="{FF2B5EF4-FFF2-40B4-BE49-F238E27FC236}">
                <a16:creationId xmlns:a16="http://schemas.microsoft.com/office/drawing/2014/main" id="{F9D07B8B-FE57-09FB-3351-A22ABC459DE0}"/>
              </a:ext>
            </a:extLst>
          </p:cNvPr>
          <p:cNvSpPr/>
          <p:nvPr/>
        </p:nvSpPr>
        <p:spPr>
          <a:xfrm>
            <a:off x="3746669" y="477705"/>
            <a:ext cx="4680520" cy="2016224"/>
          </a:xfrm>
          <a:prstGeom prst="wedgeEllipseCallout">
            <a:avLst>
              <a:gd name="adj1" fmla="val -24862"/>
              <a:gd name="adj2" fmla="val 52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196F7ADA-C869-170D-38DC-9DD3F6BC5DF7}"/>
              </a:ext>
            </a:extLst>
          </p:cNvPr>
          <p:cNvSpPr txBox="1"/>
          <p:nvPr/>
        </p:nvSpPr>
        <p:spPr>
          <a:xfrm>
            <a:off x="4427984" y="908720"/>
            <a:ext cx="3384376" cy="1200329"/>
          </a:xfrm>
          <a:prstGeom prst="rect">
            <a:avLst/>
          </a:prstGeom>
          <a:noFill/>
        </p:spPr>
        <p:txBody>
          <a:bodyPr wrap="square" rtlCol="0">
            <a:spAutoFit/>
          </a:bodyPr>
          <a:lstStyle/>
          <a:p>
            <a:r>
              <a:rPr lang="nl-NL" sz="2400" dirty="0">
                <a:latin typeface="Century Gothic" panose="020B0502020202020204" pitchFamily="34" charset="0"/>
              </a:rPr>
              <a:t>Wij zorgen ervoor dat er voor iedereen een fijn huis heeft!</a:t>
            </a:r>
          </a:p>
        </p:txBody>
      </p:sp>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horen bij</a:t>
            </a:r>
          </a:p>
        </p:txBody>
      </p:sp>
      <p:pic>
        <p:nvPicPr>
          <p:cNvPr id="4" name="Afbeelding 3" descr="Afbeelding met kleding, persoon, glimlach, schoeisel&#10;&#10;Automatisch gegenereerde beschrijving">
            <a:extLst>
              <a:ext uri="{FF2B5EF4-FFF2-40B4-BE49-F238E27FC236}">
                <a16:creationId xmlns:a16="http://schemas.microsoft.com/office/drawing/2014/main" id="{102404E9-E3F6-9547-BF9B-311AAB5C3B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3648" y="1412776"/>
            <a:ext cx="7488832" cy="3684251"/>
          </a:xfrm>
          <a:prstGeom prst="rect">
            <a:avLst/>
          </a:prstGeom>
        </p:spPr>
      </p:pic>
      <p:pic>
        <p:nvPicPr>
          <p:cNvPr id="10" name="Afbeelding 9">
            <a:extLst>
              <a:ext uri="{FF2B5EF4-FFF2-40B4-BE49-F238E27FC236}">
                <a16:creationId xmlns:a16="http://schemas.microsoft.com/office/drawing/2014/main" id="{43631251-A164-FEEF-F814-FAF2E4027B09}"/>
              </a:ext>
            </a:extLst>
          </p:cNvPr>
          <p:cNvPicPr>
            <a:picLocks noChangeAspect="1"/>
          </p:cNvPicPr>
          <p:nvPr/>
        </p:nvPicPr>
        <p:blipFill>
          <a:blip r:embed="rId4"/>
          <a:stretch>
            <a:fillRect/>
          </a:stretch>
        </p:blipFill>
        <p:spPr>
          <a:xfrm>
            <a:off x="251520" y="3309994"/>
            <a:ext cx="1226428" cy="3182371"/>
          </a:xfrm>
          <a:prstGeom prst="rect">
            <a:avLst/>
          </a:prstGeom>
        </p:spPr>
      </p:pic>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2439</TotalTime>
  <Words>584</Words>
  <Application>Microsoft Office PowerPoint</Application>
  <PresentationFormat>Diavoorstelling (4:3)</PresentationFormat>
  <Paragraphs>123</Paragraphs>
  <Slides>16</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Vrielink, Francis</cp:lastModifiedBy>
  <cp:revision>493</cp:revision>
  <dcterms:created xsi:type="dcterms:W3CDTF">2021-06-08T06:13:59Z</dcterms:created>
  <dcterms:modified xsi:type="dcterms:W3CDTF">2023-11-21T09:46:47Z</dcterms:modified>
</cp:coreProperties>
</file>