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437" r:id="rId2"/>
    <p:sldId id="548" r:id="rId3"/>
    <p:sldId id="1460" r:id="rId4"/>
    <p:sldId id="1490" r:id="rId5"/>
    <p:sldId id="1475" r:id="rId6"/>
    <p:sldId id="1476" r:id="rId7"/>
    <p:sldId id="1477" r:id="rId8"/>
    <p:sldId id="1478" r:id="rId9"/>
    <p:sldId id="1479" r:id="rId10"/>
    <p:sldId id="1480" r:id="rId11"/>
    <p:sldId id="934" r:id="rId12"/>
    <p:sldId id="263" r:id="rId13"/>
    <p:sldId id="1486" r:id="rId14"/>
    <p:sldId id="1491" r:id="rId15"/>
    <p:sldId id="1484" r:id="rId16"/>
    <p:sldId id="259" r:id="rId17"/>
    <p:sldId id="1489" r:id="rId18"/>
    <p:sldId id="1485" r:id="rId19"/>
    <p:sldId id="1474"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90"/>
            <p14:sldId id="1475"/>
            <p14:sldId id="1476"/>
            <p14:sldId id="1477"/>
            <p14:sldId id="1478"/>
            <p14:sldId id="1479"/>
            <p14:sldId id="1480"/>
            <p14:sldId id="934"/>
            <p14:sldId id="263"/>
            <p14:sldId id="1486"/>
            <p14:sldId id="1491"/>
            <p14:sldId id="1484"/>
            <p14:sldId id="259"/>
            <p14:sldId id="1489"/>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5226" autoAdjust="0"/>
  </p:normalViewPr>
  <p:slideViewPr>
    <p:cSldViewPr>
      <p:cViewPr varScale="1">
        <p:scale>
          <a:sx n="77" d="100"/>
          <a:sy n="77" d="100"/>
        </p:scale>
        <p:origin x="1296"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youtu.be/XhHwGolzQmg"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3.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We zijn thuis al een tijdje aan het nadenken waar we volgend jaar naartoe gaan </a:t>
            </a:r>
            <a:r>
              <a:rPr lang="nl-NL" sz="2000" dirty="0">
                <a:ea typeface="Times New Roman" panose="02020603050405020304" pitchFamily="18" charset="0"/>
                <a:cs typeface="Arial" panose="020B0604020202020204" pitchFamily="34" charset="0"/>
              </a:rPr>
              <a:t>in de</a:t>
            </a:r>
            <a:r>
              <a:rPr lang="nl-NL" sz="2000" dirty="0">
                <a:effectLst/>
                <a:ea typeface="Times New Roman" panose="02020603050405020304" pitchFamily="18" charset="0"/>
                <a:cs typeface="Arial" panose="020B0604020202020204" pitchFamily="34" charset="0"/>
              </a:rPr>
              <a:t> zomervakantie. </a:t>
            </a:r>
            <a:r>
              <a:rPr lang="nl-NL" sz="2000" b="1" u="sng" dirty="0">
                <a:effectLst/>
                <a:ea typeface="Times New Roman" panose="02020603050405020304" pitchFamily="18" charset="0"/>
                <a:cs typeface="Arial" panose="020B0604020202020204" pitchFamily="34" charset="0"/>
              </a:rPr>
              <a:t>Online</a:t>
            </a:r>
            <a:r>
              <a:rPr lang="nl-NL" sz="2000" i="1" dirty="0">
                <a:effectLst/>
                <a:ea typeface="Times New Roman" panose="02020603050405020304" pitchFamily="18" charset="0"/>
                <a:cs typeface="Arial" panose="020B0604020202020204" pitchFamily="34" charset="0"/>
              </a:rPr>
              <a:t>,</a:t>
            </a:r>
            <a:r>
              <a:rPr lang="nl-NL" sz="2000" b="1" i="1" dirty="0">
                <a:effectLst/>
                <a:ea typeface="Times New Roman" panose="02020603050405020304" pitchFamily="18" charset="0"/>
                <a:cs typeface="Arial" panose="020B0604020202020204" pitchFamily="34" charset="0"/>
              </a:rPr>
              <a:t> op internet</a:t>
            </a:r>
            <a:r>
              <a:rPr lang="nl-NL" sz="2000" i="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kun je veel informatie vinden over de mooiste bestemmingen. </a:t>
            </a:r>
            <a:r>
              <a:rPr lang="nl-NL" sz="2000" dirty="0">
                <a:ea typeface="Times New Roman" panose="02020603050405020304" pitchFamily="18" charset="0"/>
                <a:cs typeface="Arial" panose="020B0604020202020204" pitchFamily="34" charset="0"/>
              </a:rPr>
              <a:t>Mijn </a:t>
            </a:r>
            <a:r>
              <a:rPr lang="nl-NL" sz="2000" dirty="0">
                <a:solidFill>
                  <a:srgbClr val="00B050"/>
                </a:solidFill>
                <a:ea typeface="Times New Roman" panose="02020603050405020304" pitchFamily="18" charset="0"/>
                <a:cs typeface="Arial" panose="020B0604020202020204" pitchFamily="34" charset="0"/>
              </a:rPr>
              <a:t>man/vrouw/vriend/vriendin </a:t>
            </a:r>
            <a:r>
              <a:rPr lang="nl-NL" sz="2000" dirty="0">
                <a:ea typeface="Times New Roman" panose="02020603050405020304" pitchFamily="18" charset="0"/>
                <a:cs typeface="Arial" panose="020B0604020202020204" pitchFamily="34" charset="0"/>
              </a:rPr>
              <a:t>wil dolgraag een keer een cruise maken. Je kent het vast wel, 2 weken op zo’n groot schip maar dat is niks voor mij! Ik wil het liefst op vakantie naar Hawaï. Hebben jullie daar wel eens van gehoord? Nou, luister: Hawaï is één van de staten van Amerika </a:t>
            </a:r>
            <a:r>
              <a:rPr lang="nl-NL" sz="2000" dirty="0">
                <a:solidFill>
                  <a:srgbClr val="00B050"/>
                </a:solidFill>
                <a:ea typeface="Times New Roman" panose="02020603050405020304" pitchFamily="18" charset="0"/>
                <a:cs typeface="Arial" panose="020B0604020202020204" pitchFamily="34" charset="0"/>
              </a:rPr>
              <a:t>(extra klik naar wereldkaart) </a:t>
            </a:r>
            <a:r>
              <a:rPr lang="nl-NL" sz="2000" dirty="0">
                <a:ea typeface="Times New Roman" panose="02020603050405020304" pitchFamily="18" charset="0"/>
                <a:cs typeface="Arial" panose="020B0604020202020204" pitchFamily="34" charset="0"/>
              </a:rPr>
              <a:t>en </a:t>
            </a:r>
            <a:r>
              <a:rPr lang="nl-NL" sz="2000" b="1" u="sng" dirty="0">
                <a:ea typeface="Times New Roman" panose="02020603050405020304" pitchFamily="18" charset="0"/>
                <a:cs typeface="Arial" panose="020B0604020202020204" pitchFamily="34" charset="0"/>
              </a:rPr>
              <a:t>bestaat uit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heeft, is samengesteld uit </a:t>
            </a:r>
            <a:r>
              <a:rPr lang="nl-NL" sz="2000" dirty="0">
                <a:ea typeface="Times New Roman" panose="02020603050405020304" pitchFamily="18" charset="0"/>
                <a:cs typeface="Arial" panose="020B0604020202020204" pitchFamily="34" charset="0"/>
              </a:rPr>
              <a:t>137 kleine en grote </a:t>
            </a:r>
            <a:r>
              <a:rPr lang="nl-NL" sz="2000" b="1" u="sng" dirty="0">
                <a:ea typeface="Times New Roman" panose="02020603050405020304" pitchFamily="18" charset="0"/>
                <a:cs typeface="Arial" panose="020B0604020202020204" pitchFamily="34" charset="0"/>
              </a:rPr>
              <a:t>eilanden</a:t>
            </a:r>
            <a:r>
              <a:rPr lang="nl-NL" sz="2000" dirty="0">
                <a:ea typeface="Times New Roman" panose="02020603050405020304" pitchFamily="18" charset="0"/>
                <a:cs typeface="Arial" panose="020B0604020202020204" pitchFamily="34" charset="0"/>
              </a:rPr>
              <a:t>. Het eiland is </a:t>
            </a:r>
            <a:r>
              <a:rPr lang="nl-NL" sz="2000" b="1" i="1" dirty="0">
                <a:ea typeface="Times New Roman" panose="02020603050405020304" pitchFamily="18" charset="0"/>
                <a:cs typeface="Arial" panose="020B0604020202020204" pitchFamily="34" charset="0"/>
              </a:rPr>
              <a:t>het stuk land met aan alle kanten water</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Hawaï bestaat uit allemaal vulkanische eilanden. Dat betekent dat ze </a:t>
            </a:r>
            <a:r>
              <a:rPr lang="nl-NL" sz="2000" b="1" u="sng" dirty="0">
                <a:ea typeface="Times New Roman" panose="02020603050405020304" pitchFamily="18" charset="0"/>
                <a:cs typeface="Arial" panose="020B0604020202020204" pitchFamily="34" charset="0"/>
              </a:rPr>
              <a:t>gevormd zijn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gemaakt zijn </a:t>
            </a:r>
            <a:r>
              <a:rPr lang="nl-NL" sz="2000" dirty="0">
                <a:ea typeface="Times New Roman" panose="02020603050405020304" pitchFamily="18" charset="0"/>
                <a:cs typeface="Arial" panose="020B0604020202020204" pitchFamily="34" charset="0"/>
              </a:rPr>
              <a:t>door lava die uit vulkanen de zee in stroomt. Daar koelt de lava af en wordt hard. Op die manier wordt het land. Er zijn elk jaar veel toeristen op Hawaï. </a:t>
            </a:r>
            <a:r>
              <a:rPr lang="nl-NL" sz="2000" b="1" u="sng" dirty="0">
                <a:ea typeface="Times New Roman" panose="02020603050405020304" pitchFamily="18" charset="0"/>
                <a:cs typeface="Arial" panose="020B0604020202020204" pitchFamily="34" charset="0"/>
              </a:rPr>
              <a:t>Het klimaat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op Hawaï is prettig. Het klimaat, zo noemen we </a:t>
            </a:r>
            <a:r>
              <a:rPr lang="nl-NL" sz="2000" b="1" i="1" dirty="0">
                <a:ea typeface="Times New Roman" panose="02020603050405020304" pitchFamily="18" charset="0"/>
                <a:cs typeface="Arial" panose="020B0604020202020204" pitchFamily="34" charset="0"/>
              </a:rPr>
              <a:t>het soort weer dat bij een land of plek hoort. </a:t>
            </a:r>
            <a:r>
              <a:rPr lang="nl-NL" sz="2000" dirty="0">
                <a:ea typeface="Times New Roman" panose="02020603050405020304" pitchFamily="18" charset="0"/>
                <a:cs typeface="Arial" panose="020B0604020202020204" pitchFamily="34" charset="0"/>
              </a:rPr>
              <a:t>De temperatuur is bijna het hele jaar rond de 27 graden. Het regent er niet vaak en de natuur is prachtig. Veel </a:t>
            </a:r>
            <a:r>
              <a:rPr lang="nl-NL" sz="2000" b="1" u="sng" dirty="0">
                <a:ea typeface="Times New Roman" panose="02020603050405020304" pitchFamily="18" charset="0"/>
                <a:cs typeface="Arial" panose="020B0604020202020204" pitchFamily="34" charset="0"/>
              </a:rPr>
              <a:t>bewoners</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mensen die ergens wonen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verdienen hun geld met het rondleiden van bezoekers of met het geven van surf- of duiklessen. Ook geven ze voorstellingen met dans en muziek voor de toeristen. Mijn </a:t>
            </a:r>
            <a:r>
              <a:rPr lang="nl-NL" sz="2000" dirty="0">
                <a:solidFill>
                  <a:srgbClr val="00B050"/>
                </a:solidFill>
                <a:ea typeface="Times New Roman" panose="02020603050405020304" pitchFamily="18" charset="0"/>
                <a:cs typeface="Arial" panose="020B0604020202020204" pitchFamily="34" charset="0"/>
              </a:rPr>
              <a:t>man/vrouw/vriend/vriendin </a:t>
            </a:r>
            <a:r>
              <a:rPr lang="nl-NL" sz="2000" dirty="0">
                <a:ea typeface="Times New Roman" panose="02020603050405020304" pitchFamily="18" charset="0"/>
                <a:cs typeface="Arial" panose="020B0604020202020204" pitchFamily="34" charset="0"/>
              </a:rPr>
              <a:t>twijfelt nog steeds. Ik ben er al wel uit. Maar </a:t>
            </a:r>
            <a:r>
              <a:rPr lang="nl-NL" sz="2000" b="1" u="sng" dirty="0">
                <a:ea typeface="Times New Roman" panose="02020603050405020304" pitchFamily="18" charset="0"/>
                <a:cs typeface="Arial" panose="020B0604020202020204" pitchFamily="34" charset="0"/>
              </a:rPr>
              <a:t>uiteindelijk</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op het laatst, tenslotte</a:t>
            </a:r>
            <a:r>
              <a:rPr lang="nl-NL" sz="2000" dirty="0">
                <a:ea typeface="Times New Roman" panose="02020603050405020304" pitchFamily="18" charset="0"/>
                <a:cs typeface="Arial" panose="020B0604020202020204" pitchFamily="34" charset="0"/>
              </a:rPr>
              <a: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rond Kerstmis) zullen we het wel eens worden en een beslissing nemen.</a:t>
            </a:r>
          </a:p>
          <a:p>
            <a:pPr marL="0" lvl="0" indent="0">
              <a:spcBef>
                <a:spcPts val="200"/>
              </a:spcBef>
              <a:spcAft>
                <a:spcPts val="200"/>
              </a:spcAft>
              <a:buNone/>
            </a:pPr>
            <a:br>
              <a:rPr lang="nl-NL" sz="2000" dirty="0">
                <a:solidFill>
                  <a:srgbClr val="00B050"/>
                </a:solidFill>
                <a:ea typeface="Times New Roman" panose="02020603050405020304" pitchFamily="18" charset="0"/>
                <a:cs typeface="Arial" panose="020B0604020202020204" pitchFamily="34" charset="0"/>
              </a:rPr>
            </a:br>
            <a:r>
              <a:rPr lang="nl-NL" sz="1600" dirty="0">
                <a:solidFill>
                  <a:srgbClr val="00B050"/>
                </a:solidFill>
                <a:ea typeface="Times New Roman" panose="02020603050405020304" pitchFamily="18" charset="0"/>
                <a:cs typeface="Arial" panose="020B0604020202020204" pitchFamily="34" charset="0"/>
              </a:rPr>
              <a:t>In de laatste dia vind je een link naar een Engelstalig filmpje van ongeveer 5 minuten met prachtige beelden van Hawaï. Ook zonder geluid de moeite waard om even te kijken.</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uiteindelijk</a:t>
            </a:r>
          </a:p>
        </p:txBody>
      </p:sp>
      <p:pic>
        <p:nvPicPr>
          <p:cNvPr id="3" name="Afbeelding 2" descr="Afbeelding met persoon, overdekt, kleding, meubels&#10;&#10;Automatisch gegenereerde beschrijving">
            <a:extLst>
              <a:ext uri="{FF2B5EF4-FFF2-40B4-BE49-F238E27FC236}">
                <a16:creationId xmlns:a16="http://schemas.microsoft.com/office/drawing/2014/main" id="{8231427B-08EC-3130-450C-150D549B83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772816"/>
            <a:ext cx="8163968" cy="4604480"/>
          </a:xfrm>
          <a:prstGeom prst="rect">
            <a:avLst/>
          </a:prstGeom>
        </p:spPr>
      </p:pic>
      <p:pic>
        <p:nvPicPr>
          <p:cNvPr id="12" name="Afbeelding 11" descr="Afbeelding met klok, Wandklok&#10;&#10;Automatisch gegenereerde beschrijving">
            <a:extLst>
              <a:ext uri="{FF2B5EF4-FFF2-40B4-BE49-F238E27FC236}">
                <a16:creationId xmlns:a16="http://schemas.microsoft.com/office/drawing/2014/main" id="{646734B6-8657-A6E6-CD1C-4CB599886F7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1304271"/>
            <a:ext cx="1368152" cy="1270427"/>
          </a:xfrm>
          <a:prstGeom prst="flowChartConnector">
            <a:avLst/>
          </a:prstGeom>
        </p:spPr>
      </p:pic>
      <p:sp>
        <p:nvSpPr>
          <p:cNvPr id="4" name="Tekstvak 3">
            <a:extLst>
              <a:ext uri="{FF2B5EF4-FFF2-40B4-BE49-F238E27FC236}">
                <a16:creationId xmlns:a16="http://schemas.microsoft.com/office/drawing/2014/main" id="{9EBB7D6D-B5B5-107B-CD5F-7BF5B6EBD46C}"/>
              </a:ext>
            </a:extLst>
          </p:cNvPr>
          <p:cNvSpPr txBox="1"/>
          <p:nvPr/>
        </p:nvSpPr>
        <p:spPr>
          <a:xfrm>
            <a:off x="1331640" y="6377296"/>
            <a:ext cx="4821936" cy="646331"/>
          </a:xfrm>
          <a:prstGeom prst="rect">
            <a:avLst/>
          </a:prstGeom>
          <a:noFill/>
        </p:spPr>
        <p:txBody>
          <a:bodyPr wrap="square">
            <a:spAutoFit/>
          </a:bodyPr>
          <a:lstStyle/>
          <a:p>
            <a:r>
              <a:rPr lang="nl-NL" dirty="0">
                <a:hlinkClick r:id="rId5"/>
              </a:rPr>
              <a:t>https://youtu.be/XhHwGolzQmg</a:t>
            </a:r>
            <a:endParaRPr lang="nl-NL" dirty="0"/>
          </a:p>
          <a:p>
            <a:endParaRPr lang="nl-NL" dirty="0"/>
          </a:p>
        </p:txBody>
      </p:sp>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4034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bewoner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55975" y="4034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toerist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ergens woont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Veel </a:t>
            </a:r>
            <a:r>
              <a:rPr lang="nl-NL" sz="2400" i="1" u="sng" dirty="0">
                <a:solidFill>
                  <a:srgbClr val="387038"/>
                </a:solidFill>
                <a:latin typeface="Century Gothic" panose="020B0502020202020204" pitchFamily="34" charset="0"/>
                <a:ea typeface="Calibri"/>
                <a:cs typeface="Times New Roman"/>
              </a:rPr>
              <a:t>bewoners</a:t>
            </a:r>
            <a:r>
              <a:rPr lang="nl-NL" sz="2400" i="1" dirty="0">
                <a:solidFill>
                  <a:srgbClr val="387038"/>
                </a:solidFill>
                <a:latin typeface="Century Gothic" panose="020B0502020202020204" pitchFamily="34" charset="0"/>
                <a:ea typeface="Calibri"/>
                <a:cs typeface="Times New Roman"/>
              </a:rPr>
              <a:t> van Hawaï treden op voor toeristen.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die op bezoek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Er zijn veel </a:t>
            </a:r>
            <a:r>
              <a:rPr lang="nl-NL" sz="2400" i="1" u="sng" dirty="0">
                <a:solidFill>
                  <a:srgbClr val="387038"/>
                </a:solidFill>
                <a:latin typeface="Century Gothic" panose="020B0502020202020204" pitchFamily="34" charset="0"/>
                <a:ea typeface="Calibri"/>
                <a:cs typeface="Times New Roman"/>
              </a:rPr>
              <a:t>toeristen</a:t>
            </a:r>
            <a:r>
              <a:rPr lang="nl-NL" sz="2400" i="1" dirty="0">
                <a:solidFill>
                  <a:srgbClr val="387038"/>
                </a:solidFill>
                <a:latin typeface="Century Gothic" panose="020B0502020202020204" pitchFamily="34" charset="0"/>
                <a:ea typeface="Calibri"/>
                <a:cs typeface="Times New Roman"/>
              </a:rPr>
              <a:t> die een kijkje nemen bij de vloeibare lava.</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buitenshuis, person, Menselijk gezicht&#10;&#10;Automatisch gegenereerde beschrijving">
            <a:extLst>
              <a:ext uri="{FF2B5EF4-FFF2-40B4-BE49-F238E27FC236}">
                <a16:creationId xmlns:a16="http://schemas.microsoft.com/office/drawing/2014/main" id="{9C694856-A771-A663-B980-47088D2825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320" y="2564904"/>
            <a:ext cx="2938600" cy="2241536"/>
          </a:xfrm>
          <a:prstGeom prst="rect">
            <a:avLst/>
          </a:prstGeom>
        </p:spPr>
      </p:pic>
      <p:pic>
        <p:nvPicPr>
          <p:cNvPr id="5" name="Afbeelding 4" descr="Afbeelding met persoon, kleding, buitenshuis, schoeisel&#10;&#10;Automatisch gegenereerde beschrijving">
            <a:extLst>
              <a:ext uri="{FF2B5EF4-FFF2-40B4-BE49-F238E27FC236}">
                <a16:creationId xmlns:a16="http://schemas.microsoft.com/office/drawing/2014/main" id="{401810C6-7A41-A32F-85C6-84659C5EF7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1491" y="2786183"/>
            <a:ext cx="3024336" cy="202025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online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offline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internet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vond </a:t>
            </a:r>
            <a:r>
              <a:rPr lang="nl-NL" sz="2400" i="1" u="sng" dirty="0">
                <a:solidFill>
                  <a:srgbClr val="387038"/>
                </a:solidFill>
                <a:latin typeface="Century Gothic" panose="020B0502020202020204" pitchFamily="34" charset="0"/>
                <a:ea typeface="Calibri"/>
                <a:cs typeface="Times New Roman"/>
              </a:rPr>
              <a:t>online</a:t>
            </a:r>
            <a:r>
              <a:rPr lang="nl-NL" sz="2400" i="1" dirty="0">
                <a:solidFill>
                  <a:srgbClr val="387038"/>
                </a:solidFill>
                <a:latin typeface="Century Gothic" panose="020B0502020202020204" pitchFamily="34" charset="0"/>
                <a:ea typeface="Calibri"/>
                <a:cs typeface="Times New Roman"/>
              </a:rPr>
              <a:t> informatie over een vakantie naar Hawaï.</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geen verbinding met internet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Offline</a:t>
            </a:r>
            <a:r>
              <a:rPr lang="nl-NL" sz="2400" i="1" dirty="0">
                <a:solidFill>
                  <a:srgbClr val="387038"/>
                </a:solidFill>
                <a:latin typeface="Century Gothic" panose="020B0502020202020204" pitchFamily="34" charset="0"/>
                <a:ea typeface="Calibri"/>
                <a:cs typeface="Times New Roman"/>
              </a:rPr>
              <a:t> kun je ook veel informatie vinden.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overdekt, Personal computer, computer&#10;&#10;Automatisch gegenereerde beschrijving">
            <a:extLst>
              <a:ext uri="{FF2B5EF4-FFF2-40B4-BE49-F238E27FC236}">
                <a16:creationId xmlns:a16="http://schemas.microsoft.com/office/drawing/2014/main" id="{1E094324-F08D-F07D-779E-D4BE03BB0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298" y="2276872"/>
            <a:ext cx="3744416" cy="2501270"/>
          </a:xfrm>
          <a:prstGeom prst="rect">
            <a:avLst/>
          </a:prstGeom>
        </p:spPr>
      </p:pic>
      <p:pic>
        <p:nvPicPr>
          <p:cNvPr id="4" name="Afbeelding 3">
            <a:extLst>
              <a:ext uri="{FF2B5EF4-FFF2-40B4-BE49-F238E27FC236}">
                <a16:creationId xmlns:a16="http://schemas.microsoft.com/office/drawing/2014/main" id="{712D6094-5F09-00ED-C3D2-EC48F2BF6B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7734" y="2747051"/>
            <a:ext cx="1614511" cy="1134208"/>
          </a:xfrm>
          <a:prstGeom prst="rect">
            <a:avLst/>
          </a:prstGeom>
        </p:spPr>
      </p:pic>
      <p:pic>
        <p:nvPicPr>
          <p:cNvPr id="6" name="Afbeelding 5" descr="Afbeelding met tekst, Publicatie, plank, overdekt&#10;&#10;Automatisch gegenereerde beschrijving">
            <a:extLst>
              <a:ext uri="{FF2B5EF4-FFF2-40B4-BE49-F238E27FC236}">
                <a16:creationId xmlns:a16="http://schemas.microsoft.com/office/drawing/2014/main" id="{6D872EFF-FFB8-C2B0-7903-EDD0A22FC9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3515" y="2628912"/>
            <a:ext cx="3552941" cy="2501270"/>
          </a:xfrm>
          <a:prstGeom prst="rect">
            <a:avLst/>
          </a:prstGeom>
        </p:spPr>
      </p:pic>
      <p:sp>
        <p:nvSpPr>
          <p:cNvPr id="8" name="Pijl: omlaag 7">
            <a:extLst>
              <a:ext uri="{FF2B5EF4-FFF2-40B4-BE49-F238E27FC236}">
                <a16:creationId xmlns:a16="http://schemas.microsoft.com/office/drawing/2014/main" id="{69640955-94ED-3AD8-C784-C8E387B68A5B}"/>
              </a:ext>
            </a:extLst>
          </p:cNvPr>
          <p:cNvSpPr/>
          <p:nvPr/>
        </p:nvSpPr>
        <p:spPr>
          <a:xfrm rot="3438402">
            <a:off x="7788435" y="1818491"/>
            <a:ext cx="467544" cy="211024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5300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eerst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uiteindelijk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het begin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u="sng"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u="sng" dirty="0">
                <a:solidFill>
                  <a:srgbClr val="387038"/>
                </a:solidFill>
                <a:effectLst/>
                <a:latin typeface="Century Gothic" panose="020B0502020202020204" pitchFamily="34" charset="0"/>
                <a:ea typeface="Calibri"/>
                <a:cs typeface="Times New Roman"/>
              </a:rPr>
              <a:t>Eerst</a:t>
            </a:r>
            <a:r>
              <a:rPr lang="nl-NL" sz="2400" i="1" dirty="0">
                <a:solidFill>
                  <a:srgbClr val="387038"/>
                </a:solidFill>
                <a:effectLst/>
                <a:latin typeface="Century Gothic" panose="020B0502020202020204" pitchFamily="34" charset="0"/>
                <a:ea typeface="Calibri"/>
                <a:cs typeface="Times New Roman"/>
              </a:rPr>
              <a:t> zoek ik online een mooie plek voor een vakantie</a:t>
            </a:r>
            <a:r>
              <a:rPr lang="nl-NL" sz="2400" i="1" dirty="0">
                <a:solidFill>
                  <a:srgbClr val="387038"/>
                </a:solidFill>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 het laatst, tenslotte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dirty="0">
                <a:effectLst/>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Uiteindelijk</a:t>
            </a:r>
            <a:r>
              <a:rPr lang="nl-NL" sz="2400" i="1" dirty="0">
                <a:solidFill>
                  <a:srgbClr val="387038"/>
                </a:solidFill>
                <a:latin typeface="Century Gothic" panose="020B0502020202020204" pitchFamily="34" charset="0"/>
                <a:ea typeface="Calibri"/>
                <a:cs typeface="Times New Roman"/>
              </a:rPr>
              <a:t> beslissen we samen waar we naar toe gaan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overdekt, kleding, meubels&#10;&#10;Automatisch gegenereerde beschrijving">
            <a:extLst>
              <a:ext uri="{FF2B5EF4-FFF2-40B4-BE49-F238E27FC236}">
                <a16:creationId xmlns:a16="http://schemas.microsoft.com/office/drawing/2014/main" id="{5AF99AB5-04A7-6B66-1242-0EFC2EADF1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3600" y="2513480"/>
            <a:ext cx="3776792" cy="2302571"/>
          </a:xfrm>
          <a:prstGeom prst="rect">
            <a:avLst/>
          </a:prstGeom>
        </p:spPr>
      </p:pic>
      <p:pic>
        <p:nvPicPr>
          <p:cNvPr id="4" name="Afbeelding 3">
            <a:extLst>
              <a:ext uri="{FF2B5EF4-FFF2-40B4-BE49-F238E27FC236}">
                <a16:creationId xmlns:a16="http://schemas.microsoft.com/office/drawing/2014/main" id="{84A32261-612E-A6DA-EA65-4D96567548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74659" y="2513480"/>
            <a:ext cx="829877" cy="767175"/>
          </a:xfrm>
          <a:prstGeom prst="rect">
            <a:avLst/>
          </a:prstGeom>
        </p:spPr>
      </p:pic>
      <p:pic>
        <p:nvPicPr>
          <p:cNvPr id="2" name="Afbeelding 1">
            <a:extLst>
              <a:ext uri="{FF2B5EF4-FFF2-40B4-BE49-F238E27FC236}">
                <a16:creationId xmlns:a16="http://schemas.microsoft.com/office/drawing/2014/main" id="{AF6F3416-AAD7-19EB-FBB2-57CF314EDA6F}"/>
              </a:ext>
            </a:extLst>
          </p:cNvPr>
          <p:cNvPicPr>
            <a:picLocks noChangeAspect="1"/>
          </p:cNvPicPr>
          <p:nvPr/>
        </p:nvPicPr>
        <p:blipFill>
          <a:blip r:embed="rId6"/>
          <a:stretch>
            <a:fillRect/>
          </a:stretch>
        </p:blipFill>
        <p:spPr>
          <a:xfrm>
            <a:off x="591125" y="2277714"/>
            <a:ext cx="3525316" cy="2302571"/>
          </a:xfrm>
          <a:prstGeom prst="rect">
            <a:avLst/>
          </a:prstGeom>
        </p:spPr>
      </p:pic>
    </p:spTree>
    <p:extLst>
      <p:ext uri="{BB962C8B-B14F-4D97-AF65-F5344CB8AC3E}">
        <p14:creationId xmlns:p14="http://schemas.microsoft.com/office/powerpoint/2010/main" val="185027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eerst</a:t>
            </a:r>
            <a:endParaRPr lang="nl-NL" sz="44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daarna</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78279" y="341546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uiteindelijke</a:t>
            </a:r>
          </a:p>
        </p:txBody>
      </p:sp>
      <p:sp>
        <p:nvSpPr>
          <p:cNvPr id="11" name="Text Box 14"/>
          <p:cNvSpPr txBox="1"/>
          <p:nvPr/>
        </p:nvSpPr>
        <p:spPr>
          <a:xfrm>
            <a:off x="358100" y="617576"/>
            <a:ext cx="8030323"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Eerst</a:t>
            </a:r>
            <a:r>
              <a:rPr lang="nl-NL" sz="2000" i="1" dirty="0">
                <a:solidFill>
                  <a:srgbClr val="387038"/>
                </a:solidFill>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zoeken we allebei naar een mooie plek om op vakantie te gaan. </a:t>
            </a:r>
            <a:r>
              <a:rPr lang="nl-NL" sz="2000" i="1" u="sng" dirty="0">
                <a:solidFill>
                  <a:srgbClr val="387038"/>
                </a:solidFill>
                <a:latin typeface="Century Gothic" panose="020B0502020202020204" pitchFamily="34" charset="0"/>
                <a:ea typeface="Calibri"/>
                <a:cs typeface="Times New Roman"/>
              </a:rPr>
              <a:t>Daarna</a:t>
            </a:r>
            <a:r>
              <a:rPr lang="nl-NL" sz="2000" i="1" dirty="0">
                <a:solidFill>
                  <a:srgbClr val="387038"/>
                </a:solidFill>
                <a:latin typeface="Century Gothic" panose="020B0502020202020204" pitchFamily="34" charset="0"/>
                <a:ea typeface="Calibri"/>
                <a:cs typeface="Times New Roman"/>
              </a:rPr>
              <a:t> proberen we het eens te worden. </a:t>
            </a:r>
            <a:r>
              <a:rPr lang="nl-NL" sz="2000" i="1" u="sng" dirty="0">
                <a:solidFill>
                  <a:srgbClr val="387038"/>
                </a:solidFill>
                <a:effectLst/>
                <a:latin typeface="Century Gothic" panose="020B0502020202020204" pitchFamily="34" charset="0"/>
                <a:ea typeface="Calibri"/>
                <a:cs typeface="Times New Roman"/>
              </a:rPr>
              <a:t>Uiteindelijk</a:t>
            </a:r>
            <a:r>
              <a:rPr lang="nl-NL" sz="2000" i="1" dirty="0">
                <a:solidFill>
                  <a:srgbClr val="387038"/>
                </a:solidFill>
                <a:effectLst/>
                <a:latin typeface="Century Gothic" panose="020B0502020202020204" pitchFamily="34" charset="0"/>
                <a:ea typeface="Calibri"/>
                <a:cs typeface="Times New Roman"/>
              </a:rPr>
              <a:t> nemen we toch samen een beslissing.</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9728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5"/>
            <a:ext cx="2850772" cy="2971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 het laatst, tenslotte</a:t>
            </a:r>
            <a:endParaRPr lang="nl-NL" sz="1100" dirty="0">
              <a:effectLst/>
              <a:latin typeface="Century Gothic" panose="020B0502020202020204" pitchFamily="34" charset="0"/>
              <a:ea typeface="Calibri"/>
              <a:cs typeface="Times New Roman"/>
            </a:endParaRPr>
          </a:p>
        </p:txBody>
      </p:sp>
      <p:pic>
        <p:nvPicPr>
          <p:cNvPr id="3" name="Afbeelding 2" descr="Afbeelding met persoon, overdekt, kleding, meubels&#10;&#10;Automatisch gegenereerde beschrijving">
            <a:extLst>
              <a:ext uri="{FF2B5EF4-FFF2-40B4-BE49-F238E27FC236}">
                <a16:creationId xmlns:a16="http://schemas.microsoft.com/office/drawing/2014/main" id="{3328F81C-8082-B1F3-F5E3-FDD0B06A46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5399" y="1877139"/>
            <a:ext cx="2517712" cy="1419990"/>
          </a:xfrm>
          <a:prstGeom prst="rect">
            <a:avLst/>
          </a:prstGeom>
        </p:spPr>
      </p:pic>
      <p:pic>
        <p:nvPicPr>
          <p:cNvPr id="18" name="Afbeelding 17">
            <a:extLst>
              <a:ext uri="{FF2B5EF4-FFF2-40B4-BE49-F238E27FC236}">
                <a16:creationId xmlns:a16="http://schemas.microsoft.com/office/drawing/2014/main" id="{E4C3B729-85A7-B09D-465D-E8C9BDEC4A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8341" y="1770460"/>
            <a:ext cx="612066" cy="562923"/>
          </a:xfrm>
          <a:prstGeom prst="rect">
            <a:avLst/>
          </a:prstGeom>
        </p:spPr>
      </p:pic>
      <p:pic>
        <p:nvPicPr>
          <p:cNvPr id="20" name="Afbeelding 19" descr="Afbeelding met persoon, overdekt, Personal computer, computer&#10;&#10;Automatisch gegenereerde beschrijving">
            <a:extLst>
              <a:ext uri="{FF2B5EF4-FFF2-40B4-BE49-F238E27FC236}">
                <a16:creationId xmlns:a16="http://schemas.microsoft.com/office/drawing/2014/main" id="{11014C33-7EFA-2810-20EE-35C6C4CB30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667" y="2642822"/>
            <a:ext cx="2812679" cy="1878870"/>
          </a:xfrm>
          <a:prstGeom prst="rect">
            <a:avLst/>
          </a:prstGeom>
        </p:spPr>
      </p:pic>
      <p:pic>
        <p:nvPicPr>
          <p:cNvPr id="22" name="Afbeelding 21" descr="Afbeelding met natuur, wolk, landschap, buitenshuis&#10;&#10;Automatisch gegenereerde beschrijving">
            <a:extLst>
              <a:ext uri="{FF2B5EF4-FFF2-40B4-BE49-F238E27FC236}">
                <a16:creationId xmlns:a16="http://schemas.microsoft.com/office/drawing/2014/main" id="{C9CDDE4C-2F1B-4CCA-6ED1-6387775422A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3091" y="3020654"/>
            <a:ext cx="1204247" cy="751226"/>
          </a:xfrm>
          <a:prstGeom prst="rect">
            <a:avLst/>
          </a:prstGeom>
          <a:ln w="57150">
            <a:solidFill>
              <a:schemeClr val="tx1"/>
            </a:solidFill>
          </a:ln>
        </p:spPr>
      </p:pic>
      <p:pic>
        <p:nvPicPr>
          <p:cNvPr id="24" name="Afbeelding 23" descr="Afbeelding met persoon, kleding, Menselijk gezicht, overdekt&#10;&#10;Automatisch gegenereerde beschrijving">
            <a:extLst>
              <a:ext uri="{FF2B5EF4-FFF2-40B4-BE49-F238E27FC236}">
                <a16:creationId xmlns:a16="http://schemas.microsoft.com/office/drawing/2014/main" id="{C95407B1-11DC-20CF-6404-A577A16FC3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3845" y="2155150"/>
            <a:ext cx="2579707" cy="1718086"/>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eiland</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Hawaï </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Texel</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IJsland</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stuk land met aan alle kanten water</a:t>
            </a:r>
            <a:endParaRPr lang="nl-NL" sz="1100" dirty="0">
              <a:effectLst/>
              <a:latin typeface="Century Gothic" panose="020B0502020202020204" pitchFamily="34" charset="0"/>
              <a:ea typeface="Calibri"/>
              <a:cs typeface="Times New Roman"/>
            </a:endParaRPr>
          </a:p>
        </p:txBody>
      </p:sp>
      <p:pic>
        <p:nvPicPr>
          <p:cNvPr id="3" name="Afbeelding 2" descr="Afbeelding met tekst, kaart&#10;&#10;Automatisch gegenereerde beschrijving">
            <a:extLst>
              <a:ext uri="{FF2B5EF4-FFF2-40B4-BE49-F238E27FC236}">
                <a16:creationId xmlns:a16="http://schemas.microsoft.com/office/drawing/2014/main" id="{22A23C05-7769-27DF-8234-1F7C025E74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063" y="496521"/>
            <a:ext cx="2129635" cy="1422596"/>
          </a:xfrm>
          <a:prstGeom prst="rect">
            <a:avLst/>
          </a:prstGeom>
        </p:spPr>
      </p:pic>
      <p:sp>
        <p:nvSpPr>
          <p:cNvPr id="4" name="Ovaal 3">
            <a:extLst>
              <a:ext uri="{FF2B5EF4-FFF2-40B4-BE49-F238E27FC236}">
                <a16:creationId xmlns:a16="http://schemas.microsoft.com/office/drawing/2014/main" id="{1515E22C-613F-9FAD-C853-4EF974EB714D}"/>
              </a:ext>
            </a:extLst>
          </p:cNvPr>
          <p:cNvSpPr/>
          <p:nvPr/>
        </p:nvSpPr>
        <p:spPr>
          <a:xfrm>
            <a:off x="1654512" y="995328"/>
            <a:ext cx="961466" cy="834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Afbeelding met buitenshuis, hemel, wolk, gras&#10;&#10;Automatisch gegenereerde beschrijving">
            <a:extLst>
              <a:ext uri="{FF2B5EF4-FFF2-40B4-BE49-F238E27FC236}">
                <a16:creationId xmlns:a16="http://schemas.microsoft.com/office/drawing/2014/main" id="{FFCE85D8-26A9-BE27-18A6-2352454ED6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2912" y="4623990"/>
            <a:ext cx="2127414" cy="1421113"/>
          </a:xfrm>
          <a:prstGeom prst="rect">
            <a:avLst/>
          </a:prstGeom>
        </p:spPr>
      </p:pic>
      <p:pic>
        <p:nvPicPr>
          <p:cNvPr id="20" name="Afbeelding 19" descr="Afbeelding met buitenshuis, landschap, wolk, berg&#10;&#10;Automatisch gegenereerde beschrijving">
            <a:extLst>
              <a:ext uri="{FF2B5EF4-FFF2-40B4-BE49-F238E27FC236}">
                <a16:creationId xmlns:a16="http://schemas.microsoft.com/office/drawing/2014/main" id="{45BCBE43-0BC0-35C2-F20E-D7754121BE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3071" y="4619965"/>
            <a:ext cx="2127413" cy="1421112"/>
          </a:xfrm>
          <a:prstGeom prst="rect">
            <a:avLst/>
          </a:prstGeom>
        </p:spPr>
      </p:pic>
      <p:pic>
        <p:nvPicPr>
          <p:cNvPr id="22" name="Afbeelding 21" descr="Afbeelding met natuur, wolk, landschap, buitenshuis&#10;&#10;Automatisch gegenereerde beschrijving">
            <a:extLst>
              <a:ext uri="{FF2B5EF4-FFF2-40B4-BE49-F238E27FC236}">
                <a16:creationId xmlns:a16="http://schemas.microsoft.com/office/drawing/2014/main" id="{E8138558-4FF0-AA3B-E6F4-7570B1E613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5932" y="4612590"/>
            <a:ext cx="2084812" cy="1392655"/>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11760" y="476672"/>
            <a:ext cx="36893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94957" y="404664"/>
            <a:ext cx="3833228"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klimaat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421600"/>
            <a:ext cx="2787026" cy="11235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71399" y="3411129"/>
            <a:ext cx="3025220" cy="11235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poolklimaat</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41078" y="2900979"/>
            <a:ext cx="2599074" cy="16441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57195" y="2843401"/>
            <a:ext cx="2760000" cy="17152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woestijn-</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klimaat</a:t>
            </a:r>
          </a:p>
        </p:txBody>
      </p:sp>
      <p:sp>
        <p:nvSpPr>
          <p:cNvPr id="11" name="Text Box 14"/>
          <p:cNvSpPr txBox="1"/>
          <p:nvPr/>
        </p:nvSpPr>
        <p:spPr>
          <a:xfrm>
            <a:off x="6101079" y="2900979"/>
            <a:ext cx="2611399" cy="16441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0" y="2843401"/>
            <a:ext cx="2611398" cy="8416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tropisch klimaat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soort weer dat bij een land of plek hoort</a:t>
            </a:r>
            <a:endParaRPr lang="nl-NL" sz="1100" dirty="0">
              <a:effectLst/>
              <a:latin typeface="Century Gothic" panose="020B0502020202020204" pitchFamily="34" charset="0"/>
              <a:ea typeface="Calibri"/>
              <a:cs typeface="Times New Roman"/>
            </a:endParaRPr>
          </a:p>
        </p:txBody>
      </p:sp>
      <p:pic>
        <p:nvPicPr>
          <p:cNvPr id="3" name="Afbeelding 2" descr="Afbeelding met buitenshuis, wolk, hemel, boom&#10;&#10;Automatisch gegenereerde beschrijving">
            <a:extLst>
              <a:ext uri="{FF2B5EF4-FFF2-40B4-BE49-F238E27FC236}">
                <a16:creationId xmlns:a16="http://schemas.microsoft.com/office/drawing/2014/main" id="{B1955544-A0A8-3A38-85C7-2F22586D65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339" y="456082"/>
            <a:ext cx="1919575" cy="1604765"/>
          </a:xfrm>
          <a:prstGeom prst="rect">
            <a:avLst/>
          </a:prstGeom>
        </p:spPr>
      </p:pic>
      <p:pic>
        <p:nvPicPr>
          <p:cNvPr id="17" name="Afbeelding 16" descr="Afbeelding met natuur, buitenshuis, sneeuw, Glaciale landvorm&#10;&#10;Automatisch gegenereerde beschrijving">
            <a:extLst>
              <a:ext uri="{FF2B5EF4-FFF2-40B4-BE49-F238E27FC236}">
                <a16:creationId xmlns:a16="http://schemas.microsoft.com/office/drawing/2014/main" id="{2C637DA3-A6FB-C539-3CDA-989AA20978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886" y="4583199"/>
            <a:ext cx="2282245" cy="1524540"/>
          </a:xfrm>
          <a:prstGeom prst="rect">
            <a:avLst/>
          </a:prstGeom>
        </p:spPr>
      </p:pic>
      <p:pic>
        <p:nvPicPr>
          <p:cNvPr id="19" name="Afbeelding 18" descr="Afbeelding met plant, buitenshuis, hemel, cactus&#10;&#10;Automatisch gegenereerde beschrijving">
            <a:extLst>
              <a:ext uri="{FF2B5EF4-FFF2-40B4-BE49-F238E27FC236}">
                <a16:creationId xmlns:a16="http://schemas.microsoft.com/office/drawing/2014/main" id="{3EFAB2C7-0770-4D58-A912-B8F890B004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91871" y="4602702"/>
            <a:ext cx="2257612" cy="1508085"/>
          </a:xfrm>
          <a:prstGeom prst="rect">
            <a:avLst/>
          </a:prstGeom>
        </p:spPr>
      </p:pic>
      <p:pic>
        <p:nvPicPr>
          <p:cNvPr id="21" name="Afbeelding 20" descr="Afbeelding met jungle, buitenshuis, plant, vegetatie&#10;&#10;Automatisch gegenereerde beschrijving">
            <a:extLst>
              <a:ext uri="{FF2B5EF4-FFF2-40B4-BE49-F238E27FC236}">
                <a16:creationId xmlns:a16="http://schemas.microsoft.com/office/drawing/2014/main" id="{487234EE-A16F-A106-45B3-00F1E652BC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6223" y="4602701"/>
            <a:ext cx="2236866" cy="1494227"/>
          </a:xfrm>
          <a:prstGeom prst="rect">
            <a:avLst/>
          </a:prstGeom>
        </p:spPr>
      </p:pic>
    </p:spTree>
    <p:extLst>
      <p:ext uri="{BB962C8B-B14F-4D97-AF65-F5344CB8AC3E}">
        <p14:creationId xmlns:p14="http://schemas.microsoft.com/office/powerpoint/2010/main" val="131411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392488"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987327" y="2348935"/>
            <a:ext cx="518457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b</a:t>
            </a:r>
            <a:r>
              <a:rPr lang="nl-NL" sz="6000" b="1" dirty="0">
                <a:effectLst/>
                <a:latin typeface="Century Gothic" panose="020B0502020202020204" pitchFamily="34" charset="0"/>
                <a:ea typeface="Calibri"/>
                <a:cs typeface="Times New Roman"/>
              </a:rPr>
              <a:t>estaan uit</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89160" y="4146271"/>
            <a:ext cx="3390459" cy="959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454508" y="4098527"/>
            <a:ext cx="3435277" cy="95988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latin typeface="Century Gothic" panose="020B0502020202020204" pitchFamily="34" charset="0"/>
                <a:ea typeface="Calibri"/>
                <a:cs typeface="Times New Roman"/>
              </a:rPr>
              <a:t>het boek:</a:t>
            </a:r>
            <a:br>
              <a:rPr lang="nl-NL" sz="3600" dirty="0">
                <a:latin typeface="Century Gothic" panose="020B0502020202020204" pitchFamily="34" charset="0"/>
                <a:ea typeface="Calibri"/>
                <a:cs typeface="Times New Roman"/>
              </a:rPr>
            </a:b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bladzijden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312181"/>
            <a:ext cx="2818648" cy="11205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709465" y="299923"/>
            <a:ext cx="3816424" cy="8739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latin typeface="Century Gothic" panose="020B0502020202020204" pitchFamily="34" charset="0"/>
                <a:ea typeface="Calibri"/>
                <a:cs typeface="Times New Roman"/>
              </a:rPr>
              <a:t>Hawaï:</a:t>
            </a:r>
            <a:br>
              <a:rPr lang="nl-NL" sz="3600" dirty="0">
                <a:latin typeface="Century Gothic" panose="020B0502020202020204" pitchFamily="34" charset="0"/>
                <a:ea typeface="Calibri"/>
                <a:cs typeface="Times New Roman"/>
              </a:rPr>
            </a:br>
            <a:r>
              <a:rPr lang="nl-NL" sz="3600" dirty="0">
                <a:latin typeface="Century Gothic" panose="020B0502020202020204" pitchFamily="34" charset="0"/>
                <a:ea typeface="Calibri"/>
                <a:cs typeface="Times New Roman"/>
              </a:rPr>
              <a:t>de eilanden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61615" y="4174985"/>
            <a:ext cx="2628033" cy="9598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108580"/>
            <a:ext cx="2628033" cy="97875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3600" dirty="0">
                <a:latin typeface="Century Gothic" panose="020B0502020202020204" pitchFamily="34" charset="0"/>
                <a:ea typeface="Calibri"/>
                <a:cs typeface="Times New Roman"/>
              </a:rPr>
              <a:t>de puzzel:</a:t>
            </a:r>
            <a:br>
              <a:rPr lang="nl-NL" sz="3600" dirty="0">
                <a:latin typeface="Century Gothic" panose="020B0502020202020204" pitchFamily="34" charset="0"/>
                <a:ea typeface="Calibri"/>
                <a:cs typeface="Times New Roman"/>
              </a:rPr>
            </a:br>
            <a:r>
              <a:rPr lang="nl-NL" sz="3600" dirty="0">
                <a:latin typeface="Century Gothic" panose="020B0502020202020204" pitchFamily="34" charset="0"/>
                <a:ea typeface="Calibri"/>
                <a:cs typeface="Times New Roman"/>
              </a:rPr>
              <a:t>de stukken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61662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583058" y="3212976"/>
            <a:ext cx="5904656"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hebben, samengesteld zijn uit</a:t>
            </a:r>
            <a:endParaRPr lang="nl-NL" sz="1100" dirty="0">
              <a:effectLst/>
              <a:latin typeface="Century Gothic" panose="020B0502020202020204" pitchFamily="34" charset="0"/>
              <a:ea typeface="Calibri"/>
              <a:cs typeface="Times New Roman"/>
            </a:endParaRPr>
          </a:p>
        </p:txBody>
      </p:sp>
      <p:pic>
        <p:nvPicPr>
          <p:cNvPr id="3" name="Afbeelding 2" descr="Afbeelding met tekst, kaart&#10;&#10;Automatisch gegenereerde beschrijving">
            <a:extLst>
              <a:ext uri="{FF2B5EF4-FFF2-40B4-BE49-F238E27FC236}">
                <a16:creationId xmlns:a16="http://schemas.microsoft.com/office/drawing/2014/main" id="{DB93F8DD-9247-B754-B8E7-C368E933D7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615" y="358529"/>
            <a:ext cx="3002040" cy="2005363"/>
          </a:xfrm>
          <a:prstGeom prst="rect">
            <a:avLst/>
          </a:prstGeom>
        </p:spPr>
      </p:pic>
      <p:sp>
        <p:nvSpPr>
          <p:cNvPr id="4" name="Ovaal 3">
            <a:extLst>
              <a:ext uri="{FF2B5EF4-FFF2-40B4-BE49-F238E27FC236}">
                <a16:creationId xmlns:a16="http://schemas.microsoft.com/office/drawing/2014/main" id="{49CEA2CC-7727-688B-70EF-F0C63E24A441}"/>
              </a:ext>
            </a:extLst>
          </p:cNvPr>
          <p:cNvSpPr/>
          <p:nvPr/>
        </p:nvSpPr>
        <p:spPr>
          <a:xfrm rot="1031776">
            <a:off x="655685" y="551491"/>
            <a:ext cx="3213900" cy="17110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legpuzzel&#10;&#10;Automatisch gegenereerde beschrijving">
            <a:extLst>
              <a:ext uri="{FF2B5EF4-FFF2-40B4-BE49-F238E27FC236}">
                <a16:creationId xmlns:a16="http://schemas.microsoft.com/office/drawing/2014/main" id="{9C26CD99-BE65-325C-3AA7-ADA0065AD1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225" y="5165449"/>
            <a:ext cx="2500204" cy="1660135"/>
          </a:xfrm>
          <a:prstGeom prst="rect">
            <a:avLst/>
          </a:prstGeom>
        </p:spPr>
      </p:pic>
      <p:pic>
        <p:nvPicPr>
          <p:cNvPr id="21" name="Afbeelding 20" descr="Afbeelding met boek, tekst&#10;&#10;Automatisch gegenereerde beschrijving">
            <a:extLst>
              <a:ext uri="{FF2B5EF4-FFF2-40B4-BE49-F238E27FC236}">
                <a16:creationId xmlns:a16="http://schemas.microsoft.com/office/drawing/2014/main" id="{9E712B67-DFA5-595C-4720-FE843BC2F7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65945" y="5134868"/>
            <a:ext cx="2105958" cy="1406780"/>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vormen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zijn of maken</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eilanden </a:t>
            </a:r>
            <a:r>
              <a:rPr lang="nl-NL" sz="2800" i="1" u="sng" dirty="0">
                <a:solidFill>
                  <a:srgbClr val="387038"/>
                </a:solidFill>
                <a:latin typeface="Century Gothic" panose="020B0502020202020204" pitchFamily="34" charset="0"/>
                <a:cs typeface="Times New Roman"/>
              </a:rPr>
              <a:t>zijn gevormd</a:t>
            </a:r>
            <a:r>
              <a:rPr lang="nl-NL" sz="2800" i="1" dirty="0">
                <a:solidFill>
                  <a:srgbClr val="387038"/>
                </a:solidFill>
                <a:latin typeface="Century Gothic" panose="020B0502020202020204" pitchFamily="34" charset="0"/>
                <a:cs typeface="Times New Roman"/>
              </a:rPr>
              <a:t> door lava.</a:t>
            </a:r>
            <a:endParaRPr lang="nl-NL" sz="2800" i="1" dirty="0">
              <a:solidFill>
                <a:srgbClr val="00B050"/>
              </a:solidFill>
              <a:latin typeface="Century Gothic" panose="020B0502020202020204" pitchFamily="34" charset="0"/>
            </a:endParaRPr>
          </a:p>
        </p:txBody>
      </p:sp>
      <p:pic>
        <p:nvPicPr>
          <p:cNvPr id="3" name="Afbeelding 2" descr="Afbeelding met natuur, water, buitenshuis, hemel&#10;&#10;Automatisch gegenereerde beschrijving">
            <a:extLst>
              <a:ext uri="{FF2B5EF4-FFF2-40B4-BE49-F238E27FC236}">
                <a16:creationId xmlns:a16="http://schemas.microsoft.com/office/drawing/2014/main" id="{0227B979-7689-162D-2D35-DE8624CA64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844824"/>
            <a:ext cx="6552728" cy="3751906"/>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46 – 14 november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online</a:t>
            </a:r>
          </a:p>
        </p:txBody>
      </p:sp>
      <p:pic>
        <p:nvPicPr>
          <p:cNvPr id="2" name="Afbeelding 1">
            <a:extLst>
              <a:ext uri="{FF2B5EF4-FFF2-40B4-BE49-F238E27FC236}">
                <a16:creationId xmlns:a16="http://schemas.microsoft.com/office/drawing/2014/main" id="{C4E6E3B6-D93A-248C-7176-6160D92848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188" y="1226143"/>
            <a:ext cx="7841111" cy="5237862"/>
          </a:xfrm>
          <a:prstGeom prst="rect">
            <a:avLst/>
          </a:prstGeom>
        </p:spPr>
      </p:pic>
      <p:pic>
        <p:nvPicPr>
          <p:cNvPr id="4" name="Afbeelding 3" descr="Afbeelding met natuur, wolk, landschap, buitenshuis&#10;&#10;Automatisch gegenereerde beschrijving">
            <a:extLst>
              <a:ext uri="{FF2B5EF4-FFF2-40B4-BE49-F238E27FC236}">
                <a16:creationId xmlns:a16="http://schemas.microsoft.com/office/drawing/2014/main" id="{1348F69D-8E72-461B-00DD-057E3E860D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856" y="2204864"/>
            <a:ext cx="3240360" cy="2232248"/>
          </a:xfrm>
          <a:prstGeom prst="rect">
            <a:avLst/>
          </a:prstGeom>
          <a:ln w="76200">
            <a:solidFill>
              <a:schemeClr val="tx1"/>
            </a:solidFill>
          </a:ln>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 tekst, atlas&#10;&#10;Automatisch gegenereerde beschrijving">
            <a:extLst>
              <a:ext uri="{FF2B5EF4-FFF2-40B4-BE49-F238E27FC236}">
                <a16:creationId xmlns:a16="http://schemas.microsoft.com/office/drawing/2014/main" id="{FD4D4D8A-AD14-2377-4F91-BA2F468F39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762"/>
            <a:ext cx="9144000" cy="4570476"/>
          </a:xfrm>
          <a:prstGeom prst="rect">
            <a:avLst/>
          </a:prstGeom>
        </p:spPr>
      </p:pic>
      <p:sp>
        <p:nvSpPr>
          <p:cNvPr id="4" name="Ovaal 3">
            <a:extLst>
              <a:ext uri="{FF2B5EF4-FFF2-40B4-BE49-F238E27FC236}">
                <a16:creationId xmlns:a16="http://schemas.microsoft.com/office/drawing/2014/main" id="{47495117-A457-4884-CF1C-701DF8BBA886}"/>
              </a:ext>
            </a:extLst>
          </p:cNvPr>
          <p:cNvSpPr/>
          <p:nvPr/>
        </p:nvSpPr>
        <p:spPr>
          <a:xfrm>
            <a:off x="143508" y="3212976"/>
            <a:ext cx="576064"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omlaag 4">
            <a:extLst>
              <a:ext uri="{FF2B5EF4-FFF2-40B4-BE49-F238E27FC236}">
                <a16:creationId xmlns:a16="http://schemas.microsoft.com/office/drawing/2014/main" id="{213A6B1C-DF8F-FC46-2BFF-DF3347F7A399}"/>
              </a:ext>
            </a:extLst>
          </p:cNvPr>
          <p:cNvSpPr/>
          <p:nvPr/>
        </p:nvSpPr>
        <p:spPr>
          <a:xfrm rot="10800000">
            <a:off x="251520" y="4077072"/>
            <a:ext cx="360040" cy="122413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4572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bestaan uit</a:t>
            </a:r>
          </a:p>
        </p:txBody>
      </p:sp>
      <p:pic>
        <p:nvPicPr>
          <p:cNvPr id="3" name="Afbeelding 2" descr="Afbeelding met tekst, kaart&#10;&#10;Automatisch gegenereerde beschrijving">
            <a:extLst>
              <a:ext uri="{FF2B5EF4-FFF2-40B4-BE49-F238E27FC236}">
                <a16:creationId xmlns:a16="http://schemas.microsoft.com/office/drawing/2014/main" id="{E00E9B56-DF54-9B42-B0F4-FD0F8A88BD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412776"/>
            <a:ext cx="7776864" cy="5194945"/>
          </a:xfrm>
          <a:prstGeom prst="rect">
            <a:avLst/>
          </a:prstGeom>
        </p:spPr>
      </p:pic>
      <p:sp>
        <p:nvSpPr>
          <p:cNvPr id="4" name="Ovaal 3">
            <a:extLst>
              <a:ext uri="{FF2B5EF4-FFF2-40B4-BE49-F238E27FC236}">
                <a16:creationId xmlns:a16="http://schemas.microsoft.com/office/drawing/2014/main" id="{7FEE0EBE-6169-2038-093A-5E95F070EB42}"/>
              </a:ext>
            </a:extLst>
          </p:cNvPr>
          <p:cNvSpPr/>
          <p:nvPr/>
        </p:nvSpPr>
        <p:spPr>
          <a:xfrm rot="780305">
            <a:off x="385882" y="2284721"/>
            <a:ext cx="8097447" cy="30243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eiland</a:t>
            </a:r>
          </a:p>
        </p:txBody>
      </p:sp>
      <p:pic>
        <p:nvPicPr>
          <p:cNvPr id="3" name="Afbeelding 2" descr="Afbeelding met tekst, kaart&#10;&#10;Automatisch gegenereerde beschrijving">
            <a:extLst>
              <a:ext uri="{FF2B5EF4-FFF2-40B4-BE49-F238E27FC236}">
                <a16:creationId xmlns:a16="http://schemas.microsoft.com/office/drawing/2014/main" id="{9352020B-197E-C23B-86F1-CBB66505E5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577" y="1340768"/>
            <a:ext cx="7632848" cy="5098743"/>
          </a:xfrm>
          <a:prstGeom prst="rect">
            <a:avLst/>
          </a:prstGeom>
        </p:spPr>
      </p:pic>
      <p:sp>
        <p:nvSpPr>
          <p:cNvPr id="4" name="Ovaal 3">
            <a:extLst>
              <a:ext uri="{FF2B5EF4-FFF2-40B4-BE49-F238E27FC236}">
                <a16:creationId xmlns:a16="http://schemas.microsoft.com/office/drawing/2014/main" id="{295B62DE-D974-2494-9287-8E461D0C36F3}"/>
              </a:ext>
            </a:extLst>
          </p:cNvPr>
          <p:cNvSpPr/>
          <p:nvPr/>
        </p:nvSpPr>
        <p:spPr>
          <a:xfrm rot="1305865">
            <a:off x="4932882" y="3099586"/>
            <a:ext cx="2981880" cy="25294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vormen</a:t>
            </a:r>
          </a:p>
        </p:txBody>
      </p:sp>
      <p:pic>
        <p:nvPicPr>
          <p:cNvPr id="3" name="Afbeelding 2" descr="Afbeelding met natuur, water, buitenshuis, hemel&#10;&#10;Automatisch gegenereerde beschrijving">
            <a:extLst>
              <a:ext uri="{FF2B5EF4-FFF2-40B4-BE49-F238E27FC236}">
                <a16:creationId xmlns:a16="http://schemas.microsoft.com/office/drawing/2014/main" id="{6A0660B5-FC0B-D795-1723-CB35F5D303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572" y="1238781"/>
            <a:ext cx="7704856" cy="5146843"/>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klimaat</a:t>
            </a:r>
          </a:p>
        </p:txBody>
      </p:sp>
      <p:pic>
        <p:nvPicPr>
          <p:cNvPr id="3" name="Afbeelding 2" descr="Afbeelding met buitenshuis, wolk, hemel, boom&#10;&#10;Automatisch gegenereerde beschrijving">
            <a:extLst>
              <a:ext uri="{FF2B5EF4-FFF2-40B4-BE49-F238E27FC236}">
                <a16:creationId xmlns:a16="http://schemas.microsoft.com/office/drawing/2014/main" id="{BB1F2D54-C98F-CF61-B8D7-BAC5778920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700808"/>
            <a:ext cx="6588732" cy="475569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bewoner</a:t>
            </a:r>
          </a:p>
        </p:txBody>
      </p:sp>
      <p:pic>
        <p:nvPicPr>
          <p:cNvPr id="3" name="Afbeelding 2" descr="Afbeelding met persoon, buitenshuis, person, Menselijk gezicht&#10;&#10;Automatisch gegenereerde beschrijving">
            <a:extLst>
              <a:ext uri="{FF2B5EF4-FFF2-40B4-BE49-F238E27FC236}">
                <a16:creationId xmlns:a16="http://schemas.microsoft.com/office/drawing/2014/main" id="{A4F68539-4361-69BB-E801-5ED5D22DD1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128792" cy="5126970"/>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684</Words>
  <Application>Microsoft Office PowerPoint</Application>
  <PresentationFormat>Diavoorstelling (4:3)</PresentationFormat>
  <Paragraphs>161</Paragraphs>
  <Slides>19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Vrielink, Francis</cp:lastModifiedBy>
  <cp:revision>496</cp:revision>
  <dcterms:created xsi:type="dcterms:W3CDTF">2021-06-08T06:13:59Z</dcterms:created>
  <dcterms:modified xsi:type="dcterms:W3CDTF">2023-11-14T09:53:46Z</dcterms:modified>
</cp:coreProperties>
</file>