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1512" r:id="rId2"/>
    <p:sldId id="548" r:id="rId3"/>
    <p:sldId id="1483" r:id="rId4"/>
    <p:sldId id="1476" r:id="rId5"/>
    <p:sldId id="1468" r:id="rId6"/>
    <p:sldId id="1477" r:id="rId7"/>
    <p:sldId id="1459" r:id="rId8"/>
    <p:sldId id="1482" r:id="rId9"/>
    <p:sldId id="1245" r:id="rId10"/>
    <p:sldId id="1475" r:id="rId11"/>
    <p:sldId id="1479" r:id="rId12"/>
    <p:sldId id="1480" r:id="rId13"/>
    <p:sldId id="1511" r:id="rId14"/>
    <p:sldId id="934" r:id="rId15"/>
    <p:sldId id="1373" r:id="rId16"/>
    <p:sldId id="877" r:id="rId17"/>
    <p:sldId id="1171" r:id="rId18"/>
    <p:sldId id="1514" r:id="rId19"/>
    <p:sldId id="264" r:id="rId20"/>
    <p:sldId id="397" r:id="rId21"/>
    <p:sldId id="1487" r:id="rId22"/>
    <p:sldId id="1515" r:id="rId23"/>
    <p:sldId id="1509" r:id="rId24"/>
    <p:sldId id="1513" r:id="rId25"/>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12"/>
            <p14:sldId id="548"/>
            <p14:sldId id="1483"/>
            <p14:sldId id="1476"/>
            <p14:sldId id="1468"/>
            <p14:sldId id="1477"/>
            <p14:sldId id="1459"/>
            <p14:sldId id="1482"/>
            <p14:sldId id="1245"/>
            <p14:sldId id="1475"/>
            <p14:sldId id="1479"/>
            <p14:sldId id="1480"/>
            <p14:sldId id="1511"/>
            <p14:sldId id="934"/>
            <p14:sldId id="1373"/>
            <p14:sldId id="877"/>
            <p14:sldId id="1171"/>
            <p14:sldId id="1514"/>
            <p14:sldId id="264"/>
            <p14:sldId id="397"/>
            <p14:sldId id="1487"/>
            <p14:sldId id="1515"/>
            <p14:sldId id="1509"/>
            <p14:sldId id="15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4095" autoAdjust="0"/>
  </p:normalViewPr>
  <p:slideViewPr>
    <p:cSldViewPr>
      <p:cViewPr varScale="1">
        <p:scale>
          <a:sx n="77" d="100"/>
          <a:sy n="77" d="100"/>
        </p:scale>
        <p:origin x="1224" y="9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28-11-2023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28-11-2023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b="1" dirty="0"/>
              <a:t>Woordenoverzicht A:</a:t>
            </a:r>
          </a:p>
          <a:p>
            <a:pPr fontAlgn="t"/>
            <a:endParaRPr lang="nl-NL" b="1" dirty="0"/>
          </a:p>
          <a:p>
            <a:pPr fontAlgn="t"/>
            <a:r>
              <a:rPr lang="nl-NL" b="1" dirty="0"/>
              <a:t>het onderdeel: </a:t>
            </a:r>
            <a:r>
              <a:rPr lang="nl-NL" dirty="0"/>
              <a:t>het stukje van iets</a:t>
            </a:r>
          </a:p>
          <a:p>
            <a:pPr fontAlgn="t"/>
            <a:r>
              <a:rPr lang="nl-NL" b="1" dirty="0"/>
              <a:t>nauw: </a:t>
            </a:r>
            <a:r>
              <a:rPr lang="nl-NL" dirty="0"/>
              <a:t>sterk, met veel tijd en aandacht</a:t>
            </a:r>
          </a:p>
          <a:p>
            <a:pPr fontAlgn="t"/>
            <a:r>
              <a:rPr lang="nl-NL" b="1" dirty="0"/>
              <a:t>het experiment: </a:t>
            </a:r>
            <a:r>
              <a:rPr lang="nl-NL" dirty="0"/>
              <a:t>de proef (om iets te onderzoeken)</a:t>
            </a:r>
          </a:p>
          <a:p>
            <a:pPr fontAlgn="t"/>
            <a:r>
              <a:rPr lang="nl-NL" b="1" dirty="0"/>
              <a:t>sindsdien: </a:t>
            </a:r>
            <a:r>
              <a:rPr lang="nl-NL" dirty="0"/>
              <a:t>vanaf die tijd</a:t>
            </a:r>
          </a:p>
          <a:p>
            <a:pPr fontAlgn="t"/>
            <a:r>
              <a:rPr lang="nl-NL" b="1" dirty="0"/>
              <a:t>uitbreiden: </a:t>
            </a:r>
            <a:r>
              <a:rPr lang="nl-NL" dirty="0"/>
              <a:t>groter maken</a:t>
            </a:r>
          </a:p>
          <a:p>
            <a:pPr fontAlgn="t"/>
            <a:r>
              <a:rPr lang="nl-NL" b="1" dirty="0"/>
              <a:t>gemiddeld: </a:t>
            </a:r>
            <a:r>
              <a:rPr lang="nl-NL" dirty="0"/>
              <a:t>ongeveer</a:t>
            </a:r>
          </a:p>
          <a:p>
            <a:pPr fontAlgn="t"/>
            <a:r>
              <a:rPr lang="nl-NL" b="1" dirty="0"/>
              <a:t>filteren: </a:t>
            </a:r>
            <a:r>
              <a:rPr lang="nl-NL" dirty="0"/>
              <a:t>schoonmaken door te zeven</a:t>
            </a:r>
          </a:p>
          <a:p>
            <a:pPr fontAlgn="t"/>
            <a:r>
              <a:rPr lang="nl-NL" b="1" dirty="0"/>
              <a:t>uniek: </a:t>
            </a:r>
            <a:r>
              <a:rPr lang="nl-NL" dirty="0"/>
              <a:t>heel bijzonder, er is er maar één van</a:t>
            </a:r>
          </a:p>
          <a:p>
            <a:pPr fontAlgn="t"/>
            <a:r>
              <a:rPr lang="nl-NL" b="1" dirty="0"/>
              <a:t>danken aan: </a:t>
            </a:r>
            <a:r>
              <a:rPr lang="nl-NL" dirty="0"/>
              <a:t>krijgen door</a:t>
            </a:r>
          </a:p>
          <a:p>
            <a:pPr fontAlgn="t"/>
            <a:r>
              <a:rPr lang="nl-NL" b="1" dirty="0"/>
              <a:t>het project: </a:t>
            </a:r>
            <a:r>
              <a:rPr lang="nl-NL" dirty="0"/>
              <a:t>iets dat je maakt of doet, en waarmee je langere tijd bezig bent</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040992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1194855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dirty="0"/>
          </a:p>
        </p:txBody>
      </p:sp>
    </p:spTree>
    <p:extLst>
      <p:ext uri="{BB962C8B-B14F-4D97-AF65-F5344CB8AC3E}">
        <p14:creationId xmlns:p14="http://schemas.microsoft.com/office/powerpoint/2010/main" val="2849104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918506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513359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803689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28-11-2023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28-11-2023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28-11-2023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28-11-2023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28-11-2023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28-11-2023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28-11-2023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3.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7.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t>
            </a:r>
          </a:p>
          <a:p>
            <a:pPr marL="0" indent="0">
              <a:spcBef>
                <a:spcPts val="200"/>
              </a:spcBef>
              <a:spcAft>
                <a:spcPts val="200"/>
              </a:spcAft>
              <a:buNone/>
            </a:pPr>
            <a:r>
              <a:rPr lang="nl-NL" sz="1900" dirty="0">
                <a:ea typeface="Times New Roman" panose="02020603050405020304" pitchFamily="18" charset="0"/>
                <a:cs typeface="Arial" panose="020B0604020202020204" pitchFamily="34" charset="0"/>
              </a:rPr>
              <a:t>Ik ben druk bezig met mijn Sinterklaassurprise. Het is een heel </a:t>
            </a:r>
            <a:r>
              <a:rPr lang="nl-NL" sz="1900" b="1" u="sng" dirty="0">
                <a:ea typeface="Times New Roman" panose="02020603050405020304" pitchFamily="18" charset="0"/>
                <a:cs typeface="Arial" panose="020B0604020202020204" pitchFamily="34" charset="0"/>
              </a:rPr>
              <a:t>project</a:t>
            </a:r>
            <a:r>
              <a:rPr lang="nl-NL" sz="1900" dirty="0">
                <a:ea typeface="Times New Roman" panose="02020603050405020304" pitchFamily="18" charset="0"/>
                <a:cs typeface="Arial" panose="020B0604020202020204" pitchFamily="34" charset="0"/>
              </a:rPr>
              <a:t> geworden: plan maken, knutselspullen kopen, lijmen, knippen, uitproberen…. Het project is </a:t>
            </a:r>
            <a:r>
              <a:rPr lang="nl-NL" sz="1900" b="1" i="1" dirty="0">
                <a:ea typeface="Times New Roman" panose="02020603050405020304" pitchFamily="18" charset="0"/>
                <a:cs typeface="Arial" panose="020B0604020202020204" pitchFamily="34" charset="0"/>
              </a:rPr>
              <a:t>iets dat je maakt of doet, en waarmee je langere tijd bezig bent</a:t>
            </a:r>
            <a:r>
              <a:rPr lang="nl-NL" sz="1900" dirty="0">
                <a:ea typeface="Times New Roman" panose="02020603050405020304" pitchFamily="18" charset="0"/>
                <a:cs typeface="Arial" panose="020B0604020202020204" pitchFamily="34" charset="0"/>
              </a:rPr>
              <a:t>. Ik wilde eerst een vulkaan maken. Met cola en mentossnoepjes. Als je mentossnoepjes in een fles cola stopt, spuit de cola eruit. Dat heb ik een keer op tv gezien bij een </a:t>
            </a:r>
            <a:r>
              <a:rPr lang="nl-NL" sz="1900" b="1" u="sng" dirty="0">
                <a:ea typeface="Times New Roman" panose="02020603050405020304" pitchFamily="18" charset="0"/>
                <a:cs typeface="Arial" panose="020B0604020202020204" pitchFamily="34" charset="0"/>
              </a:rPr>
              <a:t>experiment</a:t>
            </a:r>
            <a:r>
              <a:rPr lang="nl-NL" sz="1900" dirty="0">
                <a:ea typeface="Times New Roman" panose="02020603050405020304" pitchFamily="18" charset="0"/>
                <a:cs typeface="Arial" panose="020B0604020202020204" pitchFamily="34" charset="0"/>
              </a:rPr>
              <a:t>. Dat was </a:t>
            </a:r>
            <a:r>
              <a:rPr lang="nl-NL" sz="1900" b="1" i="1" dirty="0">
                <a:ea typeface="Times New Roman" panose="02020603050405020304" pitchFamily="18" charset="0"/>
                <a:cs typeface="Arial" panose="020B0604020202020204" pitchFamily="34" charset="0"/>
              </a:rPr>
              <a:t>een proef (om iets te onderzoeken)</a:t>
            </a:r>
            <a:r>
              <a:rPr lang="nl-NL" sz="1900" dirty="0">
                <a:ea typeface="Times New Roman" panose="02020603050405020304" pitchFamily="18" charset="0"/>
                <a:cs typeface="Arial" panose="020B0604020202020204" pitchFamily="34" charset="0"/>
              </a:rPr>
              <a:t>. Dat vond ik zó tof, </a:t>
            </a:r>
            <a:r>
              <a:rPr lang="nl-NL" sz="1900" b="1" u="sng" dirty="0">
                <a:ea typeface="Times New Roman" panose="02020603050405020304" pitchFamily="18" charset="0"/>
                <a:cs typeface="Arial" panose="020B0604020202020204" pitchFamily="34" charset="0"/>
              </a:rPr>
              <a:t>sindsdien</a:t>
            </a:r>
            <a:r>
              <a:rPr lang="nl-NL" sz="1900" dirty="0">
                <a:ea typeface="Times New Roman" panose="02020603050405020304" pitchFamily="18" charset="0"/>
                <a:cs typeface="Arial" panose="020B0604020202020204" pitchFamily="34" charset="0"/>
              </a:rPr>
              <a:t> of </a:t>
            </a:r>
            <a:r>
              <a:rPr lang="nl-NL" sz="1900" b="1" i="1" dirty="0">
                <a:ea typeface="Times New Roman" panose="02020603050405020304" pitchFamily="18" charset="0"/>
                <a:cs typeface="Arial" panose="020B0604020202020204" pitchFamily="34" charset="0"/>
              </a:rPr>
              <a:t>vanaf die tijd</a:t>
            </a:r>
            <a:r>
              <a:rPr lang="nl-NL" sz="1900" dirty="0">
                <a:ea typeface="Times New Roman" panose="02020603050405020304" pitchFamily="18" charset="0"/>
                <a:cs typeface="Arial" panose="020B0604020202020204" pitchFamily="34" charset="0"/>
              </a:rPr>
              <a:t> zit dat idee in mijn hoofd voor een surprise. Een spuitende vulkaan als surprise is wel </a:t>
            </a:r>
            <a:r>
              <a:rPr lang="nl-NL" sz="1900" b="1" u="sng" dirty="0">
                <a:ea typeface="Times New Roman" panose="02020603050405020304" pitchFamily="18" charset="0"/>
                <a:cs typeface="Arial" panose="020B0604020202020204" pitchFamily="34" charset="0"/>
              </a:rPr>
              <a:t>uniek</a:t>
            </a:r>
            <a:r>
              <a:rPr lang="nl-NL" sz="1900" dirty="0">
                <a:ea typeface="Times New Roman" panose="02020603050405020304" pitchFamily="18" charset="0"/>
                <a:cs typeface="Arial" panose="020B0604020202020204" pitchFamily="34" charset="0"/>
              </a:rPr>
              <a:t> toch? Uniek betekent </a:t>
            </a:r>
            <a:r>
              <a:rPr lang="nl-NL" sz="1900" b="1" i="1" dirty="0">
                <a:ea typeface="Times New Roman" panose="02020603050405020304" pitchFamily="18" charset="0"/>
                <a:cs typeface="Arial" panose="020B0604020202020204" pitchFamily="34" charset="0"/>
              </a:rPr>
              <a:t>heel bijzonder, er is er maar één van</a:t>
            </a:r>
            <a:r>
              <a:rPr lang="nl-NL" sz="1900" dirty="0">
                <a:ea typeface="Times New Roman" panose="02020603050405020304" pitchFamily="18" charset="0"/>
                <a:cs typeface="Arial" panose="020B0604020202020204" pitchFamily="34" charset="0"/>
              </a:rPr>
              <a:t>. Helaas was het te ingewikkeld om te maken. Cola heeft prik, en als de fles open blijft, verdwijnt de prik. Als dan de mentossnoepjes in de cola komen, spuit de cola niet meer. </a:t>
            </a:r>
            <a:r>
              <a:rPr lang="nl-NL" sz="1900" b="1" u="sng" dirty="0">
                <a:ea typeface="Times New Roman" panose="02020603050405020304" pitchFamily="18" charset="0"/>
                <a:cs typeface="Arial" panose="020B0604020202020204" pitchFamily="34" charset="0"/>
              </a:rPr>
              <a:t>Gemiddeld</a:t>
            </a:r>
            <a:r>
              <a:rPr lang="nl-NL" sz="1900" dirty="0">
                <a:ea typeface="Times New Roman" panose="02020603050405020304" pitchFamily="18" charset="0"/>
                <a:cs typeface="Arial" panose="020B0604020202020204" pitchFamily="34" charset="0"/>
              </a:rPr>
              <a:t> of </a:t>
            </a:r>
            <a:r>
              <a:rPr lang="nl-NL" sz="1900" b="1" i="1" dirty="0">
                <a:ea typeface="Times New Roman" panose="02020603050405020304" pitchFamily="18" charset="0"/>
                <a:cs typeface="Arial" panose="020B0604020202020204" pitchFamily="34" charset="0"/>
              </a:rPr>
              <a:t>ongeveer</a:t>
            </a:r>
            <a:r>
              <a:rPr lang="nl-NL" sz="1900" dirty="0">
                <a:ea typeface="Times New Roman" panose="02020603050405020304" pitchFamily="18" charset="0"/>
                <a:cs typeface="Arial" panose="020B0604020202020204" pitchFamily="34" charset="0"/>
              </a:rPr>
              <a:t> blijft de prik een half uur in de cola zitten als de fles open is. Dat weet ik met </a:t>
            </a:r>
            <a:r>
              <a:rPr lang="nl-NL" sz="1900" b="1" u="sng" dirty="0">
                <a:ea typeface="Times New Roman" panose="02020603050405020304" pitchFamily="18" charset="0"/>
                <a:cs typeface="Arial" panose="020B0604020202020204" pitchFamily="34" charset="0"/>
              </a:rPr>
              <a:t>dank aan</a:t>
            </a:r>
            <a:r>
              <a:rPr lang="nl-NL" sz="1900" dirty="0">
                <a:ea typeface="Times New Roman" panose="02020603050405020304" pitchFamily="18" charset="0"/>
                <a:cs typeface="Arial" panose="020B0604020202020204" pitchFamily="34" charset="0"/>
              </a:rPr>
              <a:t> het experiment dat ik zelf deed met cola en mentossnoepjes. Die kennis kan ik </a:t>
            </a:r>
            <a:r>
              <a:rPr lang="nl-NL" sz="1900" b="1" u="sng" dirty="0">
                <a:ea typeface="Times New Roman" panose="02020603050405020304" pitchFamily="18" charset="0"/>
                <a:cs typeface="Arial" panose="020B0604020202020204" pitchFamily="34" charset="0"/>
              </a:rPr>
              <a:t>danken aan</a:t>
            </a:r>
            <a:r>
              <a:rPr lang="nl-NL" sz="1900" dirty="0">
                <a:ea typeface="Times New Roman" panose="02020603050405020304" pitchFamily="18" charset="0"/>
                <a:cs typeface="Arial" panose="020B0604020202020204" pitchFamily="34" charset="0"/>
              </a:rPr>
              <a:t>, of heb ik </a:t>
            </a:r>
            <a:r>
              <a:rPr lang="nl-NL" sz="1900" b="1" i="1" dirty="0">
                <a:ea typeface="Times New Roman" panose="02020603050405020304" pitchFamily="18" charset="0"/>
                <a:cs typeface="Arial" panose="020B0604020202020204" pitchFamily="34" charset="0"/>
              </a:rPr>
              <a:t>gekregen door</a:t>
            </a:r>
            <a:r>
              <a:rPr lang="nl-NL" sz="1900" dirty="0">
                <a:ea typeface="Times New Roman" panose="02020603050405020304" pitchFamily="18" charset="0"/>
                <a:cs typeface="Arial" panose="020B0604020202020204" pitchFamily="34" charset="0"/>
              </a:rPr>
              <a:t> dat experiment. En dus ging ik een andere surprise maken. Een peperkoekhuis. Dat moest ik bakken in de oven. Eerst alle ingrediënten door elkaar mixen. En dan de </a:t>
            </a:r>
            <a:r>
              <a:rPr lang="nl-NL" sz="1900" b="1" u="sng" dirty="0">
                <a:ea typeface="Times New Roman" panose="02020603050405020304" pitchFamily="18" charset="0"/>
                <a:cs typeface="Arial" panose="020B0604020202020204" pitchFamily="34" charset="0"/>
              </a:rPr>
              <a:t>onderdelen</a:t>
            </a:r>
            <a:r>
              <a:rPr lang="nl-NL" sz="1900" dirty="0">
                <a:ea typeface="Times New Roman" panose="02020603050405020304" pitchFamily="18" charset="0"/>
                <a:cs typeface="Arial" panose="020B0604020202020204" pitchFamily="34" charset="0"/>
              </a:rPr>
              <a:t> in de oven bakken: de muren, het dak, de schoorsteen. Het onderdeel is </a:t>
            </a:r>
            <a:r>
              <a:rPr lang="nl-NL" sz="1900" b="1" i="1" dirty="0">
                <a:ea typeface="Times New Roman" panose="02020603050405020304" pitchFamily="18" charset="0"/>
                <a:cs typeface="Arial" panose="020B0604020202020204" pitchFamily="34" charset="0"/>
              </a:rPr>
              <a:t>het stukje van iets</a:t>
            </a:r>
            <a:r>
              <a:rPr lang="nl-NL" sz="1900" dirty="0">
                <a:ea typeface="Times New Roman" panose="02020603050405020304" pitchFamily="18" charset="0"/>
                <a:cs typeface="Arial" panose="020B0604020202020204" pitchFamily="34" charset="0"/>
              </a:rPr>
              <a:t>. Ik had een </a:t>
            </a:r>
            <a:r>
              <a:rPr lang="nl-NL" sz="1900" b="1" u="sng" dirty="0">
                <a:ea typeface="Times New Roman" panose="02020603050405020304" pitchFamily="18" charset="0"/>
                <a:cs typeface="Arial" panose="020B0604020202020204" pitchFamily="34" charset="0"/>
              </a:rPr>
              <a:t>nauwe</a:t>
            </a:r>
            <a:r>
              <a:rPr lang="nl-NL" sz="1900" dirty="0">
                <a:ea typeface="Times New Roman" panose="02020603050405020304" pitchFamily="18" charset="0"/>
                <a:cs typeface="Arial" panose="020B0604020202020204" pitchFamily="34" charset="0"/>
              </a:rPr>
              <a:t> samenwerking met mijn oven: op tijd erin én er weer uit! Nauw betekent </a:t>
            </a:r>
            <a:r>
              <a:rPr lang="nl-NL" sz="1900" b="1" i="1" dirty="0">
                <a:ea typeface="Times New Roman" panose="02020603050405020304" pitchFamily="18" charset="0"/>
                <a:cs typeface="Arial" panose="020B0604020202020204" pitchFamily="34" charset="0"/>
              </a:rPr>
              <a:t>sterk, met veel tijd en aandacht</a:t>
            </a:r>
            <a:r>
              <a:rPr lang="nl-NL" sz="1900" dirty="0">
                <a:ea typeface="Times New Roman" panose="02020603050405020304" pitchFamily="18" charset="0"/>
                <a:cs typeface="Arial" panose="020B0604020202020204" pitchFamily="34" charset="0"/>
              </a:rPr>
              <a:t>. De oven deed precies wat ik graag wilde. Ik kon het huis ook nog </a:t>
            </a:r>
            <a:r>
              <a:rPr lang="nl-NL" sz="1900" b="1" u="sng" dirty="0">
                <a:ea typeface="Times New Roman" panose="02020603050405020304" pitchFamily="18" charset="0"/>
                <a:cs typeface="Arial" panose="020B0604020202020204" pitchFamily="34" charset="0"/>
              </a:rPr>
              <a:t>uitbreiden</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groter maken</a:t>
            </a:r>
            <a:r>
              <a:rPr lang="nl-NL" sz="1900" dirty="0">
                <a:ea typeface="Times New Roman" panose="02020603050405020304" pitchFamily="18" charset="0"/>
                <a:cs typeface="Arial" panose="020B0604020202020204" pitchFamily="34" charset="0"/>
              </a:rPr>
              <a:t> met een schuur, maar dat heb ik niet gedaan. Toen het in de oven zat, moest ik de mixer schoonmaken onder de kraan. Gelukkig heb ik een zeefje in de gootsteen dat </a:t>
            </a:r>
            <a:r>
              <a:rPr lang="nl-NL" sz="1900" b="1" u="sng" dirty="0">
                <a:ea typeface="Times New Roman" panose="02020603050405020304" pitchFamily="18" charset="0"/>
                <a:cs typeface="Arial" panose="020B0604020202020204" pitchFamily="34" charset="0"/>
              </a:rPr>
              <a:t>filtert</a:t>
            </a:r>
            <a:r>
              <a:rPr lang="nl-NL" sz="1900" dirty="0">
                <a:ea typeface="Times New Roman" panose="02020603050405020304" pitchFamily="18" charset="0"/>
                <a:cs typeface="Arial" panose="020B0604020202020204" pitchFamily="34" charset="0"/>
              </a:rPr>
              <a:t>. Filteren betekent </a:t>
            </a:r>
            <a:r>
              <a:rPr lang="nl-NL" sz="1900" b="1" i="1" dirty="0">
                <a:ea typeface="Times New Roman" panose="02020603050405020304" pitchFamily="18" charset="0"/>
                <a:cs typeface="Arial" panose="020B0604020202020204" pitchFamily="34" charset="0"/>
              </a:rPr>
              <a:t>schoonmaken door te zeven</a:t>
            </a:r>
            <a:r>
              <a:rPr lang="nl-NL" sz="1900" dirty="0">
                <a:ea typeface="Times New Roman" panose="02020603050405020304" pitchFamily="18" charset="0"/>
                <a:cs typeface="Arial" panose="020B0604020202020204" pitchFamily="34" charset="0"/>
              </a:rPr>
              <a:t>. Zo komen niet alle restjes deeg in afvoer. Zal ik even laten zien hoe het geworden is? (</a:t>
            </a:r>
            <a:r>
              <a:rPr lang="nl-NL" sz="1900" b="1" u="sng" dirty="0">
                <a:solidFill>
                  <a:srgbClr val="00B050"/>
                </a:solidFill>
                <a:ea typeface="Times New Roman" panose="02020603050405020304" pitchFamily="18" charset="0"/>
                <a:cs typeface="Arial" panose="020B0604020202020204" pitchFamily="34" charset="0"/>
              </a:rPr>
              <a:t>klik voor extra dia</a:t>
            </a:r>
            <a:r>
              <a:rPr lang="nl-NL" sz="1900" dirty="0">
                <a:ea typeface="Times New Roman" panose="02020603050405020304" pitchFamily="18" charset="0"/>
                <a:cs typeface="Arial" panose="020B0604020202020204" pitchFamily="34" charset="0"/>
              </a:rPr>
              <a:t>)</a:t>
            </a: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1880217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nauw</a:t>
            </a:r>
          </a:p>
        </p:txBody>
      </p:sp>
      <p:pic>
        <p:nvPicPr>
          <p:cNvPr id="3" name="Afbeelding 2">
            <a:extLst>
              <a:ext uri="{FF2B5EF4-FFF2-40B4-BE49-F238E27FC236}">
                <a16:creationId xmlns:a16="http://schemas.microsoft.com/office/drawing/2014/main" id="{65F5AE13-6927-88A0-B079-C25E22C7899D}"/>
              </a:ext>
            </a:extLst>
          </p:cNvPr>
          <p:cNvPicPr>
            <a:picLocks noChangeAspect="1"/>
          </p:cNvPicPr>
          <p:nvPr/>
        </p:nvPicPr>
        <p:blipFill>
          <a:blip r:embed="rId3"/>
          <a:stretch>
            <a:fillRect/>
          </a:stretch>
        </p:blipFill>
        <p:spPr>
          <a:xfrm>
            <a:off x="1063752" y="1628800"/>
            <a:ext cx="7016496" cy="4687019"/>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5496" y="25814"/>
            <a:ext cx="8991599" cy="1200329"/>
          </a:xfrm>
          <a:prstGeom prst="rect">
            <a:avLst/>
          </a:prstGeom>
          <a:noFill/>
        </p:spPr>
        <p:txBody>
          <a:bodyPr wrap="square" rtlCol="0">
            <a:spAutoFit/>
          </a:bodyPr>
          <a:lstStyle/>
          <a:p>
            <a:r>
              <a:rPr lang="nl-NL" sz="7200" b="1" u="sng" dirty="0">
                <a:latin typeface="Century Gothic" panose="020B0502020202020204" pitchFamily="34" charset="0"/>
              </a:rPr>
              <a:t>uitbreiden</a:t>
            </a:r>
            <a:endParaRPr lang="nl-NL" sz="8000" b="1" u="sng" dirty="0">
              <a:latin typeface="Century Gothic" panose="020B0502020202020204" pitchFamily="34" charset="0"/>
            </a:endParaRP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12" name="Groep 11">
            <a:extLst>
              <a:ext uri="{FF2B5EF4-FFF2-40B4-BE49-F238E27FC236}">
                <a16:creationId xmlns:a16="http://schemas.microsoft.com/office/drawing/2014/main" id="{93922379-9958-F43E-0DD5-2146650D297D}"/>
              </a:ext>
            </a:extLst>
          </p:cNvPr>
          <p:cNvGrpSpPr/>
          <p:nvPr/>
        </p:nvGrpSpPr>
        <p:grpSpPr>
          <a:xfrm>
            <a:off x="657304" y="1437619"/>
            <a:ext cx="7957116" cy="4762500"/>
            <a:chOff x="657304" y="1437619"/>
            <a:chExt cx="7957116" cy="4762500"/>
          </a:xfrm>
        </p:grpSpPr>
        <p:pic>
          <p:nvPicPr>
            <p:cNvPr id="4" name="Afbeelding 3">
              <a:extLst>
                <a:ext uri="{FF2B5EF4-FFF2-40B4-BE49-F238E27FC236}">
                  <a16:creationId xmlns:a16="http://schemas.microsoft.com/office/drawing/2014/main" id="{800E910E-314F-6DA9-9C58-8E2B125A878D}"/>
                </a:ext>
              </a:extLst>
            </p:cNvPr>
            <p:cNvPicPr>
              <a:picLocks noChangeAspect="1"/>
            </p:cNvPicPr>
            <p:nvPr/>
          </p:nvPicPr>
          <p:blipFill>
            <a:blip r:embed="rId3"/>
            <a:stretch>
              <a:fillRect/>
            </a:stretch>
          </p:blipFill>
          <p:spPr>
            <a:xfrm>
              <a:off x="4860032" y="2492896"/>
              <a:ext cx="3754388" cy="2507931"/>
            </a:xfrm>
            <a:prstGeom prst="rect">
              <a:avLst/>
            </a:prstGeom>
          </p:spPr>
        </p:pic>
        <p:pic>
          <p:nvPicPr>
            <p:cNvPr id="9" name="Afbeelding 8">
              <a:extLst>
                <a:ext uri="{FF2B5EF4-FFF2-40B4-BE49-F238E27FC236}">
                  <a16:creationId xmlns:a16="http://schemas.microsoft.com/office/drawing/2014/main" id="{D25BA40A-7537-0E46-4381-C113BAF0A35E}"/>
                </a:ext>
              </a:extLst>
            </p:cNvPr>
            <p:cNvPicPr>
              <a:picLocks noChangeAspect="1"/>
            </p:cNvPicPr>
            <p:nvPr/>
          </p:nvPicPr>
          <p:blipFill>
            <a:blip r:embed="rId4"/>
            <a:stretch>
              <a:fillRect/>
            </a:stretch>
          </p:blipFill>
          <p:spPr>
            <a:xfrm>
              <a:off x="657304" y="1437619"/>
              <a:ext cx="3181350" cy="4762500"/>
            </a:xfrm>
            <a:prstGeom prst="rect">
              <a:avLst/>
            </a:prstGeom>
          </p:spPr>
        </p:pic>
        <p:sp>
          <p:nvSpPr>
            <p:cNvPr id="10" name="Plusteken 9">
              <a:extLst>
                <a:ext uri="{FF2B5EF4-FFF2-40B4-BE49-F238E27FC236}">
                  <a16:creationId xmlns:a16="http://schemas.microsoft.com/office/drawing/2014/main" id="{F9ED6E2C-4ECB-82E3-1267-651870A69C6F}"/>
                </a:ext>
              </a:extLst>
            </p:cNvPr>
            <p:cNvSpPr/>
            <p:nvPr/>
          </p:nvSpPr>
          <p:spPr>
            <a:xfrm>
              <a:off x="4033447" y="3494833"/>
              <a:ext cx="720080" cy="64807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020160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filteren</a:t>
            </a:r>
          </a:p>
        </p:txBody>
      </p:sp>
      <p:pic>
        <p:nvPicPr>
          <p:cNvPr id="4" name="Afbeelding 3">
            <a:extLst>
              <a:ext uri="{FF2B5EF4-FFF2-40B4-BE49-F238E27FC236}">
                <a16:creationId xmlns:a16="http://schemas.microsoft.com/office/drawing/2014/main" id="{BD9073B0-C7B3-0FA1-7F1E-17DF81C542D1}"/>
              </a:ext>
            </a:extLst>
          </p:cNvPr>
          <p:cNvPicPr>
            <a:picLocks noChangeAspect="1"/>
          </p:cNvPicPr>
          <p:nvPr/>
        </p:nvPicPr>
        <p:blipFill>
          <a:blip r:embed="rId3">
            <a:duotone>
              <a:prstClr val="black"/>
              <a:srgbClr val="D9C3A5">
                <a:tint val="50000"/>
                <a:satMod val="180000"/>
              </a:srgbClr>
            </a:duotone>
          </a:blip>
          <a:stretch>
            <a:fillRect/>
          </a:stretch>
        </p:blipFill>
        <p:spPr>
          <a:xfrm>
            <a:off x="1279345" y="1628800"/>
            <a:ext cx="6585310" cy="4398987"/>
          </a:xfrm>
          <a:prstGeom prst="rect">
            <a:avLst/>
          </a:prstGeom>
        </p:spPr>
      </p:pic>
      <p:grpSp>
        <p:nvGrpSpPr>
          <p:cNvPr id="17" name="Groep 16">
            <a:extLst>
              <a:ext uri="{FF2B5EF4-FFF2-40B4-BE49-F238E27FC236}">
                <a16:creationId xmlns:a16="http://schemas.microsoft.com/office/drawing/2014/main" id="{44B352B0-9EC5-2675-B4F1-D50CC7F178D3}"/>
              </a:ext>
            </a:extLst>
          </p:cNvPr>
          <p:cNvGrpSpPr/>
          <p:nvPr/>
        </p:nvGrpSpPr>
        <p:grpSpPr>
          <a:xfrm>
            <a:off x="3566371" y="2270374"/>
            <a:ext cx="2662152" cy="3316707"/>
            <a:chOff x="3566371" y="2270374"/>
            <a:chExt cx="2662152" cy="3316707"/>
          </a:xfrm>
        </p:grpSpPr>
        <p:sp>
          <p:nvSpPr>
            <p:cNvPr id="5" name="Wolk 4">
              <a:extLst>
                <a:ext uri="{FF2B5EF4-FFF2-40B4-BE49-F238E27FC236}">
                  <a16:creationId xmlns:a16="http://schemas.microsoft.com/office/drawing/2014/main" id="{BF663785-894F-F6EC-9D1C-C68424923E23}"/>
                </a:ext>
              </a:extLst>
            </p:cNvPr>
            <p:cNvSpPr/>
            <p:nvPr/>
          </p:nvSpPr>
          <p:spPr>
            <a:xfrm>
              <a:off x="4932040" y="4221088"/>
              <a:ext cx="360040" cy="360040"/>
            </a:xfrm>
            <a:prstGeom prst="cloud">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Wolk 6">
              <a:extLst>
                <a:ext uri="{FF2B5EF4-FFF2-40B4-BE49-F238E27FC236}">
                  <a16:creationId xmlns:a16="http://schemas.microsoft.com/office/drawing/2014/main" id="{E71C7DA0-607D-11B6-917D-1C67C495DD53}"/>
                </a:ext>
              </a:extLst>
            </p:cNvPr>
            <p:cNvSpPr/>
            <p:nvPr/>
          </p:nvSpPr>
          <p:spPr>
            <a:xfrm>
              <a:off x="4636150" y="4601925"/>
              <a:ext cx="360040" cy="360040"/>
            </a:xfrm>
            <a:prstGeom prst="cloud">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Wolk 7">
              <a:extLst>
                <a:ext uri="{FF2B5EF4-FFF2-40B4-BE49-F238E27FC236}">
                  <a16:creationId xmlns:a16="http://schemas.microsoft.com/office/drawing/2014/main" id="{52667A63-3E4E-EDF2-7E12-3D72640C2FB1}"/>
                </a:ext>
              </a:extLst>
            </p:cNvPr>
            <p:cNvSpPr/>
            <p:nvPr/>
          </p:nvSpPr>
          <p:spPr>
            <a:xfrm>
              <a:off x="5058054" y="4882335"/>
              <a:ext cx="468052" cy="360040"/>
            </a:xfrm>
            <a:prstGeom prst="cloud">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Wolk 8">
              <a:extLst>
                <a:ext uri="{FF2B5EF4-FFF2-40B4-BE49-F238E27FC236}">
                  <a16:creationId xmlns:a16="http://schemas.microsoft.com/office/drawing/2014/main" id="{5230889E-53BA-D11E-0993-A5B399688BF5}"/>
                </a:ext>
              </a:extLst>
            </p:cNvPr>
            <p:cNvSpPr/>
            <p:nvPr/>
          </p:nvSpPr>
          <p:spPr>
            <a:xfrm rot="2364004">
              <a:off x="5472292" y="3738061"/>
              <a:ext cx="465392" cy="507580"/>
            </a:xfrm>
            <a:prstGeom prst="cloud">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Wolk 9">
              <a:extLst>
                <a:ext uri="{FF2B5EF4-FFF2-40B4-BE49-F238E27FC236}">
                  <a16:creationId xmlns:a16="http://schemas.microsoft.com/office/drawing/2014/main" id="{DEC6BDE7-0BFF-CD44-6586-2F701347A165}"/>
                </a:ext>
              </a:extLst>
            </p:cNvPr>
            <p:cNvSpPr/>
            <p:nvPr/>
          </p:nvSpPr>
          <p:spPr>
            <a:xfrm>
              <a:off x="4490228" y="3695212"/>
              <a:ext cx="360040" cy="360040"/>
            </a:xfrm>
            <a:prstGeom prst="cloud">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Wolk 10">
              <a:extLst>
                <a:ext uri="{FF2B5EF4-FFF2-40B4-BE49-F238E27FC236}">
                  <a16:creationId xmlns:a16="http://schemas.microsoft.com/office/drawing/2014/main" id="{8EE4AD1E-0DFD-3095-EECA-CEA163456425}"/>
                </a:ext>
              </a:extLst>
            </p:cNvPr>
            <p:cNvSpPr/>
            <p:nvPr/>
          </p:nvSpPr>
          <p:spPr>
            <a:xfrm rot="5805567">
              <a:off x="3635346" y="3991851"/>
              <a:ext cx="714745" cy="490843"/>
            </a:xfrm>
            <a:prstGeom prst="cloud">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Wolk 11">
              <a:extLst>
                <a:ext uri="{FF2B5EF4-FFF2-40B4-BE49-F238E27FC236}">
                  <a16:creationId xmlns:a16="http://schemas.microsoft.com/office/drawing/2014/main" id="{D98AEF3E-5DB5-3829-1AE7-9D15D82F61C8}"/>
                </a:ext>
              </a:extLst>
            </p:cNvPr>
            <p:cNvSpPr/>
            <p:nvPr/>
          </p:nvSpPr>
          <p:spPr>
            <a:xfrm>
              <a:off x="3936292" y="4702315"/>
              <a:ext cx="571559" cy="360040"/>
            </a:xfrm>
            <a:prstGeom prst="cloud">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Wolk 12">
              <a:extLst>
                <a:ext uri="{FF2B5EF4-FFF2-40B4-BE49-F238E27FC236}">
                  <a16:creationId xmlns:a16="http://schemas.microsoft.com/office/drawing/2014/main" id="{5299F32B-15ED-AB7C-59F0-766AB4690C9D}"/>
                </a:ext>
              </a:extLst>
            </p:cNvPr>
            <p:cNvSpPr/>
            <p:nvPr/>
          </p:nvSpPr>
          <p:spPr>
            <a:xfrm>
              <a:off x="5656964" y="5227041"/>
              <a:ext cx="571559" cy="360040"/>
            </a:xfrm>
            <a:prstGeom prst="cloud">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Wolk 13">
              <a:extLst>
                <a:ext uri="{FF2B5EF4-FFF2-40B4-BE49-F238E27FC236}">
                  <a16:creationId xmlns:a16="http://schemas.microsoft.com/office/drawing/2014/main" id="{BAA6E96D-5686-DC2C-248D-6A22986983CA}"/>
                </a:ext>
              </a:extLst>
            </p:cNvPr>
            <p:cNvSpPr/>
            <p:nvPr/>
          </p:nvSpPr>
          <p:spPr>
            <a:xfrm rot="4107869">
              <a:off x="3460611" y="2376134"/>
              <a:ext cx="571559" cy="360040"/>
            </a:xfrm>
            <a:prstGeom prst="cloud">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Wolk 14">
              <a:extLst>
                <a:ext uri="{FF2B5EF4-FFF2-40B4-BE49-F238E27FC236}">
                  <a16:creationId xmlns:a16="http://schemas.microsoft.com/office/drawing/2014/main" id="{62C18458-C36A-1ADC-D728-2C78027F3B9C}"/>
                </a:ext>
              </a:extLst>
            </p:cNvPr>
            <p:cNvSpPr/>
            <p:nvPr/>
          </p:nvSpPr>
          <p:spPr>
            <a:xfrm rot="1713702" flipV="1">
              <a:off x="3900012" y="3284984"/>
              <a:ext cx="401536" cy="138348"/>
            </a:xfrm>
            <a:prstGeom prst="cloud">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487044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overdekt, huis, muur, gebouw&#10;&#10;Automatisch gegenereerde beschrijving">
            <a:extLst>
              <a:ext uri="{FF2B5EF4-FFF2-40B4-BE49-F238E27FC236}">
                <a16:creationId xmlns:a16="http://schemas.microsoft.com/office/drawing/2014/main" id="{52DE302B-8648-D102-7501-98397DAC09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359833"/>
            <a:ext cx="4762500" cy="6138333"/>
          </a:xfrm>
          <a:prstGeom prst="rect">
            <a:avLst/>
          </a:prstGeom>
        </p:spPr>
      </p:pic>
    </p:spTree>
    <p:extLst>
      <p:ext uri="{BB962C8B-B14F-4D97-AF65-F5344CB8AC3E}">
        <p14:creationId xmlns:p14="http://schemas.microsoft.com/office/powerpoint/2010/main" val="457758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alledaags</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27582" y="1624654"/>
            <a:ext cx="427241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gewoon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3600"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endParaRPr lang="nl-NL" sz="3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Deze eieren zijn </a:t>
            </a:r>
            <a:r>
              <a:rPr lang="nl-NL" sz="2400" i="1" u="sng" dirty="0">
                <a:solidFill>
                  <a:srgbClr val="387038"/>
                </a:solidFill>
                <a:latin typeface="Century Gothic" panose="020B0502020202020204" pitchFamily="34" charset="0"/>
                <a:ea typeface="Calibri"/>
                <a:cs typeface="Times New Roman"/>
              </a:rPr>
              <a:t>alledaags</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er is er maar één van, heel bijzonder</a:t>
            </a:r>
            <a:endParaRPr lang="nl-NL" sz="2800" dirty="0">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lnSpc>
                <a:spcPct val="107000"/>
              </a:lnSpc>
            </a:pPr>
            <a:endParaRPr lang="nl-NL" sz="2000" i="1" dirty="0">
              <a:solidFill>
                <a:srgbClr val="387038"/>
              </a:solidFill>
              <a:latin typeface="Century Gothic" panose="020B0502020202020204" pitchFamily="34" charset="0"/>
              <a:ea typeface="Calibri"/>
              <a:cs typeface="Times New Roman"/>
            </a:endParaRPr>
          </a:p>
          <a:p>
            <a:pPr algn="ctr">
              <a:lnSpc>
                <a:spcPct val="107000"/>
              </a:lnSpc>
            </a:pPr>
            <a:endParaRPr lang="nl-NL" sz="1000" i="1" dirty="0">
              <a:solidFill>
                <a:srgbClr val="387038"/>
              </a:solidFill>
              <a:latin typeface="Century Gothic" panose="020B0502020202020204" pitchFamily="34" charset="0"/>
              <a:ea typeface="Calibri"/>
              <a:cs typeface="Times New Roman"/>
            </a:endParaRPr>
          </a:p>
          <a:p>
            <a:pPr algn="ctr"/>
            <a:endParaRPr lang="nl-NL" sz="900" i="1" dirty="0">
              <a:solidFill>
                <a:srgbClr val="387038"/>
              </a:solidFill>
              <a:latin typeface="Century Gothic" panose="020B0502020202020204" pitchFamily="34" charset="0"/>
              <a:ea typeface="Calibri"/>
              <a:cs typeface="Times New Roman"/>
            </a:endParaRPr>
          </a:p>
          <a:p>
            <a:pPr algn="ctr"/>
            <a:endParaRPr lang="nl-NL" sz="2400" i="1" dirty="0">
              <a:solidFill>
                <a:srgbClr val="387038"/>
              </a:solidFill>
              <a:latin typeface="Century Gothic" panose="020B0502020202020204" pitchFamily="34" charset="0"/>
              <a:ea typeface="Calibri"/>
              <a:cs typeface="Times New Roman"/>
            </a:endParaRPr>
          </a:p>
          <a:p>
            <a:pPr algn="ctr"/>
            <a:endParaRPr lang="nl-NL" sz="2400" i="1" dirty="0">
              <a:solidFill>
                <a:srgbClr val="387038"/>
              </a:solidFill>
              <a:latin typeface="Century Gothic" panose="020B0502020202020204" pitchFamily="34" charset="0"/>
              <a:ea typeface="Calibri"/>
              <a:cs typeface="Times New Roman"/>
            </a:endParaRPr>
          </a:p>
          <a:p>
            <a:pPr algn="ctr"/>
            <a:r>
              <a:rPr lang="nl-NL" sz="2400" i="1" dirty="0">
                <a:solidFill>
                  <a:srgbClr val="387038"/>
                </a:solidFill>
                <a:latin typeface="Century Gothic" panose="020B0502020202020204" pitchFamily="34" charset="0"/>
                <a:ea typeface="Calibri"/>
                <a:cs typeface="Times New Roman"/>
              </a:rPr>
              <a:t>Het gouden ei is </a:t>
            </a:r>
            <a:r>
              <a:rPr lang="nl-NL" sz="2400" i="1" u="sng" dirty="0">
                <a:solidFill>
                  <a:srgbClr val="387038"/>
                </a:solidFill>
                <a:latin typeface="Century Gothic" panose="020B0502020202020204" pitchFamily="34" charset="0"/>
                <a:ea typeface="Calibri"/>
                <a:cs typeface="Times New Roman"/>
              </a:rPr>
              <a:t>uniek</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100" name="Picture 4" descr="C:\Users\Kosterm\Downloads\shutterstock_176520227.jpg"/>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ackgroundRemoval t="826" b="97521" l="0" r="89744"/>
                    </a14:imgEffect>
                  </a14:imgLayer>
                </a14:imgProps>
              </a:ext>
              <a:ext uri="{28A0092B-C50C-407E-A947-70E740481C1C}">
                <a14:useLocalDpi xmlns:a14="http://schemas.microsoft.com/office/drawing/2010/main"/>
              </a:ext>
            </a:extLst>
          </a:blip>
          <a:srcRect/>
          <a:stretch/>
        </p:blipFill>
        <p:spPr bwMode="auto">
          <a:xfrm rot="1818831">
            <a:off x="6717257" y="2311854"/>
            <a:ext cx="1715213" cy="1261248"/>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2">
            <a:extLst>
              <a:ext uri="{FF2B5EF4-FFF2-40B4-BE49-F238E27FC236}">
                <a16:creationId xmlns:a16="http://schemas.microsoft.com/office/drawing/2014/main" id="{6DFF3ED2-E4D8-4FFA-A789-7F7EC3466124}"/>
              </a:ext>
            </a:extLst>
          </p:cNvPr>
          <p:cNvSpPr txBox="1">
            <a:spLocks noChangeArrowheads="1"/>
          </p:cNvSpPr>
          <p:nvPr/>
        </p:nvSpPr>
        <p:spPr bwMode="auto">
          <a:xfrm>
            <a:off x="4644008" y="279465"/>
            <a:ext cx="440827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uniek</a:t>
            </a:r>
            <a:endParaRPr lang="nl-NL" sz="5400" dirty="0">
              <a:effectLst/>
              <a:latin typeface="Century Gothic" panose="020B0502020202020204" pitchFamily="34" charset="0"/>
              <a:ea typeface="Calibri"/>
              <a:cs typeface="Times New Roman"/>
            </a:endParaRPr>
          </a:p>
        </p:txBody>
      </p:sp>
      <p:pic>
        <p:nvPicPr>
          <p:cNvPr id="10" name="Afbeelding 9">
            <a:extLst>
              <a:ext uri="{FF2B5EF4-FFF2-40B4-BE49-F238E27FC236}">
                <a16:creationId xmlns:a16="http://schemas.microsoft.com/office/drawing/2014/main" id="{E282DA01-2D06-B55C-55C8-B4B4F2D134BD}"/>
              </a:ext>
            </a:extLst>
          </p:cNvPr>
          <p:cNvPicPr>
            <a:picLocks noChangeAspect="1"/>
          </p:cNvPicPr>
          <p:nvPr/>
        </p:nvPicPr>
        <p:blipFill>
          <a:blip r:embed="rId7"/>
          <a:stretch>
            <a:fillRect/>
          </a:stretch>
        </p:blipFill>
        <p:spPr>
          <a:xfrm>
            <a:off x="5364088" y="2955188"/>
            <a:ext cx="2887896" cy="1929114"/>
          </a:xfrm>
          <a:prstGeom prst="rect">
            <a:avLst/>
          </a:prstGeom>
        </p:spPr>
      </p:pic>
      <p:pic>
        <p:nvPicPr>
          <p:cNvPr id="17" name="Afbeelding 16">
            <a:extLst>
              <a:ext uri="{FF2B5EF4-FFF2-40B4-BE49-F238E27FC236}">
                <a16:creationId xmlns:a16="http://schemas.microsoft.com/office/drawing/2014/main" id="{AD45FA5E-3416-D297-AFAB-5BD5974147F8}"/>
              </a:ext>
            </a:extLst>
          </p:cNvPr>
          <p:cNvPicPr>
            <a:picLocks noChangeAspect="1"/>
          </p:cNvPicPr>
          <p:nvPr/>
        </p:nvPicPr>
        <p:blipFill>
          <a:blip r:embed="rId8"/>
          <a:stretch>
            <a:fillRect/>
          </a:stretch>
        </p:blipFill>
        <p:spPr>
          <a:xfrm>
            <a:off x="629343" y="2636912"/>
            <a:ext cx="3460973" cy="2097350"/>
          </a:xfrm>
          <a:prstGeom prst="rect">
            <a:avLst/>
          </a:prstGeom>
        </p:spPr>
      </p:pic>
    </p:spTree>
    <p:extLst>
      <p:ext uri="{BB962C8B-B14F-4D97-AF65-F5344CB8AC3E}">
        <p14:creationId xmlns:p14="http://schemas.microsoft.com/office/powerpoint/2010/main" val="2383426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5575" y="398934"/>
            <a:ext cx="44164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700" b="1" dirty="0">
                <a:solidFill>
                  <a:srgbClr val="387038"/>
                </a:solidFill>
                <a:latin typeface="Century Gothic" panose="020B0502020202020204" pitchFamily="34" charset="0"/>
                <a:ea typeface="Calibri"/>
                <a:cs typeface="Times New Roman"/>
              </a:rPr>
              <a:t>het onderdeel</a:t>
            </a:r>
            <a:endParaRPr lang="nl-NL" sz="47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9893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h</a:t>
            </a:r>
            <a:r>
              <a:rPr lang="nl-NL" sz="4800" b="1" dirty="0">
                <a:solidFill>
                  <a:srgbClr val="387038"/>
                </a:solidFill>
                <a:effectLst/>
                <a:latin typeface="Century Gothic" panose="020B0502020202020204" pitchFamily="34" charset="0"/>
                <a:ea typeface="Calibri"/>
                <a:cs typeface="Times New Roman"/>
              </a:rPr>
              <a:t>et geheel</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20"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het stukje van iets, het deel</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endParaRPr lang="nl-NL" sz="1100" dirty="0">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Elk </a:t>
            </a:r>
            <a:r>
              <a:rPr lang="nl-NL" sz="2400" i="1" u="sng" dirty="0">
                <a:solidFill>
                  <a:srgbClr val="387038"/>
                </a:solidFill>
                <a:latin typeface="Century Gothic" panose="020B0502020202020204" pitchFamily="34" charset="0"/>
                <a:ea typeface="Calibri"/>
                <a:cs typeface="Times New Roman"/>
              </a:rPr>
              <a:t>onderdeel</a:t>
            </a:r>
            <a:r>
              <a:rPr lang="nl-NL" sz="2400" i="1" dirty="0">
                <a:solidFill>
                  <a:srgbClr val="387038"/>
                </a:solidFill>
                <a:latin typeface="Century Gothic" panose="020B0502020202020204" pitchFamily="34" charset="0"/>
                <a:ea typeface="Calibri"/>
                <a:cs typeface="Times New Roman"/>
              </a:rPr>
              <a:t> bak je eerst in de oven.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8800"/>
            <a:ext cx="4248472" cy="474249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compleet, alle delen bij elkaar</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Dit is </a:t>
            </a:r>
            <a:r>
              <a:rPr lang="nl-NL" sz="2400" i="1" u="sng" dirty="0">
                <a:solidFill>
                  <a:srgbClr val="387038"/>
                </a:solidFill>
                <a:latin typeface="Century Gothic" panose="020B0502020202020204" pitchFamily="34" charset="0"/>
                <a:ea typeface="Calibri"/>
                <a:cs typeface="Times New Roman"/>
              </a:rPr>
              <a:t>het geheel</a:t>
            </a:r>
            <a:r>
              <a:rPr lang="nl-NL" sz="2400" i="1" dirty="0">
                <a:solidFill>
                  <a:srgbClr val="387038"/>
                </a:solidFill>
                <a:latin typeface="Century Gothic" panose="020B0502020202020204" pitchFamily="34" charset="0"/>
                <a:ea typeface="Calibri"/>
                <a:cs typeface="Times New Roman"/>
              </a:rPr>
              <a:t> van alle onderdelen geworden.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8" name="Afbeelding 7" descr="Afbeelding met overdekt, huis, muur, gebouw&#10;&#10;Automatisch gegenereerde beschrijving">
            <a:extLst>
              <a:ext uri="{FF2B5EF4-FFF2-40B4-BE49-F238E27FC236}">
                <a16:creationId xmlns:a16="http://schemas.microsoft.com/office/drawing/2014/main" id="{CD042722-C5FD-5F36-C0BB-2EAF9C3D5B38}"/>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868144" y="2654813"/>
            <a:ext cx="1669728" cy="2152094"/>
          </a:xfrm>
          <a:prstGeom prst="rect">
            <a:avLst/>
          </a:prstGeom>
        </p:spPr>
      </p:pic>
      <p:grpSp>
        <p:nvGrpSpPr>
          <p:cNvPr id="10" name="Groep 9">
            <a:extLst>
              <a:ext uri="{FF2B5EF4-FFF2-40B4-BE49-F238E27FC236}">
                <a16:creationId xmlns:a16="http://schemas.microsoft.com/office/drawing/2014/main" id="{7097E1AA-55D0-5E0E-59DA-AE7F34A62106}"/>
              </a:ext>
            </a:extLst>
          </p:cNvPr>
          <p:cNvGrpSpPr/>
          <p:nvPr/>
        </p:nvGrpSpPr>
        <p:grpSpPr>
          <a:xfrm>
            <a:off x="612775" y="2915578"/>
            <a:ext cx="2879105" cy="1919403"/>
            <a:chOff x="827584" y="1847849"/>
            <a:chExt cx="6116141" cy="4077427"/>
          </a:xfrm>
        </p:grpSpPr>
        <p:pic>
          <p:nvPicPr>
            <p:cNvPr id="17" name="Afbeelding 16">
              <a:extLst>
                <a:ext uri="{FF2B5EF4-FFF2-40B4-BE49-F238E27FC236}">
                  <a16:creationId xmlns:a16="http://schemas.microsoft.com/office/drawing/2014/main" id="{DC52518C-412D-CEA6-AB80-03069BDFC486}"/>
                </a:ext>
              </a:extLst>
            </p:cNvPr>
            <p:cNvPicPr>
              <a:picLocks noChangeAspect="1"/>
            </p:cNvPicPr>
            <p:nvPr/>
          </p:nvPicPr>
          <p:blipFill>
            <a:blip r:embed="rId6"/>
            <a:stretch>
              <a:fillRect/>
            </a:stretch>
          </p:blipFill>
          <p:spPr>
            <a:xfrm>
              <a:off x="827584" y="1847849"/>
              <a:ext cx="6116141" cy="4077427"/>
            </a:xfrm>
            <a:prstGeom prst="rect">
              <a:avLst/>
            </a:prstGeom>
          </p:spPr>
        </p:pic>
        <p:cxnSp>
          <p:nvCxnSpPr>
            <p:cNvPr id="18" name="Rechte verbindingslijn met pijl 17">
              <a:extLst>
                <a:ext uri="{FF2B5EF4-FFF2-40B4-BE49-F238E27FC236}">
                  <a16:creationId xmlns:a16="http://schemas.microsoft.com/office/drawing/2014/main" id="{27C6C6D2-44CF-48FE-7331-754D0CAA5D2A}"/>
                </a:ext>
              </a:extLst>
            </p:cNvPr>
            <p:cNvCxnSpPr/>
            <p:nvPr/>
          </p:nvCxnSpPr>
          <p:spPr>
            <a:xfrm flipH="1">
              <a:off x="5580112" y="2266111"/>
              <a:ext cx="1008112" cy="11521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6537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sindsdien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tot</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vanaf die tijd</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effectLst/>
                <a:latin typeface="Century Gothic" panose="020B0502020202020204" pitchFamily="34" charset="0"/>
                <a:ea typeface="Calibri"/>
                <a:cs typeface="Times New Roman"/>
              </a:rPr>
              <a:t>Ik zag het experiment </a:t>
            </a:r>
            <a:r>
              <a:rPr lang="nl-NL" sz="2200" i="1" dirty="0">
                <a:solidFill>
                  <a:srgbClr val="387038"/>
                </a:solidFill>
                <a:latin typeface="Century Gothic" panose="020B0502020202020204" pitchFamily="34" charset="0"/>
                <a:ea typeface="Calibri"/>
                <a:cs typeface="Times New Roman"/>
              </a:rPr>
              <a:t>in</a:t>
            </a:r>
            <a:r>
              <a:rPr lang="nl-NL" sz="2200" i="1" dirty="0">
                <a:solidFill>
                  <a:srgbClr val="387038"/>
                </a:solidFill>
                <a:effectLst/>
                <a:latin typeface="Century Gothic" panose="020B0502020202020204" pitchFamily="34" charset="0"/>
                <a:ea typeface="Calibri"/>
                <a:cs typeface="Times New Roman"/>
              </a:rPr>
              <a:t> een filmpje</a:t>
            </a:r>
            <a:r>
              <a:rPr lang="nl-NL" sz="2200" i="1" dirty="0">
                <a:solidFill>
                  <a:srgbClr val="387038"/>
                </a:solidFill>
                <a:latin typeface="Century Gothic" panose="020B0502020202020204" pitchFamily="34" charset="0"/>
                <a:ea typeface="Calibri"/>
                <a:cs typeface="Times New Roman"/>
              </a:rPr>
              <a:t>. </a:t>
            </a:r>
            <a:r>
              <a:rPr lang="nl-NL" sz="2200" i="1" u="sng" dirty="0">
                <a:solidFill>
                  <a:srgbClr val="387038"/>
                </a:solidFill>
                <a:latin typeface="Century Gothic" panose="020B0502020202020204" pitchFamily="34" charset="0"/>
                <a:ea typeface="Calibri"/>
                <a:cs typeface="Times New Roman"/>
              </a:rPr>
              <a:t>Sindsdien</a:t>
            </a:r>
            <a:r>
              <a:rPr lang="nl-NL" sz="2200" i="1" dirty="0">
                <a:solidFill>
                  <a:srgbClr val="387038"/>
                </a:solidFill>
                <a:latin typeface="Century Gothic" panose="020B0502020202020204" pitchFamily="34" charset="0"/>
                <a:ea typeface="Calibri"/>
                <a:cs typeface="Times New Roman"/>
              </a:rPr>
              <a:t> wil ik het ook een keer maken.</a:t>
            </a:r>
            <a:endParaRPr lang="nl-NL" sz="2200" i="1"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verder dan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7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200" i="1" u="sng" dirty="0">
                <a:solidFill>
                  <a:srgbClr val="387038"/>
                </a:solidFill>
                <a:effectLst/>
                <a:latin typeface="Century Gothic" panose="020B0502020202020204" pitchFamily="34" charset="0"/>
                <a:ea typeface="Calibri"/>
                <a:cs typeface="Times New Roman"/>
              </a:rPr>
              <a:t>Tot</a:t>
            </a:r>
            <a:r>
              <a:rPr lang="nl-NL" sz="2200" i="1" dirty="0">
                <a:solidFill>
                  <a:srgbClr val="387038"/>
                </a:solidFill>
                <a:effectLst/>
                <a:latin typeface="Century Gothic" panose="020B0502020202020204" pitchFamily="34" charset="0"/>
                <a:ea typeface="Calibri"/>
                <a:cs typeface="Times New Roman"/>
              </a:rPr>
              <a:t> </a:t>
            </a:r>
            <a:r>
              <a:rPr lang="nl-NL" sz="2200" i="1" dirty="0">
                <a:solidFill>
                  <a:srgbClr val="387038"/>
                </a:solidFill>
                <a:latin typeface="Century Gothic" panose="020B0502020202020204" pitchFamily="34" charset="0"/>
                <a:ea typeface="Calibri"/>
                <a:cs typeface="Times New Roman"/>
              </a:rPr>
              <a:t>nu heb ik gewacht met het maken van een cola-vulkaan</a:t>
            </a:r>
            <a:r>
              <a:rPr lang="nl-NL" sz="2400" i="1" dirty="0">
                <a:solidFill>
                  <a:srgbClr val="387038"/>
                </a:solidFill>
                <a:effectLst/>
                <a:latin typeface="Century Gothic" panose="020B0502020202020204" pitchFamily="34" charset="0"/>
                <a:ea typeface="Calibri"/>
                <a:cs typeface="Times New Roman"/>
              </a:rPr>
              <a:t>.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grpSp>
        <p:nvGrpSpPr>
          <p:cNvPr id="10" name="Groep 9">
            <a:extLst>
              <a:ext uri="{FF2B5EF4-FFF2-40B4-BE49-F238E27FC236}">
                <a16:creationId xmlns:a16="http://schemas.microsoft.com/office/drawing/2014/main" id="{39FF634F-5BB6-60C6-0420-4CC139B72DBF}"/>
              </a:ext>
            </a:extLst>
          </p:cNvPr>
          <p:cNvGrpSpPr/>
          <p:nvPr/>
        </p:nvGrpSpPr>
        <p:grpSpPr>
          <a:xfrm>
            <a:off x="1006704" y="2898838"/>
            <a:ext cx="2274367" cy="1451049"/>
            <a:chOff x="539552" y="1844824"/>
            <a:chExt cx="8303874" cy="4739139"/>
          </a:xfrm>
        </p:grpSpPr>
        <p:pic>
          <p:nvPicPr>
            <p:cNvPr id="19" name="Afbeelding 18">
              <a:extLst>
                <a:ext uri="{FF2B5EF4-FFF2-40B4-BE49-F238E27FC236}">
                  <a16:creationId xmlns:a16="http://schemas.microsoft.com/office/drawing/2014/main" id="{CDC16C11-5ADE-7F89-CEA6-0E8AE377583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915816" y="2924944"/>
              <a:ext cx="5927610" cy="3659019"/>
            </a:xfrm>
            <a:prstGeom prst="rect">
              <a:avLst/>
            </a:prstGeom>
          </p:spPr>
        </p:pic>
        <p:pic>
          <p:nvPicPr>
            <p:cNvPr id="20" name="Afbeelding 19">
              <a:extLst>
                <a:ext uri="{FF2B5EF4-FFF2-40B4-BE49-F238E27FC236}">
                  <a16:creationId xmlns:a16="http://schemas.microsoft.com/office/drawing/2014/main" id="{EF642DA6-F1B1-72C1-48B7-2C01D7A3434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39552" y="1844824"/>
              <a:ext cx="4131459" cy="2448272"/>
            </a:xfrm>
            <a:prstGeom prst="rect">
              <a:avLst/>
            </a:prstGeom>
          </p:spPr>
        </p:pic>
      </p:grpSp>
      <p:sp>
        <p:nvSpPr>
          <p:cNvPr id="16" name="PIJL-RECHTS 20">
            <a:extLst>
              <a:ext uri="{FF2B5EF4-FFF2-40B4-BE49-F238E27FC236}">
                <a16:creationId xmlns:a16="http://schemas.microsoft.com/office/drawing/2014/main" id="{D4E0845E-2602-98F3-7D63-69DA1E700608}"/>
              </a:ext>
            </a:extLst>
          </p:cNvPr>
          <p:cNvSpPr/>
          <p:nvPr/>
        </p:nvSpPr>
        <p:spPr>
          <a:xfrm>
            <a:off x="3046216" y="2998838"/>
            <a:ext cx="3808080" cy="131324"/>
          </a:xfrm>
          <a:prstGeom prst="rightArrow">
            <a:avLst>
              <a:gd name="adj1" fmla="val 29027"/>
              <a:gd name="adj2" fmla="val 47097"/>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8B6D067E-BC7F-AFCB-EAA4-20B2D65267D6}"/>
              </a:ext>
            </a:extLst>
          </p:cNvPr>
          <p:cNvSpPr/>
          <p:nvPr/>
        </p:nvSpPr>
        <p:spPr>
          <a:xfrm rot="20540754">
            <a:off x="878010" y="2599366"/>
            <a:ext cx="2283552" cy="1909406"/>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kstvak 20">
            <a:extLst>
              <a:ext uri="{FF2B5EF4-FFF2-40B4-BE49-F238E27FC236}">
                <a16:creationId xmlns:a16="http://schemas.microsoft.com/office/drawing/2014/main" id="{4F06A50D-54D4-AA5D-5480-01092D19DE91}"/>
              </a:ext>
            </a:extLst>
          </p:cNvPr>
          <p:cNvSpPr txBox="1"/>
          <p:nvPr/>
        </p:nvSpPr>
        <p:spPr>
          <a:xfrm>
            <a:off x="7164288" y="2898838"/>
            <a:ext cx="1337463" cy="707886"/>
          </a:xfrm>
          <a:prstGeom prst="rect">
            <a:avLst/>
          </a:prstGeom>
          <a:noFill/>
        </p:spPr>
        <p:txBody>
          <a:bodyPr wrap="square" rtlCol="0">
            <a:spAutoFit/>
          </a:bodyPr>
          <a:lstStyle/>
          <a:p>
            <a:r>
              <a:rPr lang="nl-NL" sz="4000" dirty="0"/>
              <a:t>nu</a:t>
            </a:r>
            <a:endParaRPr lang="nl-NL" dirty="0"/>
          </a:p>
        </p:txBody>
      </p:sp>
    </p:spTree>
    <p:extLst>
      <p:ext uri="{BB962C8B-B14F-4D97-AF65-F5344CB8AC3E}">
        <p14:creationId xmlns:p14="http://schemas.microsoft.com/office/powerpoint/2010/main" val="1261931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07504" y="306793"/>
            <a:ext cx="4502665"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500" b="1" dirty="0">
                <a:solidFill>
                  <a:srgbClr val="387038"/>
                </a:solidFill>
                <a:latin typeface="Century Gothic" panose="020B0502020202020204" pitchFamily="34" charset="0"/>
                <a:ea typeface="Calibri"/>
                <a:cs typeface="Times New Roman"/>
              </a:rPr>
              <a:t>uitbreiden</a:t>
            </a:r>
            <a:endParaRPr lang="nl-NL" sz="55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319463" y="327301"/>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500" b="1" dirty="0">
                <a:solidFill>
                  <a:srgbClr val="387038"/>
                </a:solidFill>
                <a:effectLst/>
                <a:latin typeface="Century Gothic" panose="020B0502020202020204" pitchFamily="34" charset="0"/>
                <a:ea typeface="Calibri"/>
                <a:cs typeface="Times New Roman"/>
              </a:rPr>
              <a:t>verkleinen</a:t>
            </a:r>
            <a:endParaRPr lang="nl-NL" sz="55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7" y="1592163"/>
            <a:ext cx="4104453" cy="4677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groter maken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Ik kan het peperkoekhuis </a:t>
            </a:r>
            <a:r>
              <a:rPr lang="nl-NL" sz="2000" i="1" u="sng" dirty="0">
                <a:solidFill>
                  <a:srgbClr val="387038"/>
                </a:solidFill>
                <a:latin typeface="Century Gothic" panose="020B0502020202020204" pitchFamily="34" charset="0"/>
                <a:ea typeface="Calibri"/>
                <a:cs typeface="Times New Roman"/>
              </a:rPr>
              <a:t>uitbreiden</a:t>
            </a:r>
            <a:r>
              <a:rPr lang="nl-NL" sz="2000" i="1" dirty="0">
                <a:solidFill>
                  <a:srgbClr val="387038"/>
                </a:solidFill>
                <a:latin typeface="Century Gothic" panose="020B0502020202020204" pitchFamily="34" charset="0"/>
                <a:ea typeface="Calibri"/>
                <a:cs typeface="Times New Roman"/>
              </a:rPr>
              <a:t> met een schuur.</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9" y="1592163"/>
            <a:ext cx="4104454" cy="451603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kleiner maken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4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Door een muur te plaatsen in de kamer, </a:t>
            </a:r>
            <a:r>
              <a:rPr lang="nl-NL" sz="2000" i="1" u="sng" dirty="0">
                <a:solidFill>
                  <a:srgbClr val="387038"/>
                </a:solidFill>
                <a:latin typeface="Century Gothic" panose="020B0502020202020204" pitchFamily="34" charset="0"/>
                <a:ea typeface="Calibri"/>
                <a:cs typeface="Times New Roman"/>
              </a:rPr>
              <a:t>verkleint</a:t>
            </a:r>
            <a:r>
              <a:rPr lang="nl-NL" sz="2000" i="1" dirty="0">
                <a:solidFill>
                  <a:srgbClr val="387038"/>
                </a:solidFill>
                <a:latin typeface="Century Gothic" panose="020B0502020202020204" pitchFamily="34" charset="0"/>
                <a:ea typeface="Calibri"/>
                <a:cs typeface="Times New Roman"/>
              </a:rPr>
              <a:t> dat de kamer. </a:t>
            </a: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grpSp>
        <p:nvGrpSpPr>
          <p:cNvPr id="2" name="Groep 1">
            <a:extLst>
              <a:ext uri="{FF2B5EF4-FFF2-40B4-BE49-F238E27FC236}">
                <a16:creationId xmlns:a16="http://schemas.microsoft.com/office/drawing/2014/main" id="{7F067011-E131-4EFE-599D-AB386326C745}"/>
              </a:ext>
            </a:extLst>
          </p:cNvPr>
          <p:cNvGrpSpPr/>
          <p:nvPr/>
        </p:nvGrpSpPr>
        <p:grpSpPr>
          <a:xfrm>
            <a:off x="465408" y="2420888"/>
            <a:ext cx="3854055" cy="2306732"/>
            <a:chOff x="657304" y="1437619"/>
            <a:chExt cx="7957116" cy="4762500"/>
          </a:xfrm>
        </p:grpSpPr>
        <p:pic>
          <p:nvPicPr>
            <p:cNvPr id="3" name="Afbeelding 2">
              <a:extLst>
                <a:ext uri="{FF2B5EF4-FFF2-40B4-BE49-F238E27FC236}">
                  <a16:creationId xmlns:a16="http://schemas.microsoft.com/office/drawing/2014/main" id="{81BB8148-8D9A-2C80-11C6-E8AEE7DA381C}"/>
                </a:ext>
              </a:extLst>
            </p:cNvPr>
            <p:cNvPicPr>
              <a:picLocks noChangeAspect="1"/>
            </p:cNvPicPr>
            <p:nvPr/>
          </p:nvPicPr>
          <p:blipFill>
            <a:blip r:embed="rId5"/>
            <a:stretch>
              <a:fillRect/>
            </a:stretch>
          </p:blipFill>
          <p:spPr>
            <a:xfrm>
              <a:off x="4860032" y="2492896"/>
              <a:ext cx="3754388" cy="2507931"/>
            </a:xfrm>
            <a:prstGeom prst="rect">
              <a:avLst/>
            </a:prstGeom>
          </p:spPr>
        </p:pic>
        <p:pic>
          <p:nvPicPr>
            <p:cNvPr id="4" name="Afbeelding 3">
              <a:extLst>
                <a:ext uri="{FF2B5EF4-FFF2-40B4-BE49-F238E27FC236}">
                  <a16:creationId xmlns:a16="http://schemas.microsoft.com/office/drawing/2014/main" id="{F53C81DD-B14C-1D37-5343-9C3F2D328182}"/>
                </a:ext>
              </a:extLst>
            </p:cNvPr>
            <p:cNvPicPr>
              <a:picLocks noChangeAspect="1"/>
            </p:cNvPicPr>
            <p:nvPr/>
          </p:nvPicPr>
          <p:blipFill>
            <a:blip r:embed="rId6"/>
            <a:stretch>
              <a:fillRect/>
            </a:stretch>
          </p:blipFill>
          <p:spPr>
            <a:xfrm>
              <a:off x="657304" y="1437619"/>
              <a:ext cx="3181350" cy="4762500"/>
            </a:xfrm>
            <a:prstGeom prst="rect">
              <a:avLst/>
            </a:prstGeom>
          </p:spPr>
        </p:pic>
        <p:sp>
          <p:nvSpPr>
            <p:cNvPr id="5" name="Plusteken 4">
              <a:extLst>
                <a:ext uri="{FF2B5EF4-FFF2-40B4-BE49-F238E27FC236}">
                  <a16:creationId xmlns:a16="http://schemas.microsoft.com/office/drawing/2014/main" id="{559A6AD0-E23C-A8C9-E936-5B58D4C2BFE7}"/>
                </a:ext>
              </a:extLst>
            </p:cNvPr>
            <p:cNvSpPr/>
            <p:nvPr/>
          </p:nvSpPr>
          <p:spPr>
            <a:xfrm>
              <a:off x="4033447" y="3494833"/>
              <a:ext cx="720080" cy="64807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8" name="Afbeelding 7">
            <a:extLst>
              <a:ext uri="{FF2B5EF4-FFF2-40B4-BE49-F238E27FC236}">
                <a16:creationId xmlns:a16="http://schemas.microsoft.com/office/drawing/2014/main" id="{98115733-C680-1373-2DA3-00C8FE238471}"/>
              </a:ext>
            </a:extLst>
          </p:cNvPr>
          <p:cNvPicPr>
            <a:picLocks noChangeAspect="1"/>
          </p:cNvPicPr>
          <p:nvPr/>
        </p:nvPicPr>
        <p:blipFill>
          <a:blip r:embed="rId7"/>
          <a:stretch>
            <a:fillRect/>
          </a:stretch>
        </p:blipFill>
        <p:spPr>
          <a:xfrm>
            <a:off x="5109058" y="2343171"/>
            <a:ext cx="3569534" cy="2384449"/>
          </a:xfrm>
          <a:prstGeom prst="rect">
            <a:avLst/>
          </a:prstGeom>
        </p:spPr>
      </p:pic>
      <p:sp>
        <p:nvSpPr>
          <p:cNvPr id="16" name="Pijl: gekromd omlaag 15">
            <a:extLst>
              <a:ext uri="{FF2B5EF4-FFF2-40B4-BE49-F238E27FC236}">
                <a16:creationId xmlns:a16="http://schemas.microsoft.com/office/drawing/2014/main" id="{711D86AD-A6F9-FFFA-9D06-A385B123F071}"/>
              </a:ext>
            </a:extLst>
          </p:cNvPr>
          <p:cNvSpPr/>
          <p:nvPr/>
        </p:nvSpPr>
        <p:spPr>
          <a:xfrm rot="961571">
            <a:off x="5815637" y="2876299"/>
            <a:ext cx="1224136" cy="552701"/>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237166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581128"/>
            <a:ext cx="3138805" cy="7543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minimaal</a:t>
            </a:r>
            <a:endParaRPr lang="nl-NL" sz="1100" dirty="0">
              <a:effectLst/>
              <a:latin typeface="Century Gothic" panose="020B0502020202020204" pitchFamily="34" charset="0"/>
              <a:ea typeface="Calibri"/>
              <a:cs typeface="Times New Roman"/>
            </a:endParaRPr>
          </a:p>
        </p:txBody>
      </p:sp>
      <p:sp>
        <p:nvSpPr>
          <p:cNvPr id="9" name="Text Box 14"/>
          <p:cNvSpPr txBox="1"/>
          <p:nvPr/>
        </p:nvSpPr>
        <p:spPr>
          <a:xfrm>
            <a:off x="3002597" y="4007635"/>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gemiddeld</a:t>
            </a:r>
            <a:endParaRPr lang="nl-NL" sz="1100" dirty="0">
              <a:effectLst/>
              <a:latin typeface="Century Gothic" panose="020B0502020202020204" pitchFamily="34" charset="0"/>
              <a:ea typeface="Calibri"/>
              <a:cs typeface="Times New Roman"/>
            </a:endParaRPr>
          </a:p>
        </p:txBody>
      </p:sp>
      <p:sp>
        <p:nvSpPr>
          <p:cNvPr id="10" name="Text Box 14"/>
          <p:cNvSpPr txBox="1"/>
          <p:nvPr/>
        </p:nvSpPr>
        <p:spPr>
          <a:xfrm>
            <a:off x="5878279" y="3448040"/>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maximaal</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454374" y="489213"/>
            <a:ext cx="7790034"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De prik in cola blijft </a:t>
            </a:r>
            <a:r>
              <a:rPr lang="nl-NL" sz="2000" i="1" u="sng" dirty="0">
                <a:solidFill>
                  <a:srgbClr val="387038"/>
                </a:solidFill>
                <a:effectLst/>
                <a:latin typeface="Century Gothic" panose="020B0502020202020204" pitchFamily="34" charset="0"/>
                <a:ea typeface="Calibri"/>
                <a:cs typeface="Times New Roman"/>
              </a:rPr>
              <a:t>gemiddeld</a:t>
            </a:r>
            <a:r>
              <a:rPr lang="nl-NL" sz="2000" i="1" dirty="0">
                <a:solidFill>
                  <a:srgbClr val="387038"/>
                </a:solidFill>
                <a:effectLst/>
                <a:latin typeface="Century Gothic" panose="020B0502020202020204" pitchFamily="34" charset="0"/>
                <a:ea typeface="Calibri"/>
                <a:cs typeface="Times New Roman"/>
              </a:rPr>
              <a:t> een half uur goed als je de fles openlaat.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15810" y="5440480"/>
            <a:ext cx="2016225"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395535" y="5433412"/>
            <a:ext cx="2016225"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minstens</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52113" y="4833970"/>
            <a:ext cx="2932058" cy="9814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74975" y="4881528"/>
            <a:ext cx="3009563" cy="489991"/>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ongeveer, soms iets meer, soms iets minder</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184538" y="4309312"/>
            <a:ext cx="2319028"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213412" y="4302244"/>
            <a:ext cx="2319028"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hoogstens</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387CDD23-63BE-496A-B320-54C00D2E5B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072" y="2530818"/>
            <a:ext cx="1565357" cy="1834443"/>
          </a:xfrm>
          <a:prstGeom prst="rect">
            <a:avLst/>
          </a:prstGeom>
        </p:spPr>
      </p:pic>
      <p:pic>
        <p:nvPicPr>
          <p:cNvPr id="19" name="Afbeelding 18">
            <a:extLst>
              <a:ext uri="{FF2B5EF4-FFF2-40B4-BE49-F238E27FC236}">
                <a16:creationId xmlns:a16="http://schemas.microsoft.com/office/drawing/2014/main" id="{581C4BA5-47BB-47A2-9998-FD1EAB1E53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22382" y="1751069"/>
            <a:ext cx="1565357" cy="1974198"/>
          </a:xfrm>
          <a:prstGeom prst="rect">
            <a:avLst/>
          </a:prstGeom>
        </p:spPr>
      </p:pic>
      <p:pic>
        <p:nvPicPr>
          <p:cNvPr id="23" name="Afbeelding 22">
            <a:extLst>
              <a:ext uri="{FF2B5EF4-FFF2-40B4-BE49-F238E27FC236}">
                <a16:creationId xmlns:a16="http://schemas.microsoft.com/office/drawing/2014/main" id="{39814AAD-8B2E-4121-AFC0-5D8CC814AF3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12444" y="1119022"/>
            <a:ext cx="1621060" cy="2093515"/>
          </a:xfrm>
          <a:prstGeom prst="rect">
            <a:avLst/>
          </a:prstGeom>
        </p:spPr>
      </p:pic>
    </p:spTree>
    <p:extLst>
      <p:ext uri="{BB962C8B-B14F-4D97-AF65-F5344CB8AC3E}">
        <p14:creationId xmlns:p14="http://schemas.microsoft.com/office/powerpoint/2010/main" val="3984373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48 – 28 november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380300"/>
            <a:ext cx="2808311" cy="90186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1280" y="4439574"/>
            <a:ext cx="3117254" cy="132319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600" dirty="0">
                <a:latin typeface="Century Gothic" panose="020B0502020202020204" pitchFamily="34" charset="0"/>
                <a:ea typeface="Calibri"/>
                <a:cs typeface="Times New Roman"/>
              </a:rPr>
              <a:t>het experiment</a:t>
            </a:r>
            <a:endParaRPr lang="nl-NL" sz="900" dirty="0">
              <a:effectLst/>
              <a:latin typeface="Century Gothic" panose="020B0502020202020204" pitchFamily="34" charset="0"/>
              <a:ea typeface="Calibri"/>
              <a:cs typeface="Times New Roman"/>
            </a:endParaRPr>
          </a:p>
        </p:txBody>
      </p:sp>
      <p:sp>
        <p:nvSpPr>
          <p:cNvPr id="9" name="Text Box 14"/>
          <p:cNvSpPr txBox="1"/>
          <p:nvPr/>
        </p:nvSpPr>
        <p:spPr>
          <a:xfrm>
            <a:off x="2930948" y="400159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effectLst/>
                <a:latin typeface="Century Gothic" panose="020B0502020202020204" pitchFamily="34" charset="0"/>
                <a:ea typeface="Calibri"/>
                <a:cs typeface="Times New Roman"/>
              </a:rPr>
              <a:t>de poging</a:t>
            </a:r>
            <a:endParaRPr lang="nl-NL" sz="1000" dirty="0">
              <a:effectLst/>
              <a:latin typeface="Century Gothic" panose="020B0502020202020204" pitchFamily="34" charset="0"/>
              <a:ea typeface="Calibri"/>
              <a:cs typeface="Times New Roman"/>
            </a:endParaRPr>
          </a:p>
        </p:txBody>
      </p:sp>
      <p:sp>
        <p:nvSpPr>
          <p:cNvPr id="10" name="Text Box 14"/>
          <p:cNvSpPr txBox="1"/>
          <p:nvPr/>
        </p:nvSpPr>
        <p:spPr>
          <a:xfrm>
            <a:off x="5969699" y="3413368"/>
            <a:ext cx="2933953"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effectLst/>
                <a:latin typeface="Century Gothic" panose="020B0502020202020204" pitchFamily="34" charset="0"/>
                <a:ea typeface="Calibri"/>
                <a:cs typeface="Times New Roman"/>
              </a:rPr>
              <a:t>evalueren</a:t>
            </a:r>
            <a:endParaRPr lang="nl-NL" sz="1050" dirty="0">
              <a:effectLst/>
              <a:latin typeface="Century Gothic" panose="020B0502020202020204" pitchFamily="34" charset="0"/>
              <a:ea typeface="Calibri"/>
              <a:cs typeface="Times New Roman"/>
            </a:endParaRPr>
          </a:p>
        </p:txBody>
      </p:sp>
      <p:sp>
        <p:nvSpPr>
          <p:cNvPr id="11" name="Text Box 14"/>
          <p:cNvSpPr txBox="1"/>
          <p:nvPr/>
        </p:nvSpPr>
        <p:spPr>
          <a:xfrm>
            <a:off x="395534" y="404664"/>
            <a:ext cx="8414482" cy="10743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Weet je wat ik een leuk </a:t>
            </a:r>
            <a:r>
              <a:rPr lang="nl-NL" sz="2000" i="1" u="sng" dirty="0">
                <a:solidFill>
                  <a:srgbClr val="387038"/>
                </a:solidFill>
                <a:latin typeface="Century Gothic" panose="020B0502020202020204" pitchFamily="34" charset="0"/>
                <a:ea typeface="Calibri"/>
                <a:cs typeface="Times New Roman"/>
              </a:rPr>
              <a:t>experiment</a:t>
            </a:r>
            <a:r>
              <a:rPr lang="nl-NL" sz="2000" i="1" dirty="0">
                <a:solidFill>
                  <a:srgbClr val="387038"/>
                </a:solidFill>
                <a:latin typeface="Century Gothic" panose="020B0502020202020204" pitchFamily="34" charset="0"/>
                <a:ea typeface="Calibri"/>
                <a:cs typeface="Times New Roman"/>
              </a:rPr>
              <a:t> vind? Een cola-vulkaan maken. Bij mijn poging ging het niet zo goed. De vulkaan spoot niet. Ik heb mijn experiment toen geëvalueerd: ik </a:t>
            </a:r>
            <a:br>
              <a:rPr lang="nl-NL" sz="2000" i="1" dirty="0">
                <a:solidFill>
                  <a:srgbClr val="387038"/>
                </a:solidFill>
                <a:latin typeface="Century Gothic" panose="020B0502020202020204" pitchFamily="34" charset="0"/>
                <a:ea typeface="Calibri"/>
                <a:cs typeface="Times New Roman"/>
              </a:rPr>
            </a:br>
            <a:r>
              <a:rPr lang="nl-NL" sz="2000" i="1" dirty="0">
                <a:solidFill>
                  <a:srgbClr val="387038"/>
                </a:solidFill>
                <a:latin typeface="Century Gothic" panose="020B0502020202020204" pitchFamily="34" charset="0"/>
                <a:ea typeface="Calibri"/>
                <a:cs typeface="Times New Roman"/>
              </a:rPr>
              <a:t>besloot het niet te doen.</a:t>
            </a:r>
          </a:p>
        </p:txBody>
      </p:sp>
      <p:pic>
        <p:nvPicPr>
          <p:cNvPr id="20" name="Afbeelding 19" descr="Afbeelding met speelgoed, pop, illustratie&#10;&#10;Automatisch gegenereerde beschrijving">
            <a:extLst>
              <a:ext uri="{FF2B5EF4-FFF2-40B4-BE49-F238E27FC236}">
                <a16:creationId xmlns:a16="http://schemas.microsoft.com/office/drawing/2014/main" id="{0B3BD298-ECCF-49A6-A6CB-0DC34C0107B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14730" y="1054571"/>
            <a:ext cx="1257670" cy="2361965"/>
          </a:xfrm>
          <a:prstGeom prst="rect">
            <a:avLst/>
          </a:prstGeom>
        </p:spPr>
      </p:pic>
      <p:sp>
        <p:nvSpPr>
          <p:cNvPr id="12" name="Text Box 14"/>
          <p:cNvSpPr txBox="1"/>
          <p:nvPr/>
        </p:nvSpPr>
        <p:spPr>
          <a:xfrm>
            <a:off x="415810" y="5440480"/>
            <a:ext cx="2515138" cy="135750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395535" y="5433412"/>
            <a:ext cx="2602745" cy="81101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proef (om iets te onderzoeken)</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52113" y="4833970"/>
            <a:ext cx="2817586" cy="97836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5" name="Tekstvak 2"/>
          <p:cNvSpPr txBox="1">
            <a:spLocks noChangeArrowheads="1"/>
          </p:cNvSpPr>
          <p:nvPr/>
        </p:nvSpPr>
        <p:spPr bwMode="auto">
          <a:xfrm>
            <a:off x="3131839" y="4826902"/>
            <a:ext cx="2837859" cy="97836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keer dat je iets probeert</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032433" y="4309312"/>
            <a:ext cx="2871219" cy="97285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012159" y="4302245"/>
            <a:ext cx="2850773" cy="88110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beoordelen, nabespreken</a:t>
            </a:r>
            <a:endParaRPr lang="nl-NL" sz="1100" dirty="0">
              <a:effectLst/>
              <a:latin typeface="Century Gothic" panose="020B0502020202020204" pitchFamily="34" charset="0"/>
              <a:ea typeface="Calibri"/>
              <a:cs typeface="Times New Roman"/>
            </a:endParaRPr>
          </a:p>
        </p:txBody>
      </p:sp>
      <p:grpSp>
        <p:nvGrpSpPr>
          <p:cNvPr id="2" name="Groep 1">
            <a:extLst>
              <a:ext uri="{FF2B5EF4-FFF2-40B4-BE49-F238E27FC236}">
                <a16:creationId xmlns:a16="http://schemas.microsoft.com/office/drawing/2014/main" id="{3CBBFF78-F717-5992-3442-6961CD092639}"/>
              </a:ext>
            </a:extLst>
          </p:cNvPr>
          <p:cNvGrpSpPr/>
          <p:nvPr/>
        </p:nvGrpSpPr>
        <p:grpSpPr>
          <a:xfrm>
            <a:off x="210716" y="2526933"/>
            <a:ext cx="2780934" cy="1580438"/>
            <a:chOff x="179512" y="1844824"/>
            <a:chExt cx="8663914" cy="4923805"/>
          </a:xfrm>
        </p:grpSpPr>
        <p:grpSp>
          <p:nvGrpSpPr>
            <p:cNvPr id="3" name="Groep 2">
              <a:extLst>
                <a:ext uri="{FF2B5EF4-FFF2-40B4-BE49-F238E27FC236}">
                  <a16:creationId xmlns:a16="http://schemas.microsoft.com/office/drawing/2014/main" id="{366ABF5E-1335-9569-9AC6-18B5758C4516}"/>
                </a:ext>
              </a:extLst>
            </p:cNvPr>
            <p:cNvGrpSpPr/>
            <p:nvPr/>
          </p:nvGrpSpPr>
          <p:grpSpPr>
            <a:xfrm>
              <a:off x="539552" y="1844824"/>
              <a:ext cx="8303874" cy="4739139"/>
              <a:chOff x="539552" y="1844824"/>
              <a:chExt cx="8303874" cy="4739139"/>
            </a:xfrm>
          </p:grpSpPr>
          <p:pic>
            <p:nvPicPr>
              <p:cNvPr id="22" name="Afbeelding 21">
                <a:extLst>
                  <a:ext uri="{FF2B5EF4-FFF2-40B4-BE49-F238E27FC236}">
                    <a16:creationId xmlns:a16="http://schemas.microsoft.com/office/drawing/2014/main" id="{CCC95B4A-CE4A-B1B9-F897-A735516C674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915816" y="2924944"/>
                <a:ext cx="5927610" cy="3659019"/>
              </a:xfrm>
              <a:prstGeom prst="rect">
                <a:avLst/>
              </a:prstGeom>
            </p:spPr>
          </p:pic>
          <p:pic>
            <p:nvPicPr>
              <p:cNvPr id="23" name="Afbeelding 22">
                <a:extLst>
                  <a:ext uri="{FF2B5EF4-FFF2-40B4-BE49-F238E27FC236}">
                    <a16:creationId xmlns:a16="http://schemas.microsoft.com/office/drawing/2014/main" id="{FDE7C3B8-A370-ED33-A62F-9F9067AE1A9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39552" y="1844824"/>
                <a:ext cx="4131459" cy="2448272"/>
              </a:xfrm>
              <a:prstGeom prst="rect">
                <a:avLst/>
              </a:prstGeom>
            </p:spPr>
          </p:pic>
        </p:grpSp>
        <p:sp>
          <p:nvSpPr>
            <p:cNvPr id="21" name="Tekstvak 20">
              <a:extLst>
                <a:ext uri="{FF2B5EF4-FFF2-40B4-BE49-F238E27FC236}">
                  <a16:creationId xmlns:a16="http://schemas.microsoft.com/office/drawing/2014/main" id="{7BD1D3FD-5CE6-72D7-8A7B-297D5EF0F256}"/>
                </a:ext>
              </a:extLst>
            </p:cNvPr>
            <p:cNvSpPr txBox="1"/>
            <p:nvPr/>
          </p:nvSpPr>
          <p:spPr>
            <a:xfrm>
              <a:off x="179512" y="6583963"/>
              <a:ext cx="2195736" cy="184666"/>
            </a:xfrm>
            <a:prstGeom prst="rect">
              <a:avLst/>
            </a:prstGeom>
            <a:noFill/>
          </p:spPr>
          <p:txBody>
            <a:bodyPr wrap="square">
              <a:spAutoFit/>
            </a:bodyPr>
            <a:lstStyle/>
            <a:p>
              <a:r>
                <a:rPr lang="nl-NL" sz="600" dirty="0">
                  <a:solidFill>
                    <a:schemeClr val="bg1">
                      <a:lumMod val="75000"/>
                    </a:schemeClr>
                  </a:solidFill>
                </a:rPr>
                <a:t>https://www.youtube.com/watch?v=n4MLPkTrOq4</a:t>
              </a:r>
            </a:p>
          </p:txBody>
        </p:sp>
      </p:grpSp>
      <p:pic>
        <p:nvPicPr>
          <p:cNvPr id="25" name="Afbeelding 24">
            <a:extLst>
              <a:ext uri="{FF2B5EF4-FFF2-40B4-BE49-F238E27FC236}">
                <a16:creationId xmlns:a16="http://schemas.microsoft.com/office/drawing/2014/main" id="{79DFE170-2378-483A-DF6B-D1BD238CAFD5}"/>
              </a:ext>
            </a:extLst>
          </p:cNvPr>
          <p:cNvPicPr>
            <a:picLocks noChangeAspect="1"/>
          </p:cNvPicPr>
          <p:nvPr/>
        </p:nvPicPr>
        <p:blipFill rotWithShape="1">
          <a:blip r:embed="rId7"/>
          <a:srcRect l="11899" t="15899" r="25699" b="9856"/>
          <a:stretch/>
        </p:blipFill>
        <p:spPr>
          <a:xfrm>
            <a:off x="3380019" y="2130454"/>
            <a:ext cx="2240662" cy="1780794"/>
          </a:xfrm>
          <a:prstGeom prst="rect">
            <a:avLst/>
          </a:prstGeom>
        </p:spPr>
      </p:pic>
    </p:spTree>
    <p:extLst>
      <p:ext uri="{BB962C8B-B14F-4D97-AF65-F5344CB8AC3E}">
        <p14:creationId xmlns:p14="http://schemas.microsoft.com/office/powerpoint/2010/main" val="715797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843809" y="2295031"/>
            <a:ext cx="3430246" cy="91794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3002148" y="2231224"/>
            <a:ext cx="315493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effectLst/>
                <a:latin typeface="Century Gothic" panose="020B0502020202020204" pitchFamily="34" charset="0"/>
                <a:ea typeface="Calibri"/>
                <a:cs typeface="Times New Roman"/>
              </a:rPr>
              <a:t>filteren</a:t>
            </a:r>
            <a:endParaRPr lang="nl-NL" sz="1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a:stCxn id="13" idx="1"/>
          </p:cNvCxnSpPr>
          <p:nvPr/>
        </p:nvCxnSpPr>
        <p:spPr>
          <a:xfrm flipH="1">
            <a:off x="4727781" y="1839153"/>
            <a:ext cx="853259" cy="4558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190241"/>
            <a:ext cx="346854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184328" y="4149080"/>
            <a:ext cx="3780160"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onzuivere</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5581040" y="1535697"/>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5676347" y="1528997"/>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proces</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61615" y="4293096"/>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zuivere</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1853036" y="3211143"/>
            <a:ext cx="5589957"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1879702" y="3186489"/>
            <a:ext cx="5589957" cy="42677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schoonmaken door te zeven</a:t>
            </a:r>
            <a:endParaRPr lang="nl-NL" sz="1100" dirty="0">
              <a:effectLst/>
              <a:latin typeface="Century Gothic" panose="020B0502020202020204" pitchFamily="34" charset="0"/>
              <a:ea typeface="Calibri"/>
              <a:cs typeface="Times New Roman"/>
            </a:endParaRPr>
          </a:p>
        </p:txBody>
      </p:sp>
      <p:grpSp>
        <p:nvGrpSpPr>
          <p:cNvPr id="3" name="Groep 2">
            <a:extLst>
              <a:ext uri="{FF2B5EF4-FFF2-40B4-BE49-F238E27FC236}">
                <a16:creationId xmlns:a16="http://schemas.microsoft.com/office/drawing/2014/main" id="{18D0DA0F-A0DB-9A0F-AC7A-9B0D51D003CE}"/>
              </a:ext>
            </a:extLst>
          </p:cNvPr>
          <p:cNvGrpSpPr/>
          <p:nvPr/>
        </p:nvGrpSpPr>
        <p:grpSpPr>
          <a:xfrm>
            <a:off x="744312" y="513519"/>
            <a:ext cx="2516317" cy="1686739"/>
            <a:chOff x="1279345" y="1772816"/>
            <a:chExt cx="6585310" cy="4398987"/>
          </a:xfrm>
        </p:grpSpPr>
        <p:pic>
          <p:nvPicPr>
            <p:cNvPr id="4" name="Afbeelding 3">
              <a:extLst>
                <a:ext uri="{FF2B5EF4-FFF2-40B4-BE49-F238E27FC236}">
                  <a16:creationId xmlns:a16="http://schemas.microsoft.com/office/drawing/2014/main" id="{159BE27F-D9B2-8703-63E4-C32348AC27CE}"/>
                </a:ext>
              </a:extLst>
            </p:cNvPr>
            <p:cNvPicPr>
              <a:picLocks noChangeAspect="1"/>
            </p:cNvPicPr>
            <p:nvPr/>
          </p:nvPicPr>
          <p:blipFill>
            <a:blip r:embed="rId4">
              <a:duotone>
                <a:prstClr val="black"/>
                <a:srgbClr val="D9C3A5">
                  <a:tint val="50000"/>
                  <a:satMod val="180000"/>
                </a:srgbClr>
              </a:duotone>
            </a:blip>
            <a:stretch>
              <a:fillRect/>
            </a:stretch>
          </p:blipFill>
          <p:spPr>
            <a:xfrm>
              <a:off x="1279345" y="1772816"/>
              <a:ext cx="6585310" cy="4398987"/>
            </a:xfrm>
            <a:prstGeom prst="rect">
              <a:avLst/>
            </a:prstGeom>
          </p:spPr>
        </p:pic>
        <p:sp>
          <p:nvSpPr>
            <p:cNvPr id="6" name="Wolk 5">
              <a:extLst>
                <a:ext uri="{FF2B5EF4-FFF2-40B4-BE49-F238E27FC236}">
                  <a16:creationId xmlns:a16="http://schemas.microsoft.com/office/drawing/2014/main" id="{77CB056E-554F-AA8A-282A-9CC1BF08E731}"/>
                </a:ext>
              </a:extLst>
            </p:cNvPr>
            <p:cNvSpPr/>
            <p:nvPr/>
          </p:nvSpPr>
          <p:spPr>
            <a:xfrm>
              <a:off x="4932040" y="4365104"/>
              <a:ext cx="360040" cy="360040"/>
            </a:xfrm>
            <a:prstGeom prst="cloud">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Wolk 18">
              <a:extLst>
                <a:ext uri="{FF2B5EF4-FFF2-40B4-BE49-F238E27FC236}">
                  <a16:creationId xmlns:a16="http://schemas.microsoft.com/office/drawing/2014/main" id="{B91E6EB8-3A8F-E8F0-35AD-BE27094E9042}"/>
                </a:ext>
              </a:extLst>
            </p:cNvPr>
            <p:cNvSpPr/>
            <p:nvPr/>
          </p:nvSpPr>
          <p:spPr>
            <a:xfrm>
              <a:off x="4636150" y="4745941"/>
              <a:ext cx="360040" cy="360040"/>
            </a:xfrm>
            <a:prstGeom prst="cloud">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Wolk 19">
              <a:extLst>
                <a:ext uri="{FF2B5EF4-FFF2-40B4-BE49-F238E27FC236}">
                  <a16:creationId xmlns:a16="http://schemas.microsoft.com/office/drawing/2014/main" id="{66E8A83A-A356-C139-3A3B-57645F81E487}"/>
                </a:ext>
              </a:extLst>
            </p:cNvPr>
            <p:cNvSpPr/>
            <p:nvPr/>
          </p:nvSpPr>
          <p:spPr>
            <a:xfrm>
              <a:off x="5058054" y="5026351"/>
              <a:ext cx="468052" cy="360040"/>
            </a:xfrm>
            <a:prstGeom prst="cloud">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Wolk 20">
              <a:extLst>
                <a:ext uri="{FF2B5EF4-FFF2-40B4-BE49-F238E27FC236}">
                  <a16:creationId xmlns:a16="http://schemas.microsoft.com/office/drawing/2014/main" id="{807D40F2-93CA-B32D-2E53-B77C8F44F778}"/>
                </a:ext>
              </a:extLst>
            </p:cNvPr>
            <p:cNvSpPr/>
            <p:nvPr/>
          </p:nvSpPr>
          <p:spPr>
            <a:xfrm rot="2364004">
              <a:off x="5472292" y="3882077"/>
              <a:ext cx="465392" cy="507580"/>
            </a:xfrm>
            <a:prstGeom prst="cloud">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Wolk 21">
              <a:extLst>
                <a:ext uri="{FF2B5EF4-FFF2-40B4-BE49-F238E27FC236}">
                  <a16:creationId xmlns:a16="http://schemas.microsoft.com/office/drawing/2014/main" id="{3C393CB6-E47B-EB66-BD10-9109B9F9B119}"/>
                </a:ext>
              </a:extLst>
            </p:cNvPr>
            <p:cNvSpPr/>
            <p:nvPr/>
          </p:nvSpPr>
          <p:spPr>
            <a:xfrm>
              <a:off x="4490228" y="3839228"/>
              <a:ext cx="360040" cy="360040"/>
            </a:xfrm>
            <a:prstGeom prst="cloud">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Wolk 22">
              <a:extLst>
                <a:ext uri="{FF2B5EF4-FFF2-40B4-BE49-F238E27FC236}">
                  <a16:creationId xmlns:a16="http://schemas.microsoft.com/office/drawing/2014/main" id="{29F77CFD-E677-9753-FF70-0576065EF707}"/>
                </a:ext>
              </a:extLst>
            </p:cNvPr>
            <p:cNvSpPr/>
            <p:nvPr/>
          </p:nvSpPr>
          <p:spPr>
            <a:xfrm rot="5805567">
              <a:off x="3635346" y="4135867"/>
              <a:ext cx="714745" cy="490843"/>
            </a:xfrm>
            <a:prstGeom prst="cloud">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Wolk 23">
              <a:extLst>
                <a:ext uri="{FF2B5EF4-FFF2-40B4-BE49-F238E27FC236}">
                  <a16:creationId xmlns:a16="http://schemas.microsoft.com/office/drawing/2014/main" id="{1C3C8609-8B9C-9C89-6A33-60E53C7282C8}"/>
                </a:ext>
              </a:extLst>
            </p:cNvPr>
            <p:cNvSpPr/>
            <p:nvPr/>
          </p:nvSpPr>
          <p:spPr>
            <a:xfrm>
              <a:off x="3936292" y="4846331"/>
              <a:ext cx="571559" cy="360040"/>
            </a:xfrm>
            <a:prstGeom prst="cloud">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Wolk 24">
              <a:extLst>
                <a:ext uri="{FF2B5EF4-FFF2-40B4-BE49-F238E27FC236}">
                  <a16:creationId xmlns:a16="http://schemas.microsoft.com/office/drawing/2014/main" id="{39DF8094-5FA4-A5F1-7129-5E77512D014D}"/>
                </a:ext>
              </a:extLst>
            </p:cNvPr>
            <p:cNvSpPr/>
            <p:nvPr/>
          </p:nvSpPr>
          <p:spPr>
            <a:xfrm>
              <a:off x="5656964" y="5371057"/>
              <a:ext cx="571559" cy="360040"/>
            </a:xfrm>
            <a:prstGeom prst="cloud">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Wolk 25">
              <a:extLst>
                <a:ext uri="{FF2B5EF4-FFF2-40B4-BE49-F238E27FC236}">
                  <a16:creationId xmlns:a16="http://schemas.microsoft.com/office/drawing/2014/main" id="{D8E9EFB8-052E-83B7-79E4-EFEC01CF8EE5}"/>
                </a:ext>
              </a:extLst>
            </p:cNvPr>
            <p:cNvSpPr/>
            <p:nvPr/>
          </p:nvSpPr>
          <p:spPr>
            <a:xfrm rot="4107869">
              <a:off x="3460611" y="2520150"/>
              <a:ext cx="571559" cy="360040"/>
            </a:xfrm>
            <a:prstGeom prst="cloud">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Wolk 26">
              <a:extLst>
                <a:ext uri="{FF2B5EF4-FFF2-40B4-BE49-F238E27FC236}">
                  <a16:creationId xmlns:a16="http://schemas.microsoft.com/office/drawing/2014/main" id="{17FC9CE1-3AB1-5FF8-0AA8-30286FE763B6}"/>
                </a:ext>
              </a:extLst>
            </p:cNvPr>
            <p:cNvSpPr/>
            <p:nvPr/>
          </p:nvSpPr>
          <p:spPr>
            <a:xfrm rot="1713702" flipV="1">
              <a:off x="3900012" y="3429000"/>
              <a:ext cx="401536" cy="138348"/>
            </a:xfrm>
            <a:prstGeom prst="cloud">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8" name="Groep 27">
            <a:extLst>
              <a:ext uri="{FF2B5EF4-FFF2-40B4-BE49-F238E27FC236}">
                <a16:creationId xmlns:a16="http://schemas.microsoft.com/office/drawing/2014/main" id="{BDBEBA63-9BCD-7795-F1FE-09320959BE48}"/>
              </a:ext>
            </a:extLst>
          </p:cNvPr>
          <p:cNvGrpSpPr/>
          <p:nvPr/>
        </p:nvGrpSpPr>
        <p:grpSpPr>
          <a:xfrm rot="19059746">
            <a:off x="6320752" y="4547071"/>
            <a:ext cx="1147442" cy="1429569"/>
            <a:chOff x="3566371" y="2270374"/>
            <a:chExt cx="2662152" cy="3316707"/>
          </a:xfrm>
        </p:grpSpPr>
        <p:sp>
          <p:nvSpPr>
            <p:cNvPr id="29" name="Wolk 28">
              <a:extLst>
                <a:ext uri="{FF2B5EF4-FFF2-40B4-BE49-F238E27FC236}">
                  <a16:creationId xmlns:a16="http://schemas.microsoft.com/office/drawing/2014/main" id="{8B58DB86-89AD-0646-AEDF-EF059589773A}"/>
                </a:ext>
              </a:extLst>
            </p:cNvPr>
            <p:cNvSpPr/>
            <p:nvPr/>
          </p:nvSpPr>
          <p:spPr>
            <a:xfrm>
              <a:off x="4932040" y="4221088"/>
              <a:ext cx="360040" cy="360040"/>
            </a:xfrm>
            <a:prstGeom prst="cloud">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Wolk 29">
              <a:extLst>
                <a:ext uri="{FF2B5EF4-FFF2-40B4-BE49-F238E27FC236}">
                  <a16:creationId xmlns:a16="http://schemas.microsoft.com/office/drawing/2014/main" id="{20946BC2-59DE-EE0D-BFB4-86E87D3D3EBA}"/>
                </a:ext>
              </a:extLst>
            </p:cNvPr>
            <p:cNvSpPr/>
            <p:nvPr/>
          </p:nvSpPr>
          <p:spPr>
            <a:xfrm>
              <a:off x="4636150" y="4601925"/>
              <a:ext cx="360040" cy="360040"/>
            </a:xfrm>
            <a:prstGeom prst="cloud">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Wolk 30">
              <a:extLst>
                <a:ext uri="{FF2B5EF4-FFF2-40B4-BE49-F238E27FC236}">
                  <a16:creationId xmlns:a16="http://schemas.microsoft.com/office/drawing/2014/main" id="{70316B1F-2EEF-C4EB-5D77-F3CA588F96DE}"/>
                </a:ext>
              </a:extLst>
            </p:cNvPr>
            <p:cNvSpPr/>
            <p:nvPr/>
          </p:nvSpPr>
          <p:spPr>
            <a:xfrm>
              <a:off x="5058054" y="4882335"/>
              <a:ext cx="468052" cy="360040"/>
            </a:xfrm>
            <a:prstGeom prst="cloud">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48" name="Wolk 2047">
              <a:extLst>
                <a:ext uri="{FF2B5EF4-FFF2-40B4-BE49-F238E27FC236}">
                  <a16:creationId xmlns:a16="http://schemas.microsoft.com/office/drawing/2014/main" id="{50A6F5AE-B0F1-8A84-001D-6CC6DE4F2170}"/>
                </a:ext>
              </a:extLst>
            </p:cNvPr>
            <p:cNvSpPr/>
            <p:nvPr/>
          </p:nvSpPr>
          <p:spPr>
            <a:xfrm rot="2364004">
              <a:off x="5472292" y="3738061"/>
              <a:ext cx="465392" cy="507580"/>
            </a:xfrm>
            <a:prstGeom prst="cloud">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49" name="Wolk 2048">
              <a:extLst>
                <a:ext uri="{FF2B5EF4-FFF2-40B4-BE49-F238E27FC236}">
                  <a16:creationId xmlns:a16="http://schemas.microsoft.com/office/drawing/2014/main" id="{7986A23D-363D-9F19-E64F-8D13F7A68AFC}"/>
                </a:ext>
              </a:extLst>
            </p:cNvPr>
            <p:cNvSpPr/>
            <p:nvPr/>
          </p:nvSpPr>
          <p:spPr>
            <a:xfrm>
              <a:off x="4490228" y="3695212"/>
              <a:ext cx="360040" cy="360040"/>
            </a:xfrm>
            <a:prstGeom prst="cloud">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50" name="Wolk 2049">
              <a:extLst>
                <a:ext uri="{FF2B5EF4-FFF2-40B4-BE49-F238E27FC236}">
                  <a16:creationId xmlns:a16="http://schemas.microsoft.com/office/drawing/2014/main" id="{A2587A6F-26F5-65BA-1D3B-DA4354EA6BA1}"/>
                </a:ext>
              </a:extLst>
            </p:cNvPr>
            <p:cNvSpPr/>
            <p:nvPr/>
          </p:nvSpPr>
          <p:spPr>
            <a:xfrm rot="5805567">
              <a:off x="3635346" y="3991851"/>
              <a:ext cx="714745" cy="490843"/>
            </a:xfrm>
            <a:prstGeom prst="cloud">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52" name="Wolk 2051">
              <a:extLst>
                <a:ext uri="{FF2B5EF4-FFF2-40B4-BE49-F238E27FC236}">
                  <a16:creationId xmlns:a16="http://schemas.microsoft.com/office/drawing/2014/main" id="{27B348FA-0007-899B-0521-6FCBBCE404AA}"/>
                </a:ext>
              </a:extLst>
            </p:cNvPr>
            <p:cNvSpPr/>
            <p:nvPr/>
          </p:nvSpPr>
          <p:spPr>
            <a:xfrm>
              <a:off x="3936292" y="4702315"/>
              <a:ext cx="571559" cy="360040"/>
            </a:xfrm>
            <a:prstGeom prst="cloud">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53" name="Wolk 2052">
              <a:extLst>
                <a:ext uri="{FF2B5EF4-FFF2-40B4-BE49-F238E27FC236}">
                  <a16:creationId xmlns:a16="http://schemas.microsoft.com/office/drawing/2014/main" id="{E91CFC3F-7348-EE77-10C3-854A59F3668F}"/>
                </a:ext>
              </a:extLst>
            </p:cNvPr>
            <p:cNvSpPr/>
            <p:nvPr/>
          </p:nvSpPr>
          <p:spPr>
            <a:xfrm>
              <a:off x="5656964" y="5227041"/>
              <a:ext cx="571559" cy="360040"/>
            </a:xfrm>
            <a:prstGeom prst="cloud">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54" name="Wolk 2053">
              <a:extLst>
                <a:ext uri="{FF2B5EF4-FFF2-40B4-BE49-F238E27FC236}">
                  <a16:creationId xmlns:a16="http://schemas.microsoft.com/office/drawing/2014/main" id="{4D78589B-6B37-3736-8F4D-634781A84864}"/>
                </a:ext>
              </a:extLst>
            </p:cNvPr>
            <p:cNvSpPr/>
            <p:nvPr/>
          </p:nvSpPr>
          <p:spPr>
            <a:xfrm rot="4107869">
              <a:off x="3460611" y="2376134"/>
              <a:ext cx="571559" cy="360040"/>
            </a:xfrm>
            <a:prstGeom prst="cloud">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55" name="Wolk 2054">
              <a:extLst>
                <a:ext uri="{FF2B5EF4-FFF2-40B4-BE49-F238E27FC236}">
                  <a16:creationId xmlns:a16="http://schemas.microsoft.com/office/drawing/2014/main" id="{08F0F972-98CB-137D-4673-953F8F5DA20A}"/>
                </a:ext>
              </a:extLst>
            </p:cNvPr>
            <p:cNvSpPr/>
            <p:nvPr/>
          </p:nvSpPr>
          <p:spPr>
            <a:xfrm rot="1713702" flipV="1">
              <a:off x="3900012" y="3284984"/>
              <a:ext cx="401536" cy="138348"/>
            </a:xfrm>
            <a:prstGeom prst="cloud">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057" name="Afbeelding 2056">
            <a:extLst>
              <a:ext uri="{FF2B5EF4-FFF2-40B4-BE49-F238E27FC236}">
                <a16:creationId xmlns:a16="http://schemas.microsoft.com/office/drawing/2014/main" id="{E75EB694-9C13-27D6-4070-E3638DE297D7}"/>
              </a:ext>
            </a:extLst>
          </p:cNvPr>
          <p:cNvPicPr>
            <a:picLocks noChangeAspect="1"/>
          </p:cNvPicPr>
          <p:nvPr/>
        </p:nvPicPr>
        <p:blipFill>
          <a:blip r:embed="rId4"/>
          <a:stretch>
            <a:fillRect/>
          </a:stretch>
        </p:blipFill>
        <p:spPr>
          <a:xfrm>
            <a:off x="1077524" y="5032307"/>
            <a:ext cx="1964332" cy="1312174"/>
          </a:xfrm>
          <a:prstGeom prst="rect">
            <a:avLst/>
          </a:prstGeom>
        </p:spPr>
      </p:pic>
      <p:pic>
        <p:nvPicPr>
          <p:cNvPr id="2060" name="Afbeelding 2059">
            <a:extLst>
              <a:ext uri="{FF2B5EF4-FFF2-40B4-BE49-F238E27FC236}">
                <a16:creationId xmlns:a16="http://schemas.microsoft.com/office/drawing/2014/main" id="{6F4E5B15-BEE1-1966-22ED-3F661446867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4648014" y="298531"/>
            <a:ext cx="3973123" cy="1152206"/>
          </a:xfrm>
          <a:prstGeom prst="rect">
            <a:avLst/>
          </a:prstGeom>
        </p:spPr>
      </p:pic>
      <p:sp>
        <p:nvSpPr>
          <p:cNvPr id="2061" name="Pijl: rechts 2060">
            <a:extLst>
              <a:ext uri="{FF2B5EF4-FFF2-40B4-BE49-F238E27FC236}">
                <a16:creationId xmlns:a16="http://schemas.microsoft.com/office/drawing/2014/main" id="{B6759584-006E-4D55-974A-92DCC8D8BC88}"/>
              </a:ext>
            </a:extLst>
          </p:cNvPr>
          <p:cNvSpPr/>
          <p:nvPr/>
        </p:nvSpPr>
        <p:spPr>
          <a:xfrm>
            <a:off x="6565004" y="843886"/>
            <a:ext cx="306439" cy="193157"/>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37139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979712" y="2185196"/>
            <a:ext cx="4320479" cy="95654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979712" y="2144198"/>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effectLst/>
                <a:latin typeface="Century Gothic" panose="020B0502020202020204" pitchFamily="34" charset="0"/>
                <a:ea typeface="Calibri"/>
                <a:cs typeface="Times New Roman"/>
              </a:rPr>
              <a:t>het project</a:t>
            </a:r>
            <a:endParaRPr lang="nl-NL" sz="12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2388971" y="3212976"/>
            <a:ext cx="1219645" cy="20345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a:stCxn id="14" idx="2"/>
          </p:cNvCxnSpPr>
          <p:nvPr/>
        </p:nvCxnSpPr>
        <p:spPr>
          <a:xfrm flipH="1">
            <a:off x="4644008" y="999618"/>
            <a:ext cx="978590" cy="11788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3718728" y="4196311"/>
            <a:ext cx="306135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3632121" y="4192149"/>
            <a:ext cx="3135033" cy="48349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resultaat</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3769576" y="399407"/>
            <a:ext cx="361073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864883" y="392707"/>
            <a:ext cx="351542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aandacht</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694978" y="5266364"/>
            <a:ext cx="293118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77436" y="5234600"/>
            <a:ext cx="2931180" cy="49896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ontwerp</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2202311" y="3146073"/>
            <a:ext cx="6474319" cy="81736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202311" y="3146073"/>
            <a:ext cx="6474319" cy="919598"/>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iets dat je maakt of doet, en waarmee je langere tijd bezig bent</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DAD4C594-7F63-9419-C9D5-C04C67F24A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2869" y="363503"/>
            <a:ext cx="2648732" cy="1769353"/>
          </a:xfrm>
          <a:prstGeom prst="rect">
            <a:avLst/>
          </a:prstGeom>
        </p:spPr>
      </p:pic>
      <p:pic>
        <p:nvPicPr>
          <p:cNvPr id="4" name="Afbeelding 3" descr="Afbeelding met overdekt, huis, muur, gebouw&#10;&#10;Automatisch gegenereerde beschrijving">
            <a:extLst>
              <a:ext uri="{FF2B5EF4-FFF2-40B4-BE49-F238E27FC236}">
                <a16:creationId xmlns:a16="http://schemas.microsoft.com/office/drawing/2014/main" id="{8DD60F51-0A7E-09E9-702F-DA0755C566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60718" y="4007739"/>
            <a:ext cx="1455698" cy="1876232"/>
          </a:xfrm>
          <a:prstGeom prst="rect">
            <a:avLst/>
          </a:prstGeom>
        </p:spPr>
      </p:pic>
      <p:pic>
        <p:nvPicPr>
          <p:cNvPr id="19" name="Afbeelding 18">
            <a:extLst>
              <a:ext uri="{FF2B5EF4-FFF2-40B4-BE49-F238E27FC236}">
                <a16:creationId xmlns:a16="http://schemas.microsoft.com/office/drawing/2014/main" id="{CD192BB3-25D8-F48D-3DD7-AAFC57A5471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07474" y="3288155"/>
            <a:ext cx="1814200" cy="1875120"/>
          </a:xfrm>
          <a:prstGeom prst="rect">
            <a:avLst/>
          </a:prstGeom>
        </p:spPr>
      </p:pic>
      <p:pic>
        <p:nvPicPr>
          <p:cNvPr id="20" name="Afbeelding 19">
            <a:extLst>
              <a:ext uri="{FF2B5EF4-FFF2-40B4-BE49-F238E27FC236}">
                <a16:creationId xmlns:a16="http://schemas.microsoft.com/office/drawing/2014/main" id="{AD1874A3-0A04-5186-CA61-AC19508B7FE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958572" y="1036958"/>
            <a:ext cx="2608809" cy="1087963"/>
          </a:xfrm>
          <a:prstGeom prst="rect">
            <a:avLst/>
          </a:prstGeom>
        </p:spPr>
      </p:pic>
    </p:spTree>
    <p:extLst>
      <p:ext uri="{BB962C8B-B14F-4D97-AF65-F5344CB8AC3E}">
        <p14:creationId xmlns:p14="http://schemas.microsoft.com/office/powerpoint/2010/main" val="905108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678751"/>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danken aan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krijgen door</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Gemiddeld blijft de prik een half uur in de cola zitten als de fles open is. Dat weet ik met </a:t>
            </a:r>
            <a:r>
              <a:rPr lang="nl-NL" sz="2800" i="1" u="sng" dirty="0">
                <a:solidFill>
                  <a:srgbClr val="387038"/>
                </a:solidFill>
                <a:latin typeface="Century Gothic" panose="020B0502020202020204" pitchFamily="34" charset="0"/>
                <a:cs typeface="Times New Roman"/>
              </a:rPr>
              <a:t>dank aan </a:t>
            </a:r>
            <a:r>
              <a:rPr lang="nl-NL" sz="2800" i="1" dirty="0">
                <a:solidFill>
                  <a:srgbClr val="387038"/>
                </a:solidFill>
                <a:latin typeface="Century Gothic" panose="020B0502020202020204" pitchFamily="34" charset="0"/>
                <a:cs typeface="Times New Roman"/>
              </a:rPr>
              <a:t>het experiment dat ik zelf deed. </a:t>
            </a:r>
            <a:endParaRPr lang="nl-NL" sz="2800" i="1" dirty="0">
              <a:solidFill>
                <a:srgbClr val="00B050"/>
              </a:solidFill>
              <a:latin typeface="Century Gothic" panose="020B0502020202020204" pitchFamily="34" charset="0"/>
            </a:endParaRPr>
          </a:p>
        </p:txBody>
      </p:sp>
      <p:pic>
        <p:nvPicPr>
          <p:cNvPr id="2" name="Afbeelding 1">
            <a:extLst>
              <a:ext uri="{FF2B5EF4-FFF2-40B4-BE49-F238E27FC236}">
                <a16:creationId xmlns:a16="http://schemas.microsoft.com/office/drawing/2014/main" id="{83995CCF-E2C1-CD41-20D4-D17E6C4DE13B}"/>
              </a:ext>
            </a:extLst>
          </p:cNvPr>
          <p:cNvPicPr>
            <a:picLocks noChangeAspect="1"/>
          </p:cNvPicPr>
          <p:nvPr/>
        </p:nvPicPr>
        <p:blipFill>
          <a:blip r:embed="rId3"/>
          <a:stretch>
            <a:fillRect/>
          </a:stretch>
        </p:blipFill>
        <p:spPr>
          <a:xfrm>
            <a:off x="1331640" y="2098710"/>
            <a:ext cx="1828367" cy="2737076"/>
          </a:xfrm>
          <a:prstGeom prst="rect">
            <a:avLst/>
          </a:prstGeom>
        </p:spPr>
      </p:pic>
      <p:pic>
        <p:nvPicPr>
          <p:cNvPr id="3" name="Afbeelding 2">
            <a:extLst>
              <a:ext uri="{FF2B5EF4-FFF2-40B4-BE49-F238E27FC236}">
                <a16:creationId xmlns:a16="http://schemas.microsoft.com/office/drawing/2014/main" id="{EBE79E57-5CD7-16A6-F651-C6CA5D8C1276}"/>
              </a:ext>
            </a:extLst>
          </p:cNvPr>
          <p:cNvPicPr>
            <a:picLocks noChangeAspect="1"/>
          </p:cNvPicPr>
          <p:nvPr/>
        </p:nvPicPr>
        <p:blipFill rotWithShape="1">
          <a:blip r:embed="rId4"/>
          <a:srcRect l="11899" t="15899" r="25699" b="9856"/>
          <a:stretch/>
        </p:blipFill>
        <p:spPr>
          <a:xfrm>
            <a:off x="3419872" y="2098710"/>
            <a:ext cx="3347642" cy="2660580"/>
          </a:xfrm>
          <a:prstGeom prst="rect">
            <a:avLst/>
          </a:prstGeom>
        </p:spPr>
      </p:pic>
    </p:spTree>
    <p:extLst>
      <p:ext uri="{BB962C8B-B14F-4D97-AF65-F5344CB8AC3E}">
        <p14:creationId xmlns:p14="http://schemas.microsoft.com/office/powerpoint/2010/main" val="2378421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463308"/>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nauw</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solidFill>
                  <a:prstClr val="black"/>
                </a:solidFill>
                <a:latin typeface="Century Gothic" panose="020B0502020202020204" pitchFamily="34" charset="0"/>
              </a:rPr>
              <a:t>sterk, met veel tijd en aandacht</a:t>
            </a:r>
            <a:endParaRPr lang="nl-NL" sz="4400" dirty="0">
              <a:latin typeface="Century Gothic" panose="020B0502020202020204" pitchFamily="34" charset="0"/>
            </a:endParaRP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54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Ik had een </a:t>
            </a:r>
            <a:r>
              <a:rPr lang="nl-NL" sz="2800" i="1" u="sng" dirty="0">
                <a:solidFill>
                  <a:srgbClr val="387038"/>
                </a:solidFill>
                <a:latin typeface="Century Gothic" panose="020B0502020202020204" pitchFamily="34" charset="0"/>
                <a:cs typeface="Times New Roman"/>
              </a:rPr>
              <a:t>nauwe</a:t>
            </a:r>
            <a:r>
              <a:rPr lang="nl-NL" sz="2800" i="1" dirty="0">
                <a:solidFill>
                  <a:srgbClr val="387038"/>
                </a:solidFill>
                <a:latin typeface="Century Gothic" panose="020B0502020202020204" pitchFamily="34" charset="0"/>
                <a:cs typeface="Times New Roman"/>
              </a:rPr>
              <a:t> samenwerking met mijn oven. Hij deed precies wat ik wilde en het ging perfect!</a:t>
            </a:r>
            <a:endParaRPr lang="nl-NL" sz="2800" i="1" dirty="0">
              <a:solidFill>
                <a:srgbClr val="00B050"/>
              </a:solidFill>
              <a:latin typeface="Century Gothic" panose="020B0502020202020204" pitchFamily="34" charset="0"/>
            </a:endParaRPr>
          </a:p>
        </p:txBody>
      </p:sp>
      <p:pic>
        <p:nvPicPr>
          <p:cNvPr id="2" name="Afbeelding 1">
            <a:extLst>
              <a:ext uri="{FF2B5EF4-FFF2-40B4-BE49-F238E27FC236}">
                <a16:creationId xmlns:a16="http://schemas.microsoft.com/office/drawing/2014/main" id="{857C7536-D349-DB75-CAAE-D09A7E4AD268}"/>
              </a:ext>
            </a:extLst>
          </p:cNvPr>
          <p:cNvPicPr>
            <a:picLocks noChangeAspect="1"/>
          </p:cNvPicPr>
          <p:nvPr/>
        </p:nvPicPr>
        <p:blipFill>
          <a:blip r:embed="rId3"/>
          <a:stretch>
            <a:fillRect/>
          </a:stretch>
        </p:blipFill>
        <p:spPr>
          <a:xfrm>
            <a:off x="3671054" y="2093602"/>
            <a:ext cx="4262823" cy="2847566"/>
          </a:xfrm>
          <a:prstGeom prst="rect">
            <a:avLst/>
          </a:prstGeom>
        </p:spPr>
      </p:pic>
    </p:spTree>
    <p:extLst>
      <p:ext uri="{BB962C8B-B14F-4D97-AF65-F5344CB8AC3E}">
        <p14:creationId xmlns:p14="http://schemas.microsoft.com/office/powerpoint/2010/main" val="4133543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project</a:t>
            </a:r>
          </a:p>
        </p:txBody>
      </p:sp>
      <p:pic>
        <p:nvPicPr>
          <p:cNvPr id="3" name="Afbeelding 2">
            <a:extLst>
              <a:ext uri="{FF2B5EF4-FFF2-40B4-BE49-F238E27FC236}">
                <a16:creationId xmlns:a16="http://schemas.microsoft.com/office/drawing/2014/main" id="{3CDA171F-C69C-6319-2EFC-65B76A1CD124}"/>
              </a:ext>
            </a:extLst>
          </p:cNvPr>
          <p:cNvPicPr>
            <a:picLocks noChangeAspect="1"/>
          </p:cNvPicPr>
          <p:nvPr/>
        </p:nvPicPr>
        <p:blipFill>
          <a:blip r:embed="rId3"/>
          <a:stretch>
            <a:fillRect/>
          </a:stretch>
        </p:blipFill>
        <p:spPr>
          <a:xfrm>
            <a:off x="1403648" y="1916832"/>
            <a:ext cx="6154124" cy="4110955"/>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experiment</a:t>
            </a:r>
          </a:p>
        </p:txBody>
      </p:sp>
      <p:grpSp>
        <p:nvGrpSpPr>
          <p:cNvPr id="11" name="Groep 10">
            <a:extLst>
              <a:ext uri="{FF2B5EF4-FFF2-40B4-BE49-F238E27FC236}">
                <a16:creationId xmlns:a16="http://schemas.microsoft.com/office/drawing/2014/main" id="{6D0E8B82-397E-EBF8-9F40-C8F6E86C4DC8}"/>
              </a:ext>
            </a:extLst>
          </p:cNvPr>
          <p:cNvGrpSpPr/>
          <p:nvPr/>
        </p:nvGrpSpPr>
        <p:grpSpPr>
          <a:xfrm>
            <a:off x="179512" y="1844824"/>
            <a:ext cx="8663914" cy="4923805"/>
            <a:chOff x="179512" y="1844824"/>
            <a:chExt cx="8663914" cy="4923805"/>
          </a:xfrm>
        </p:grpSpPr>
        <p:grpSp>
          <p:nvGrpSpPr>
            <p:cNvPr id="8" name="Groep 7">
              <a:extLst>
                <a:ext uri="{FF2B5EF4-FFF2-40B4-BE49-F238E27FC236}">
                  <a16:creationId xmlns:a16="http://schemas.microsoft.com/office/drawing/2014/main" id="{B04F7B74-69F9-318A-B515-8FFE62D5AC85}"/>
                </a:ext>
              </a:extLst>
            </p:cNvPr>
            <p:cNvGrpSpPr/>
            <p:nvPr/>
          </p:nvGrpSpPr>
          <p:grpSpPr>
            <a:xfrm>
              <a:off x="539552" y="1844824"/>
              <a:ext cx="8303874" cy="4739139"/>
              <a:chOff x="539552" y="1844824"/>
              <a:chExt cx="8303874" cy="4739139"/>
            </a:xfrm>
          </p:grpSpPr>
          <p:pic>
            <p:nvPicPr>
              <p:cNvPr id="4" name="Afbeelding 3">
                <a:extLst>
                  <a:ext uri="{FF2B5EF4-FFF2-40B4-BE49-F238E27FC236}">
                    <a16:creationId xmlns:a16="http://schemas.microsoft.com/office/drawing/2014/main" id="{DF70FA1A-E8BC-33E8-B528-E68CCAF472F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15816" y="2924944"/>
                <a:ext cx="5927610" cy="3659019"/>
              </a:xfrm>
              <a:prstGeom prst="rect">
                <a:avLst/>
              </a:prstGeom>
            </p:spPr>
          </p:pic>
          <p:pic>
            <p:nvPicPr>
              <p:cNvPr id="7" name="Afbeelding 6">
                <a:extLst>
                  <a:ext uri="{FF2B5EF4-FFF2-40B4-BE49-F238E27FC236}">
                    <a16:creationId xmlns:a16="http://schemas.microsoft.com/office/drawing/2014/main" id="{9D343B71-74D1-7322-4E75-732DC8918DD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39552" y="1844824"/>
                <a:ext cx="4131459" cy="2448272"/>
              </a:xfrm>
              <a:prstGeom prst="rect">
                <a:avLst/>
              </a:prstGeom>
            </p:spPr>
          </p:pic>
        </p:grpSp>
        <p:sp>
          <p:nvSpPr>
            <p:cNvPr id="10" name="Tekstvak 9">
              <a:extLst>
                <a:ext uri="{FF2B5EF4-FFF2-40B4-BE49-F238E27FC236}">
                  <a16:creationId xmlns:a16="http://schemas.microsoft.com/office/drawing/2014/main" id="{C4C0C68F-B4D1-B180-DCD5-9468B9CDC6A0}"/>
                </a:ext>
              </a:extLst>
            </p:cNvPr>
            <p:cNvSpPr txBox="1"/>
            <p:nvPr/>
          </p:nvSpPr>
          <p:spPr>
            <a:xfrm>
              <a:off x="179512" y="6583963"/>
              <a:ext cx="2195736" cy="184666"/>
            </a:xfrm>
            <a:prstGeom prst="rect">
              <a:avLst/>
            </a:prstGeom>
            <a:noFill/>
          </p:spPr>
          <p:txBody>
            <a:bodyPr wrap="square">
              <a:spAutoFit/>
            </a:bodyPr>
            <a:lstStyle/>
            <a:p>
              <a:r>
                <a:rPr lang="nl-NL" sz="600" dirty="0">
                  <a:solidFill>
                    <a:schemeClr val="bg1">
                      <a:lumMod val="75000"/>
                    </a:schemeClr>
                  </a:solidFill>
                </a:rPr>
                <a:t>https://www.youtube.com/watch?v=n4MLPkTrOq4</a:t>
              </a:r>
            </a:p>
          </p:txBody>
        </p:sp>
      </p:grpSp>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18" name="Groep 17">
            <a:extLst>
              <a:ext uri="{FF2B5EF4-FFF2-40B4-BE49-F238E27FC236}">
                <a16:creationId xmlns:a16="http://schemas.microsoft.com/office/drawing/2014/main" id="{B118DAE2-0AAB-A04B-7284-7F460E0E6B18}"/>
              </a:ext>
            </a:extLst>
          </p:cNvPr>
          <p:cNvGrpSpPr/>
          <p:nvPr/>
        </p:nvGrpSpPr>
        <p:grpSpPr>
          <a:xfrm>
            <a:off x="395609" y="1844825"/>
            <a:ext cx="6959415" cy="3709606"/>
            <a:chOff x="395609" y="2350417"/>
            <a:chExt cx="6552655" cy="3204013"/>
          </a:xfrm>
        </p:grpSpPr>
        <p:grpSp>
          <p:nvGrpSpPr>
            <p:cNvPr id="6" name="Groep 5">
              <a:extLst>
                <a:ext uri="{FF2B5EF4-FFF2-40B4-BE49-F238E27FC236}">
                  <a16:creationId xmlns:a16="http://schemas.microsoft.com/office/drawing/2014/main" id="{208F4955-E3A6-6A2D-763A-D3F13E02A740}"/>
                </a:ext>
              </a:extLst>
            </p:cNvPr>
            <p:cNvGrpSpPr/>
            <p:nvPr/>
          </p:nvGrpSpPr>
          <p:grpSpPr>
            <a:xfrm>
              <a:off x="611560" y="2852936"/>
              <a:ext cx="3816424" cy="2434883"/>
              <a:chOff x="539552" y="1844824"/>
              <a:chExt cx="8303874" cy="4739139"/>
            </a:xfrm>
          </p:grpSpPr>
          <p:pic>
            <p:nvPicPr>
              <p:cNvPr id="8" name="Afbeelding 7">
                <a:extLst>
                  <a:ext uri="{FF2B5EF4-FFF2-40B4-BE49-F238E27FC236}">
                    <a16:creationId xmlns:a16="http://schemas.microsoft.com/office/drawing/2014/main" id="{20B9F269-9673-7A72-4CB0-3C2A4EDF959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15816" y="2924944"/>
                <a:ext cx="5927610" cy="3659019"/>
              </a:xfrm>
              <a:prstGeom prst="rect">
                <a:avLst/>
              </a:prstGeom>
            </p:spPr>
          </p:pic>
          <p:pic>
            <p:nvPicPr>
              <p:cNvPr id="15" name="Afbeelding 14">
                <a:extLst>
                  <a:ext uri="{FF2B5EF4-FFF2-40B4-BE49-F238E27FC236}">
                    <a16:creationId xmlns:a16="http://schemas.microsoft.com/office/drawing/2014/main" id="{30D330B6-DE3F-0329-910B-4A233E6874F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39552" y="1844824"/>
                <a:ext cx="4131459" cy="2448272"/>
              </a:xfrm>
              <a:prstGeom prst="rect">
                <a:avLst/>
              </a:prstGeom>
            </p:spPr>
          </p:pic>
        </p:grpSp>
        <p:sp>
          <p:nvSpPr>
            <p:cNvPr id="13" name="PIJL-RECHTS 20">
              <a:extLst>
                <a:ext uri="{FF2B5EF4-FFF2-40B4-BE49-F238E27FC236}">
                  <a16:creationId xmlns:a16="http://schemas.microsoft.com/office/drawing/2014/main" id="{14C485A3-D78C-4754-947D-6353A8C5BC6A}"/>
                </a:ext>
              </a:extLst>
            </p:cNvPr>
            <p:cNvSpPr/>
            <p:nvPr/>
          </p:nvSpPr>
          <p:spPr>
            <a:xfrm>
              <a:off x="4033893" y="3020738"/>
              <a:ext cx="2914371" cy="206607"/>
            </a:xfrm>
            <a:prstGeom prst="rightArrow">
              <a:avLst>
                <a:gd name="adj1" fmla="val 29027"/>
                <a:gd name="adj2" fmla="val 47097"/>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2222BA68-BE87-4DF4-A61D-E3B4BCF74DCB}"/>
                </a:ext>
              </a:extLst>
            </p:cNvPr>
            <p:cNvSpPr/>
            <p:nvPr/>
          </p:nvSpPr>
          <p:spPr>
            <a:xfrm rot="20540754">
              <a:off x="395609" y="2350417"/>
              <a:ext cx="3831836" cy="3204013"/>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kstvak 3">
            <a:extLst>
              <a:ext uri="{FF2B5EF4-FFF2-40B4-BE49-F238E27FC236}">
                <a16:creationId xmlns:a16="http://schemas.microsoft.com/office/drawing/2014/main" id="{BB8ED343-EC0E-AF07-396D-B989B3921354}"/>
              </a:ext>
            </a:extLst>
          </p:cNvPr>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sindsdien</a:t>
            </a:r>
          </a:p>
        </p:txBody>
      </p:sp>
      <p:sp>
        <p:nvSpPr>
          <p:cNvPr id="16" name="Tekstvak 15">
            <a:extLst>
              <a:ext uri="{FF2B5EF4-FFF2-40B4-BE49-F238E27FC236}">
                <a16:creationId xmlns:a16="http://schemas.microsoft.com/office/drawing/2014/main" id="{745AF9A2-F733-F30B-F99B-1FE30C40D36C}"/>
              </a:ext>
            </a:extLst>
          </p:cNvPr>
          <p:cNvSpPr txBox="1"/>
          <p:nvPr/>
        </p:nvSpPr>
        <p:spPr>
          <a:xfrm>
            <a:off x="7740352" y="2386585"/>
            <a:ext cx="1152128" cy="707886"/>
          </a:xfrm>
          <a:prstGeom prst="rect">
            <a:avLst/>
          </a:prstGeom>
          <a:noFill/>
        </p:spPr>
        <p:txBody>
          <a:bodyPr wrap="square" rtlCol="0">
            <a:spAutoFit/>
          </a:bodyPr>
          <a:lstStyle/>
          <a:p>
            <a:r>
              <a:rPr lang="nl-NL" sz="4000" dirty="0"/>
              <a:t>nu</a:t>
            </a:r>
          </a:p>
        </p:txBody>
      </p:sp>
      <p:sp>
        <p:nvSpPr>
          <p:cNvPr id="17" name="Tekstvak 16">
            <a:extLst>
              <a:ext uri="{FF2B5EF4-FFF2-40B4-BE49-F238E27FC236}">
                <a16:creationId xmlns:a16="http://schemas.microsoft.com/office/drawing/2014/main" id="{4BD32E2E-B6A5-9513-EFE7-D6B4F7F4E48F}"/>
              </a:ext>
            </a:extLst>
          </p:cNvPr>
          <p:cNvSpPr txBox="1"/>
          <p:nvPr/>
        </p:nvSpPr>
        <p:spPr>
          <a:xfrm>
            <a:off x="179512" y="6583963"/>
            <a:ext cx="2195736" cy="184666"/>
          </a:xfrm>
          <a:prstGeom prst="rect">
            <a:avLst/>
          </a:prstGeom>
          <a:noFill/>
        </p:spPr>
        <p:txBody>
          <a:bodyPr wrap="square">
            <a:spAutoFit/>
          </a:bodyPr>
          <a:lstStyle/>
          <a:p>
            <a:r>
              <a:rPr lang="nl-NL" sz="600" dirty="0">
                <a:solidFill>
                  <a:schemeClr val="bg1">
                    <a:lumMod val="75000"/>
                  </a:schemeClr>
                </a:solidFill>
              </a:rPr>
              <a:t>https://www.youtube.com/watch?v=n4MLPkTrOq4</a:t>
            </a:r>
          </a:p>
        </p:txBody>
      </p:sp>
    </p:spTree>
    <p:extLst>
      <p:ext uri="{BB962C8B-B14F-4D97-AF65-F5344CB8AC3E}">
        <p14:creationId xmlns:p14="http://schemas.microsoft.com/office/powerpoint/2010/main" val="2357569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uniek</a:t>
            </a:r>
          </a:p>
        </p:txBody>
      </p:sp>
      <p:pic>
        <p:nvPicPr>
          <p:cNvPr id="4" name="Afbeelding 3">
            <a:extLst>
              <a:ext uri="{FF2B5EF4-FFF2-40B4-BE49-F238E27FC236}">
                <a16:creationId xmlns:a16="http://schemas.microsoft.com/office/drawing/2014/main" id="{4F3E5A61-E81F-428D-D822-9C7A0CF969C8}"/>
              </a:ext>
            </a:extLst>
          </p:cNvPr>
          <p:cNvPicPr>
            <a:picLocks noChangeAspect="1"/>
          </p:cNvPicPr>
          <p:nvPr/>
        </p:nvPicPr>
        <p:blipFill>
          <a:blip r:embed="rId3"/>
          <a:stretch>
            <a:fillRect/>
          </a:stretch>
        </p:blipFill>
        <p:spPr>
          <a:xfrm>
            <a:off x="899592" y="1556792"/>
            <a:ext cx="6953250" cy="4644771"/>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gemiddeld</a:t>
            </a:r>
          </a:p>
        </p:txBody>
      </p:sp>
      <p:pic>
        <p:nvPicPr>
          <p:cNvPr id="5" name="Afbeelding 4">
            <a:extLst>
              <a:ext uri="{FF2B5EF4-FFF2-40B4-BE49-F238E27FC236}">
                <a16:creationId xmlns:a16="http://schemas.microsoft.com/office/drawing/2014/main" id="{FB1C1126-6C92-4962-8C03-1242B9674C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39752" y="1484784"/>
            <a:ext cx="4083348" cy="5245815"/>
          </a:xfrm>
          <a:prstGeom prst="rect">
            <a:avLst/>
          </a:prstGeom>
        </p:spPr>
      </p:pic>
      <p:pic>
        <p:nvPicPr>
          <p:cNvPr id="7" name="Afbeelding 6">
            <a:extLst>
              <a:ext uri="{FF2B5EF4-FFF2-40B4-BE49-F238E27FC236}">
                <a16:creationId xmlns:a16="http://schemas.microsoft.com/office/drawing/2014/main" id="{CB33B53C-20E4-410E-A0EA-C5E5BC0168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32240" y="726634"/>
            <a:ext cx="1491060" cy="1915542"/>
          </a:xfrm>
          <a:prstGeom prst="rect">
            <a:avLst/>
          </a:prstGeom>
        </p:spPr>
      </p:pic>
      <p:pic>
        <p:nvPicPr>
          <p:cNvPr id="8" name="Afbeelding 7">
            <a:extLst>
              <a:ext uri="{FF2B5EF4-FFF2-40B4-BE49-F238E27FC236}">
                <a16:creationId xmlns:a16="http://schemas.microsoft.com/office/drawing/2014/main" id="{0B5174E6-D072-4997-AF95-B0C6B5AB2D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7623" y="1988840"/>
            <a:ext cx="1614957" cy="1915542"/>
          </a:xfrm>
          <a:prstGeom prst="rect">
            <a:avLst/>
          </a:prstGeom>
        </p:spPr>
      </p:pic>
      <p:pic>
        <p:nvPicPr>
          <p:cNvPr id="9" name="Afbeelding 8">
            <a:extLst>
              <a:ext uri="{FF2B5EF4-FFF2-40B4-BE49-F238E27FC236}">
                <a16:creationId xmlns:a16="http://schemas.microsoft.com/office/drawing/2014/main" id="{54E66FEB-DA5F-40B4-9B40-8B5F3C3B3B8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54234" y="3904382"/>
            <a:ext cx="1457098" cy="1914894"/>
          </a:xfrm>
          <a:prstGeom prst="rect">
            <a:avLst/>
          </a:prstGeom>
        </p:spPr>
      </p:pic>
    </p:spTree>
    <p:extLst>
      <p:ext uri="{BB962C8B-B14F-4D97-AF65-F5344CB8AC3E}">
        <p14:creationId xmlns:p14="http://schemas.microsoft.com/office/powerpoint/2010/main" val="3059167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danken aan</a:t>
            </a:r>
          </a:p>
        </p:txBody>
      </p:sp>
      <p:pic>
        <p:nvPicPr>
          <p:cNvPr id="5" name="Afbeelding 4">
            <a:extLst>
              <a:ext uri="{FF2B5EF4-FFF2-40B4-BE49-F238E27FC236}">
                <a16:creationId xmlns:a16="http://schemas.microsoft.com/office/drawing/2014/main" id="{6A3633EB-8121-83B9-058D-69514A3E2B52}"/>
              </a:ext>
            </a:extLst>
          </p:cNvPr>
          <p:cNvPicPr>
            <a:picLocks noChangeAspect="1"/>
          </p:cNvPicPr>
          <p:nvPr/>
        </p:nvPicPr>
        <p:blipFill>
          <a:blip r:embed="rId3"/>
          <a:stretch>
            <a:fillRect/>
          </a:stretch>
        </p:blipFill>
        <p:spPr>
          <a:xfrm>
            <a:off x="755576" y="1957933"/>
            <a:ext cx="2459830" cy="3682380"/>
          </a:xfrm>
          <a:prstGeom prst="rect">
            <a:avLst/>
          </a:prstGeom>
        </p:spPr>
      </p:pic>
      <p:pic>
        <p:nvPicPr>
          <p:cNvPr id="7" name="Afbeelding 6">
            <a:extLst>
              <a:ext uri="{FF2B5EF4-FFF2-40B4-BE49-F238E27FC236}">
                <a16:creationId xmlns:a16="http://schemas.microsoft.com/office/drawing/2014/main" id="{7243B580-FF0F-6E0F-2566-4A9446D5D7A9}"/>
              </a:ext>
            </a:extLst>
          </p:cNvPr>
          <p:cNvPicPr>
            <a:picLocks noChangeAspect="1"/>
          </p:cNvPicPr>
          <p:nvPr/>
        </p:nvPicPr>
        <p:blipFill rotWithShape="1">
          <a:blip r:embed="rId4"/>
          <a:srcRect l="11899" t="15899" r="25699" b="9856"/>
          <a:stretch/>
        </p:blipFill>
        <p:spPr>
          <a:xfrm>
            <a:off x="4004039" y="2006059"/>
            <a:ext cx="4503818" cy="3579465"/>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1902B1E-7B26-8416-B85C-9CF464C19B8C}"/>
              </a:ext>
            </a:extLst>
          </p:cNvPr>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onderdeel</a:t>
            </a:r>
          </a:p>
        </p:txBody>
      </p:sp>
      <p:grpSp>
        <p:nvGrpSpPr>
          <p:cNvPr id="10" name="Groep 9">
            <a:extLst>
              <a:ext uri="{FF2B5EF4-FFF2-40B4-BE49-F238E27FC236}">
                <a16:creationId xmlns:a16="http://schemas.microsoft.com/office/drawing/2014/main" id="{CAE55812-54C1-2F82-A325-F38F9773C96F}"/>
              </a:ext>
            </a:extLst>
          </p:cNvPr>
          <p:cNvGrpSpPr/>
          <p:nvPr/>
        </p:nvGrpSpPr>
        <p:grpSpPr>
          <a:xfrm>
            <a:off x="827584" y="1847849"/>
            <a:ext cx="6116141" cy="4077427"/>
            <a:chOff x="827584" y="1847849"/>
            <a:chExt cx="6116141" cy="4077427"/>
          </a:xfrm>
        </p:grpSpPr>
        <p:pic>
          <p:nvPicPr>
            <p:cNvPr id="4" name="Afbeelding 3">
              <a:extLst>
                <a:ext uri="{FF2B5EF4-FFF2-40B4-BE49-F238E27FC236}">
                  <a16:creationId xmlns:a16="http://schemas.microsoft.com/office/drawing/2014/main" id="{2A022DA9-C7FA-8EB0-8902-D5CF5A4A1A5C}"/>
                </a:ext>
              </a:extLst>
            </p:cNvPr>
            <p:cNvPicPr>
              <a:picLocks noChangeAspect="1"/>
            </p:cNvPicPr>
            <p:nvPr/>
          </p:nvPicPr>
          <p:blipFill>
            <a:blip r:embed="rId3"/>
            <a:stretch>
              <a:fillRect/>
            </a:stretch>
          </p:blipFill>
          <p:spPr>
            <a:xfrm>
              <a:off x="827584" y="1847849"/>
              <a:ext cx="6116141" cy="4077427"/>
            </a:xfrm>
            <a:prstGeom prst="rect">
              <a:avLst/>
            </a:prstGeom>
          </p:spPr>
        </p:pic>
        <p:cxnSp>
          <p:nvCxnSpPr>
            <p:cNvPr id="9" name="Rechte verbindingslijn met pijl 8">
              <a:extLst>
                <a:ext uri="{FF2B5EF4-FFF2-40B4-BE49-F238E27FC236}">
                  <a16:creationId xmlns:a16="http://schemas.microsoft.com/office/drawing/2014/main" id="{B0E79B0C-59CA-D52D-FC19-32BE8891A48D}"/>
                </a:ext>
              </a:extLst>
            </p:cNvPr>
            <p:cNvCxnSpPr/>
            <p:nvPr/>
          </p:nvCxnSpPr>
          <p:spPr>
            <a:xfrm flipH="1">
              <a:off x="5580112" y="2266111"/>
              <a:ext cx="1008112" cy="1152128"/>
            </a:xfrm>
            <a:prstGeom prst="straightConnector1">
              <a:avLst/>
            </a:prstGeom>
            <a:ln w="146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116996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2323</TotalTime>
  <Words>986</Words>
  <Application>Microsoft Office PowerPoint</Application>
  <PresentationFormat>Diavoorstelling (4:3)</PresentationFormat>
  <Paragraphs>238</Paragraphs>
  <Slides>24</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24</vt:i4>
      </vt:variant>
    </vt:vector>
  </HeadingPairs>
  <TitlesOfParts>
    <vt:vector size="29" baseType="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502</cp:revision>
  <dcterms:created xsi:type="dcterms:W3CDTF">2021-06-08T06:13:59Z</dcterms:created>
  <dcterms:modified xsi:type="dcterms:W3CDTF">2023-11-28T10:33:53Z</dcterms:modified>
</cp:coreProperties>
</file>