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512" r:id="rId2"/>
    <p:sldId id="548" r:id="rId3"/>
    <p:sldId id="1244" r:id="rId4"/>
    <p:sldId id="1476" r:id="rId5"/>
    <p:sldId id="1481" r:id="rId6"/>
    <p:sldId id="1478" r:id="rId7"/>
    <p:sldId id="1479" r:id="rId8"/>
    <p:sldId id="1483" r:id="rId9"/>
    <p:sldId id="1480" r:id="rId10"/>
    <p:sldId id="1475" r:id="rId11"/>
    <p:sldId id="1477" r:id="rId12"/>
    <p:sldId id="1460" r:id="rId13"/>
    <p:sldId id="934" r:id="rId14"/>
    <p:sldId id="1499" r:id="rId15"/>
    <p:sldId id="1513" r:id="rId16"/>
    <p:sldId id="1486" r:id="rId17"/>
    <p:sldId id="1139" r:id="rId18"/>
    <p:sldId id="1493" r:id="rId19"/>
    <p:sldId id="1511" r:id="rId20"/>
    <p:sldId id="1510" r:id="rId21"/>
    <p:sldId id="1452" r:id="rId22"/>
    <p:sldId id="1498" r:id="rId23"/>
    <p:sldId id="1501" r:id="rId24"/>
    <p:sldId id="1515" r:id="rId2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12"/>
            <p14:sldId id="548"/>
            <p14:sldId id="1244"/>
            <p14:sldId id="1476"/>
            <p14:sldId id="1481"/>
            <p14:sldId id="1478"/>
            <p14:sldId id="1479"/>
            <p14:sldId id="1483"/>
            <p14:sldId id="1480"/>
            <p14:sldId id="1475"/>
            <p14:sldId id="1477"/>
            <p14:sldId id="1460"/>
            <p14:sldId id="934"/>
            <p14:sldId id="1499"/>
            <p14:sldId id="1513"/>
            <p14:sldId id="1486"/>
            <p14:sldId id="1139"/>
            <p14:sldId id="1493"/>
            <p14:sldId id="1511"/>
            <p14:sldId id="1510"/>
            <p14:sldId id="1452"/>
            <p14:sldId id="1498"/>
            <p14:sldId id="1501"/>
            <p14:sldId id="15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DB"/>
    <a:srgbClr val="387038"/>
    <a:srgbClr val="EEF6EE"/>
    <a:srgbClr val="F4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7570" autoAdjust="0"/>
  </p:normalViewPr>
  <p:slideViewPr>
    <p:cSldViewPr>
      <p:cViewPr varScale="1">
        <p:scale>
          <a:sx n="66" d="100"/>
          <a:sy n="66" d="100"/>
        </p:scale>
        <p:origin x="16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regering: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groep mensen die zeggen wat er in een land moet gebeuren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ontspannen: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rustig en prettig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bepalen: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beslissen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uitgeven: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geld gebruiken om iets te kopen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invloed hebben op: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of iemand kunnen veranderen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eenzaam: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vervelende gevoel dat je alleen bent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levensbelang: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heel erg belangrijk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recht: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wat je mag doen of mag hebben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band: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gevoel dat je bij elkaar hoort en elkaar begrijpt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tenminste: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ieder geval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36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169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16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009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7-11-2023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46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Weet je dat 21 januari een bijzondere dag is? 21 januari is Wereld Knuffel Dag. Op die dag geef je iedereen die je lief vindt, met wie 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band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hebt een extra dikke knuffel. De band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gevoel dat je bij elkaar hoort en elkaar begrijpt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bepaalt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beslist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zelf wie je wel en niet een knuffel geeft. En je hebt natuurlijk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recht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om nee te zeggen als iemand je een knuffel wil geven. Het recht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wat je mag doen of mag hebben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Een knuffel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heeft invloed op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hoe je je voelt. Invloed hebben op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of iemand kunnen veranderen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Bijna iedereen vindt een knuffel fijn. Als je 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eenzaam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voelt (dat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vervelende gevoel dat je alleen bent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 en iemand geeft een knuffel, kun je je een heel stuk beter voelen.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Tenminste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dat voel ik wel altijd. Dat heb ik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 ieder geval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wel. Weet je dat baby’s, die nog heel jong zijn, heel veel knuffels nodig hebben? Knuffelen is voor hen echt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van levensbelang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heel erg belangrijk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Zonder knuffels hebben baby’s teveel stress. Van veel knuffels kunnen 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ontspannen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zijn. Ontspannen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rustig en prettig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wat ook fijn is aan knuffels uitdelen: het is gratis! Je hoeft er niks voor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uit te geven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Uitgeven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geld gebruiken om iets te kopen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dat hoeft dus niet om knuffels te ontvangen! Ik ben benieuwd of de mensen in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regering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elkaar op 21 januari ook een knuffel gaan geven. De regering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groep mensen die zeggen wat er in een land moet gebeuren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Of zouden ze dat raar vinden?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0697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ontspannen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B3703F-8431-B1B9-507E-E6ABDFC1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80" y="1556792"/>
            <a:ext cx="7475840" cy="49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uitgeven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66F4D3-4FCE-F30D-3220-DB7405E76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1556792"/>
            <a:ext cx="7016496" cy="46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regering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C025623-C875-857E-A660-C15BCC4370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239166"/>
            <a:ext cx="3096344" cy="30963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264256-A975-7978-F81E-76E36B4568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140968"/>
            <a:ext cx="4644008" cy="309755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61A5B1C-2558-A557-4277-5D217CD376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4941168"/>
            <a:ext cx="254205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ontspannen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gespannen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rustig en prettig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baby die veel geknuffeld wordt,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ontspannen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gevoel dat ergens in je lijf spanning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dreumes die zich alleen voelt,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gespannen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275F0E1-F918-C176-5471-023A8AEDEA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2201695"/>
            <a:ext cx="2088232" cy="245461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CEAD36E-A680-807F-3DD8-075FC0260C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824" y="3068960"/>
            <a:ext cx="2625288" cy="19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tenminste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wellicht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ieder geval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je je eenzaam voelt en iemand geeft een knuffel, kun je je een heel stuk beter voelen.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Tenminste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dat voel ik wel altijd.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kan gebeuren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Als niemand mij had geknuffeld, had ik me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wellicht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helemaal teruggetrokken.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9AB704-72D8-DE0E-C95A-B78BDCEE70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213" y="2420888"/>
            <a:ext cx="2247667" cy="20162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7D4F02-F69E-76CE-C0C6-83A5A38579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384961"/>
            <a:ext cx="2304256" cy="205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0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verdienen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uitgeven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krijgen voor wat je hebt gedaan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kan veel geld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verdienen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werken.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62388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geld gebruiken om iets te kopen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geeft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elke maand geld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boeken.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EB21321-FE11-23C0-A208-3DDB80E312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54" y="2636912"/>
            <a:ext cx="3352877" cy="2238892"/>
          </a:xfrm>
          <a:prstGeom prst="rect">
            <a:avLst/>
          </a:prstGeom>
        </p:spPr>
      </p:pic>
      <p:pic>
        <p:nvPicPr>
          <p:cNvPr id="4" name="Afbeelding 3" descr="Afbeelding met persoon, overdekt, Elektronisch apparaat, gadget&#10;&#10;Automatisch gegenereerde beschrijving">
            <a:extLst>
              <a:ext uri="{FF2B5EF4-FFF2-40B4-BE49-F238E27FC236}">
                <a16:creationId xmlns:a16="http://schemas.microsoft.com/office/drawing/2014/main" id="{456B431B-27FA-3356-A3AB-49F6C0C3D7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104" y="2780928"/>
            <a:ext cx="36004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8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91" y="87251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0265" y="39477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recht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95849" y="40775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verbod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550986"/>
            <a:ext cx="4072956" cy="461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wat je mag doen of mag hebben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hebt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recht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een knuffel te weigeren.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9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je niet mag doen of niet mag hebben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CF6CA56-61F4-4C5C-85E7-6BAC47B38B36}"/>
              </a:ext>
            </a:extLst>
          </p:cNvPr>
          <p:cNvSpPr txBox="1"/>
          <p:nvPr/>
        </p:nvSpPr>
        <p:spPr>
          <a:xfrm>
            <a:off x="5077971" y="4585407"/>
            <a:ext cx="3657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het land Dubai is 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verbod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knuffelen op straat. Je kunt een boete krijgen.</a:t>
            </a:r>
            <a:endParaRPr lang="nl-NL" sz="2400" dirty="0">
              <a:latin typeface="Century Gothic" panose="020B0502020202020204" pitchFamily="34" charset="0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5B5877C4-7951-9360-E4AF-8C70D00F75B7}"/>
              </a:ext>
            </a:extLst>
          </p:cNvPr>
          <p:cNvGrpSpPr/>
          <p:nvPr/>
        </p:nvGrpSpPr>
        <p:grpSpPr>
          <a:xfrm>
            <a:off x="510009" y="2777554"/>
            <a:ext cx="3600690" cy="1954299"/>
            <a:chOff x="467544" y="1838324"/>
            <a:chExt cx="7769534" cy="4216968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4628FEE4-88FA-9A5F-BDB2-7AB11B48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0750" y="1838324"/>
              <a:ext cx="6046328" cy="4038947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82442D0C-D91D-56A9-FD0C-C342B8B37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2842316"/>
              <a:ext cx="3212976" cy="3212976"/>
            </a:xfrm>
            <a:prstGeom prst="rect">
              <a:avLst/>
            </a:prstGeom>
          </p:spPr>
        </p:pic>
      </p:grp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D8D47F83-AA2F-A416-DD08-00A9E7FA35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723" y="3161819"/>
            <a:ext cx="1842268" cy="123063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8A63D3D-872E-3F1F-11CB-D5BD758597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2252" y="3136477"/>
            <a:ext cx="1360285" cy="13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00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idee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86742" y="394407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afwegen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78279" y="340427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bepalen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19974" y="515180"/>
            <a:ext cx="7968450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Je mag zelf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bepalen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wie je een knuffel geeft.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099677" y="4794827"/>
            <a:ext cx="2993708" cy="40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355991" cy="44248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46572" y="4347936"/>
            <a:ext cx="2850772" cy="27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beslissen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91E807-3A27-2AB7-CDDC-23F3BFDA88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601" y="1662656"/>
            <a:ext cx="2485640" cy="166040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48251BF-EE83-2E58-7D46-6BF21F4B73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020" y="2330212"/>
            <a:ext cx="2208247" cy="1475109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278FAA3-030E-8F7A-B82B-6D2C66E85B10}"/>
              </a:ext>
            </a:extLst>
          </p:cNvPr>
          <p:cNvGrpSpPr/>
          <p:nvPr/>
        </p:nvGrpSpPr>
        <p:grpSpPr>
          <a:xfrm>
            <a:off x="575885" y="2506999"/>
            <a:ext cx="2516888" cy="1967449"/>
            <a:chOff x="575885" y="2506999"/>
            <a:chExt cx="2516888" cy="1967449"/>
          </a:xfrm>
        </p:grpSpPr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B090730D-0B09-0E3B-67A0-3217103E3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85" y="2506999"/>
              <a:ext cx="1971392" cy="1967449"/>
            </a:xfrm>
            <a:prstGeom prst="rect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98500445-20F8-A548-9D7C-85ED5C432117}"/>
                </a:ext>
              </a:extLst>
            </p:cNvPr>
            <p:cNvSpPr txBox="1"/>
            <p:nvPr/>
          </p:nvSpPr>
          <p:spPr>
            <a:xfrm>
              <a:off x="607133" y="2521240"/>
              <a:ext cx="24856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/>
                <a:t>Wereld Knuffeldag</a:t>
              </a:r>
            </a:p>
            <a:p>
              <a:r>
                <a:rPr lang="nl-NL" sz="1100" dirty="0"/>
                <a:t>21 januari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27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knuffel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78279" y="3404276"/>
            <a:ext cx="3138805" cy="55097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het effect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33187" y="6200296"/>
            <a:ext cx="7968450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knuffel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heeft invloed op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hoe je je voelt.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099677" y="4794827"/>
            <a:ext cx="2993708" cy="40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C61937A-6749-2FFE-ECE2-3FE5F8FF14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45" y="2521439"/>
            <a:ext cx="2520280" cy="19874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F8B0C50-43F0-8974-9054-3B877CDCC5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732" y="1880515"/>
            <a:ext cx="1301628" cy="1501879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7ED222A4-46EF-A976-5030-6720F4EF140C}"/>
              </a:ext>
            </a:extLst>
          </p:cNvPr>
          <p:cNvSpPr txBox="1"/>
          <p:nvPr/>
        </p:nvSpPr>
        <p:spPr>
          <a:xfrm>
            <a:off x="745441" y="495071"/>
            <a:ext cx="5868654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24673A7-71B7-9186-7587-2F101C87200F}"/>
              </a:ext>
            </a:extLst>
          </p:cNvPr>
          <p:cNvSpPr txBox="1"/>
          <p:nvPr/>
        </p:nvSpPr>
        <p:spPr>
          <a:xfrm>
            <a:off x="611560" y="451307"/>
            <a:ext cx="6002535" cy="55097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invloed hebben op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4170ED48-E9B2-C2E1-52A0-7CA7B5F11CE8}"/>
              </a:ext>
            </a:extLst>
          </p:cNvPr>
          <p:cNvSpPr txBox="1"/>
          <p:nvPr/>
        </p:nvSpPr>
        <p:spPr>
          <a:xfrm>
            <a:off x="745441" y="1175889"/>
            <a:ext cx="6602013" cy="5858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kstvak 2">
            <a:extLst>
              <a:ext uri="{FF2B5EF4-FFF2-40B4-BE49-F238E27FC236}">
                <a16:creationId xmlns:a16="http://schemas.microsoft.com/office/drawing/2014/main" id="{BD12B79A-1734-22B7-47B6-9690B3A7A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43" y="1152292"/>
            <a:ext cx="6706415" cy="4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iets of iemand kunnen veranderen</a:t>
            </a:r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22D01DC2-4CCC-5042-43CB-AB1D6AD155E7}"/>
              </a:ext>
            </a:extLst>
          </p:cNvPr>
          <p:cNvSpPr/>
          <p:nvPr/>
        </p:nvSpPr>
        <p:spPr>
          <a:xfrm rot="20547865">
            <a:off x="3635896" y="3573016"/>
            <a:ext cx="1961315" cy="585868"/>
          </a:xfrm>
          <a:prstGeom prst="rightArrow">
            <a:avLst/>
          </a:prstGeom>
          <a:solidFill>
            <a:srgbClr val="DBEDDB"/>
          </a:solidFill>
          <a:ln>
            <a:solidFill>
              <a:srgbClr val="387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66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45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7 november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1" y="1196752"/>
            <a:ext cx="9324529" cy="514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65956" y="142813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5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positief effect</a:t>
            </a:r>
            <a:endParaRPr lang="nl-NL" sz="45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1414909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5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</a:t>
            </a:r>
            <a:r>
              <a:rPr lang="nl-NL" sz="45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egatief effect</a:t>
            </a:r>
            <a:endParaRPr lang="nl-NL" sz="4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165956" y="2523617"/>
            <a:ext cx="4262028" cy="36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 het verandert fijn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knuffel heeft een positief effect. Het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heeft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positieve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invloed op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hoe je je voelt.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6" y="2492896"/>
            <a:ext cx="43609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 het verandert slecht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Pesten heeft een negatief effect. Het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heeft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negatieve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invloed op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hoe je je voelt.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8FA8430C-5C6F-B49D-7548-A9C54DF7C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24" y="61206"/>
            <a:ext cx="717835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invloed hebben op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BE5BDD3-546A-5FF7-6A85-3A05479D52B2}"/>
              </a:ext>
            </a:extLst>
          </p:cNvPr>
          <p:cNvCxnSpPr>
            <a:cxnSpLocks/>
          </p:cNvCxnSpPr>
          <p:nvPr/>
        </p:nvCxnSpPr>
        <p:spPr>
          <a:xfrm flipV="1">
            <a:off x="1331640" y="116632"/>
            <a:ext cx="0" cy="130187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29DBFF8-F210-4791-1E71-3E1495CD6ADA}"/>
              </a:ext>
            </a:extLst>
          </p:cNvPr>
          <p:cNvCxnSpPr>
            <a:cxnSpLocks/>
          </p:cNvCxnSpPr>
          <p:nvPr/>
        </p:nvCxnSpPr>
        <p:spPr>
          <a:xfrm flipV="1">
            <a:off x="7740352" y="116632"/>
            <a:ext cx="0" cy="129614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5BA0732-4A6D-2613-3FBC-DD9501EBE824}"/>
              </a:ext>
            </a:extLst>
          </p:cNvPr>
          <p:cNvCxnSpPr/>
          <p:nvPr/>
        </p:nvCxnSpPr>
        <p:spPr>
          <a:xfrm>
            <a:off x="1331640" y="116632"/>
            <a:ext cx="640871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B2A70774-5E6B-602C-2982-EA00FCB517E1}"/>
              </a:ext>
            </a:extLst>
          </p:cNvPr>
          <p:cNvSpPr/>
          <p:nvPr/>
        </p:nvSpPr>
        <p:spPr>
          <a:xfrm>
            <a:off x="3908249" y="923763"/>
            <a:ext cx="4928553" cy="424800"/>
          </a:xfrm>
          <a:prstGeom prst="rect">
            <a:avLst/>
          </a:prstGeom>
          <a:solidFill>
            <a:srgbClr val="DBEDDB"/>
          </a:solidFill>
          <a:ln>
            <a:solidFill>
              <a:srgbClr val="DBE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8552166-FDD7-C64C-5747-7742D61276F3}"/>
              </a:ext>
            </a:extLst>
          </p:cNvPr>
          <p:cNvSpPr txBox="1"/>
          <p:nvPr/>
        </p:nvSpPr>
        <p:spPr>
          <a:xfrm>
            <a:off x="3885156" y="906898"/>
            <a:ext cx="5330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rgbClr val="387038"/>
                </a:solidFill>
                <a:latin typeface="Century Gothic" panose="020B0502020202020204" pitchFamily="34" charset="0"/>
              </a:rPr>
              <a:t>= iets of iemand kunnen veranderen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07A8C6D-FA01-16CF-E5E8-0BF517E29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818" y="3429000"/>
            <a:ext cx="1301628" cy="150187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580CB10-F719-9BF3-FE5F-C55D758D8D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140968"/>
            <a:ext cx="1735504" cy="136857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AFF8DED-9DD4-FD8D-6751-23F7B64465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247" y="3109027"/>
            <a:ext cx="2016338" cy="134691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45AF490-48B8-F7C7-D6ED-43DA128818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971" y="3639879"/>
            <a:ext cx="110854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47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774"/>
            <a:ext cx="9128770" cy="63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404734" y="2123822"/>
            <a:ext cx="3800050" cy="858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3819554" y="552913"/>
            <a:ext cx="2783851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404734" y="2030430"/>
            <a:ext cx="4033805" cy="75574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band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306979" y="4312699"/>
            <a:ext cx="2756873" cy="6721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-901286" y="4287608"/>
            <a:ext cx="5160914" cy="52426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familie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6338AD4-CA48-4845-A723-A3228DE2C20D}"/>
              </a:ext>
            </a:extLst>
          </p:cNvPr>
          <p:cNvCxnSpPr>
            <a:cxnSpLocks/>
          </p:cNvCxnSpPr>
          <p:nvPr/>
        </p:nvCxnSpPr>
        <p:spPr>
          <a:xfrm flipH="1">
            <a:off x="2469359" y="3140968"/>
            <a:ext cx="382063" cy="1159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98" y="6257792"/>
            <a:ext cx="1543690" cy="555583"/>
          </a:xfrm>
          <a:prstGeom prst="rect">
            <a:avLst/>
          </a:prstGeom>
        </p:spPr>
      </p:pic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E343CA2-6D5D-41E4-8A8D-1C97006E66EC}"/>
              </a:ext>
            </a:extLst>
          </p:cNvPr>
          <p:cNvCxnSpPr>
            <a:cxnSpLocks/>
          </p:cNvCxnSpPr>
          <p:nvPr/>
        </p:nvCxnSpPr>
        <p:spPr>
          <a:xfrm>
            <a:off x="5301616" y="2982546"/>
            <a:ext cx="585783" cy="1490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/>
          <p:nvPr/>
        </p:nvSpPr>
        <p:spPr>
          <a:xfrm>
            <a:off x="555106" y="2985092"/>
            <a:ext cx="6321149" cy="91362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585092" y="2939187"/>
            <a:ext cx="6147148" cy="7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het gevoel dat je bij elkaar hoort </a:t>
            </a:r>
            <a:br>
              <a:rPr lang="nl-NL" sz="2800" dirty="0">
                <a:latin typeface="Century Gothic" panose="020B0502020202020204" pitchFamily="34" charset="0"/>
              </a:rPr>
            </a:br>
            <a:r>
              <a:rPr lang="nl-NL" sz="2800" dirty="0">
                <a:latin typeface="Century Gothic" panose="020B0502020202020204" pitchFamily="34" charset="0"/>
              </a:rPr>
              <a:t>en elkaar begrijpt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3063852" y="38602"/>
            <a:ext cx="644412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801244" y="586132"/>
            <a:ext cx="264343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land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4DD6F4-BEF0-4765-81E0-E722412C26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689" y="4327034"/>
            <a:ext cx="3114923" cy="707197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E9917A01-3786-41A7-BDFC-3BCF604CF5BA}"/>
              </a:ext>
            </a:extLst>
          </p:cNvPr>
          <p:cNvSpPr txBox="1"/>
          <p:nvPr/>
        </p:nvSpPr>
        <p:spPr>
          <a:xfrm>
            <a:off x="5103937" y="4288542"/>
            <a:ext cx="275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de vriend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B96AACD-052C-401C-9C84-3971127C07F6}"/>
              </a:ext>
            </a:extLst>
          </p:cNvPr>
          <p:cNvCxnSpPr>
            <a:cxnSpLocks/>
          </p:cNvCxnSpPr>
          <p:nvPr/>
        </p:nvCxnSpPr>
        <p:spPr>
          <a:xfrm flipH="1">
            <a:off x="3491880" y="1319440"/>
            <a:ext cx="767748" cy="80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 descr="Afbeelding met persoon, poseren, buiten, meisje&#10;&#10;Automatisch gegenereerde beschrijving">
            <a:extLst>
              <a:ext uri="{FF2B5EF4-FFF2-40B4-BE49-F238E27FC236}">
                <a16:creationId xmlns:a16="http://schemas.microsoft.com/office/drawing/2014/main" id="{E78EF232-22EE-4645-A43B-9D257C3B3C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94" y="5075138"/>
            <a:ext cx="2428221" cy="1622052"/>
          </a:xfrm>
          <a:prstGeom prst="rect">
            <a:avLst/>
          </a:prstGeom>
        </p:spPr>
      </p:pic>
      <p:pic>
        <p:nvPicPr>
          <p:cNvPr id="30" name="Afbeelding 29" descr="Afbeelding met persoon, vrouw, poseren&#10;&#10;Automatisch gegenereerde beschrijving">
            <a:extLst>
              <a:ext uri="{FF2B5EF4-FFF2-40B4-BE49-F238E27FC236}">
                <a16:creationId xmlns:a16="http://schemas.microsoft.com/office/drawing/2014/main" id="{DD371C6B-3B74-4A62-B164-1BC0C7E38D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304" y="5054230"/>
            <a:ext cx="2490820" cy="1663868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57CAC09D-5C02-4579-9083-E42B60FDFFE8}"/>
              </a:ext>
            </a:extLst>
          </p:cNvPr>
          <p:cNvSpPr/>
          <p:nvPr/>
        </p:nvSpPr>
        <p:spPr>
          <a:xfrm>
            <a:off x="294092" y="4984976"/>
            <a:ext cx="2764060" cy="17453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1C000C85-477A-441F-B215-ADEE3B8B6BFE}"/>
              </a:ext>
            </a:extLst>
          </p:cNvPr>
          <p:cNvSpPr/>
          <p:nvPr/>
        </p:nvSpPr>
        <p:spPr>
          <a:xfrm>
            <a:off x="5074412" y="5162418"/>
            <a:ext cx="2735451" cy="15347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573AA4-E4C8-696C-3DF7-CC39D39E74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405" y="501060"/>
            <a:ext cx="1889506" cy="1889506"/>
          </a:xfrm>
          <a:prstGeom prst="rect">
            <a:avLst/>
          </a:prstGeom>
        </p:spPr>
      </p:pic>
      <p:sp>
        <p:nvSpPr>
          <p:cNvPr id="20" name="Ovaal 19">
            <a:extLst>
              <a:ext uri="{FF2B5EF4-FFF2-40B4-BE49-F238E27FC236}">
                <a16:creationId xmlns:a16="http://schemas.microsoft.com/office/drawing/2014/main" id="{1EBB9E2A-8B31-08AE-F031-5B6C1B2F26AC}"/>
              </a:ext>
            </a:extLst>
          </p:cNvPr>
          <p:cNvSpPr/>
          <p:nvPr/>
        </p:nvSpPr>
        <p:spPr>
          <a:xfrm>
            <a:off x="6145683" y="1431911"/>
            <a:ext cx="2735451" cy="9586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549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136691" y="210020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181146" y="1892863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eenzaam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296930" y="1432346"/>
            <a:ext cx="1549088" cy="676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427984" y="4190241"/>
            <a:ext cx="395439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296931" y="4149080"/>
            <a:ext cx="408545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n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iet verbonden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572000" y="825813"/>
            <a:ext cx="302433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358743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onzichtbaar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339654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341408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gevoelens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147960" y="2780928"/>
            <a:ext cx="5650569" cy="8949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147962" y="2753062"/>
            <a:ext cx="6625450" cy="81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vervelende gevoel dat je alleen bent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wit, tafelgerei, meerdere&#10;&#10;Automatisch gegenereerde beschrijving">
            <a:extLst>
              <a:ext uri="{FF2B5EF4-FFF2-40B4-BE49-F238E27FC236}">
                <a16:creationId xmlns:a16="http://schemas.microsoft.com/office/drawing/2014/main" id="{DBEC1DA1-D282-C747-0F71-4AAE76CC84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07" y="5165680"/>
            <a:ext cx="1772907" cy="1340317"/>
          </a:xfrm>
          <a:prstGeom prst="rect">
            <a:avLst/>
          </a:prstGeom>
        </p:spPr>
      </p:pic>
      <p:pic>
        <p:nvPicPr>
          <p:cNvPr id="3" name="Afbeelding 2" descr="Afbeelding met lijntekening&#10;&#10;Automatisch gegenereerde beschrijving">
            <a:extLst>
              <a:ext uri="{FF2B5EF4-FFF2-40B4-BE49-F238E27FC236}">
                <a16:creationId xmlns:a16="http://schemas.microsoft.com/office/drawing/2014/main" id="{708AEA50-03BE-399E-7DA0-DE4FC6D7EE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624" y="4885634"/>
            <a:ext cx="2193766" cy="1462511"/>
          </a:xfrm>
          <a:prstGeom prst="rect">
            <a:avLst/>
          </a:prstGeom>
        </p:spPr>
      </p:pic>
      <p:pic>
        <p:nvPicPr>
          <p:cNvPr id="19" name="Afbeelding 18" descr="Afbeelding met persoon, raam, overdekt&#10;&#10;Automatisch gegenereerde beschrijving">
            <a:extLst>
              <a:ext uri="{FF2B5EF4-FFF2-40B4-BE49-F238E27FC236}">
                <a16:creationId xmlns:a16="http://schemas.microsoft.com/office/drawing/2014/main" id="{C88AE8BE-8B1D-7EE8-0B0D-7028F13C92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125" y="394387"/>
            <a:ext cx="2398421" cy="1602145"/>
          </a:xfrm>
          <a:prstGeom prst="rect">
            <a:avLst/>
          </a:prstGeom>
        </p:spPr>
      </p:pic>
      <p:pic>
        <p:nvPicPr>
          <p:cNvPr id="2" name="Afbeelding 1" descr="Afbeelding met persoon, overdekt, jong&#10;&#10;Automatisch gegenereerde beschrijving">
            <a:extLst>
              <a:ext uri="{FF2B5EF4-FFF2-40B4-BE49-F238E27FC236}">
                <a16:creationId xmlns:a16="http://schemas.microsoft.com/office/drawing/2014/main" id="{B5D53DA9-7CA4-E3DB-08CE-A7A3C52ECC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078" y="2840571"/>
            <a:ext cx="1761762" cy="11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136691" y="2049949"/>
            <a:ext cx="6539765" cy="75836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835696" y="1871972"/>
            <a:ext cx="7110919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v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 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levensbelang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stCxn id="13" idx="2"/>
          </p:cNvCxnSpPr>
          <p:nvPr/>
        </p:nvCxnSpPr>
        <p:spPr>
          <a:xfrm>
            <a:off x="2136691" y="999400"/>
            <a:ext cx="1351959" cy="1075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845349" y="4149080"/>
            <a:ext cx="289707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845349" y="4149080"/>
            <a:ext cx="278200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prioriteit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27693" y="392489"/>
            <a:ext cx="321799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3892813"/>
            <a:ext cx="300075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3861048"/>
            <a:ext cx="301829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knuffel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150899" y="2818046"/>
            <a:ext cx="4085454" cy="60691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150900" y="2790179"/>
            <a:ext cx="3728294" cy="53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heel erg belangrijk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B99373-3181-554C-9038-006959B774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210" y="308048"/>
            <a:ext cx="2395744" cy="149225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FB3391D-6873-986D-F62B-E27DCBC0B7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988" y="4622775"/>
            <a:ext cx="1870353" cy="124939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4270C23-EEFE-550F-7D10-9C3A0149D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894" y="3580701"/>
            <a:ext cx="885484" cy="1111335"/>
          </a:xfrm>
          <a:prstGeom prst="rect">
            <a:avLst/>
          </a:prstGeom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F5796119-CA1F-433C-3F75-6BDB90DD268E}"/>
              </a:ext>
            </a:extLst>
          </p:cNvPr>
          <p:cNvSpPr txBox="1"/>
          <p:nvPr/>
        </p:nvSpPr>
        <p:spPr>
          <a:xfrm>
            <a:off x="5145778" y="4753011"/>
            <a:ext cx="3583684" cy="72710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85DB0E70-2E53-A6B3-550D-659DB659D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321" y="4760402"/>
            <a:ext cx="3728294" cy="53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wat voorrang heeft (omdat het zo belangrijk is)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0B68E8C-2F19-FA45-9478-840ED46A77E2}"/>
              </a:ext>
            </a:extLst>
          </p:cNvPr>
          <p:cNvSpPr txBox="1"/>
          <p:nvPr/>
        </p:nvSpPr>
        <p:spPr>
          <a:xfrm>
            <a:off x="416093" y="402219"/>
            <a:ext cx="3308222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voortbestaan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ACC4CDE4-A1E8-8290-2278-C588EE51FAF7}"/>
              </a:ext>
            </a:extLst>
          </p:cNvPr>
          <p:cNvSpPr txBox="1"/>
          <p:nvPr/>
        </p:nvSpPr>
        <p:spPr>
          <a:xfrm>
            <a:off x="988024" y="1003557"/>
            <a:ext cx="3781628" cy="72710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A8F35DD6-4537-EF1C-2644-44AD7AB4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567" y="1010948"/>
            <a:ext cx="3728294" cy="53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het verder blijven bestaan, blijven leven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8265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>
            <a:extLst>
              <a:ext uri="{FF2B5EF4-FFF2-40B4-BE49-F238E27FC236}">
                <a16:creationId xmlns:a16="http://schemas.microsoft.com/office/drawing/2014/main" id="{310A3B68-A568-46BC-BB1F-0135B9F2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07" y="210456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72C31D4-6A57-4FC0-BD32-5B4A7D842877}"/>
              </a:ext>
            </a:extLst>
          </p:cNvPr>
          <p:cNvSpPr/>
          <p:nvPr/>
        </p:nvSpPr>
        <p:spPr>
          <a:xfrm>
            <a:off x="611560" y="734955"/>
            <a:ext cx="8001901" cy="3960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/>
          <p:nvPr/>
        </p:nvSpPr>
        <p:spPr>
          <a:xfrm>
            <a:off x="427601" y="508019"/>
            <a:ext cx="3437018" cy="74133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489393" y="4762014"/>
            <a:ext cx="3111042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10712" y="519103"/>
            <a:ext cx="3111265" cy="4885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de regering</a:t>
            </a:r>
            <a:endParaRPr lang="nl-NL" sz="4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98" y="6371278"/>
            <a:ext cx="1493227" cy="442097"/>
          </a:xfrm>
          <a:prstGeom prst="rect">
            <a:avLst/>
          </a:prstGeom>
        </p:spPr>
      </p:pic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6338AD4-CA48-4845-A723-A3228DE2C20D}"/>
              </a:ext>
            </a:extLst>
          </p:cNvPr>
          <p:cNvCxnSpPr>
            <a:cxnSpLocks/>
          </p:cNvCxnSpPr>
          <p:nvPr/>
        </p:nvCxnSpPr>
        <p:spPr>
          <a:xfrm>
            <a:off x="512779" y="2006113"/>
            <a:ext cx="255164" cy="27559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E343CA2-6D5D-41E4-8A8D-1C97006E66EC}"/>
              </a:ext>
            </a:extLst>
          </p:cNvPr>
          <p:cNvCxnSpPr>
            <a:cxnSpLocks/>
          </p:cNvCxnSpPr>
          <p:nvPr/>
        </p:nvCxnSpPr>
        <p:spPr>
          <a:xfrm>
            <a:off x="3921486" y="2172126"/>
            <a:ext cx="2768721" cy="1064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/>
          <p:nvPr/>
        </p:nvSpPr>
        <p:spPr>
          <a:xfrm>
            <a:off x="489393" y="5471197"/>
            <a:ext cx="4913772" cy="6121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562326" y="5487949"/>
            <a:ext cx="4913771" cy="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de baas van de ministers</a:t>
            </a:r>
          </a:p>
        </p:txBody>
      </p:sp>
      <p:sp>
        <p:nvSpPr>
          <p:cNvPr id="12" name="Text Box 14"/>
          <p:cNvSpPr txBox="1"/>
          <p:nvPr/>
        </p:nvSpPr>
        <p:spPr>
          <a:xfrm>
            <a:off x="217355" y="4793796"/>
            <a:ext cx="352601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premier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4DD6F4-BEF0-4765-81E0-E722412C26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362" y="2798329"/>
            <a:ext cx="3331100" cy="630671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E9917A01-3786-41A7-BDFC-3BCF604CF5BA}"/>
              </a:ext>
            </a:extLst>
          </p:cNvPr>
          <p:cNvSpPr txBox="1"/>
          <p:nvPr/>
        </p:nvSpPr>
        <p:spPr>
          <a:xfrm>
            <a:off x="5438424" y="2721114"/>
            <a:ext cx="307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de minister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F89D36-3467-C317-B22C-3FC605D15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696" y="630137"/>
            <a:ext cx="3122906" cy="2086101"/>
          </a:xfrm>
          <a:prstGeom prst="rect">
            <a:avLst/>
          </a:prstGeom>
        </p:spPr>
      </p:pic>
      <p:sp>
        <p:nvSpPr>
          <p:cNvPr id="34" name="Pijl: rechts 33">
            <a:extLst>
              <a:ext uri="{FF2B5EF4-FFF2-40B4-BE49-F238E27FC236}">
                <a16:creationId xmlns:a16="http://schemas.microsoft.com/office/drawing/2014/main" id="{CB48AA61-94EE-4130-B420-F444A0FA72F8}"/>
              </a:ext>
            </a:extLst>
          </p:cNvPr>
          <p:cNvSpPr/>
          <p:nvPr/>
        </p:nvSpPr>
        <p:spPr>
          <a:xfrm rot="5400000">
            <a:off x="6185789" y="2387619"/>
            <a:ext cx="584776" cy="42405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587DFB63-6418-4EC6-B841-32BE4D0EC31D}"/>
              </a:ext>
            </a:extLst>
          </p:cNvPr>
          <p:cNvSpPr txBox="1"/>
          <p:nvPr/>
        </p:nvSpPr>
        <p:spPr>
          <a:xfrm>
            <a:off x="427601" y="1230867"/>
            <a:ext cx="4930221" cy="91630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05E82F13-D6C9-478E-9747-4FECF0682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0" y="1216552"/>
            <a:ext cx="5093904" cy="9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de koning + alle ministers die het land besturen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62801E82-8B0A-4A07-9363-152024D110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910" y="2786823"/>
            <a:ext cx="2768721" cy="677223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3CE5A7D0-71AA-4B49-9A00-734715FBCD53}"/>
              </a:ext>
            </a:extLst>
          </p:cNvPr>
          <p:cNvSpPr txBox="1"/>
          <p:nvPr/>
        </p:nvSpPr>
        <p:spPr>
          <a:xfrm>
            <a:off x="1865238" y="2761868"/>
            <a:ext cx="2721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de koning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77C565D-5FA4-4443-8B34-1DE7F7DD80B8}"/>
              </a:ext>
            </a:extLst>
          </p:cNvPr>
          <p:cNvCxnSpPr>
            <a:cxnSpLocks/>
          </p:cNvCxnSpPr>
          <p:nvPr/>
        </p:nvCxnSpPr>
        <p:spPr>
          <a:xfrm>
            <a:off x="1942320" y="2163690"/>
            <a:ext cx="539351" cy="6346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al 37">
            <a:extLst>
              <a:ext uri="{FF2B5EF4-FFF2-40B4-BE49-F238E27FC236}">
                <a16:creationId xmlns:a16="http://schemas.microsoft.com/office/drawing/2014/main" id="{819943DB-F45B-4A6B-B57F-A608D72502A7}"/>
              </a:ext>
            </a:extLst>
          </p:cNvPr>
          <p:cNvSpPr/>
          <p:nvPr/>
        </p:nvSpPr>
        <p:spPr>
          <a:xfrm>
            <a:off x="6212517" y="1358808"/>
            <a:ext cx="465983" cy="84085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3122476-C491-6246-8786-170D9E2B86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963" y="2704618"/>
            <a:ext cx="895398" cy="1179376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D0807F4C-E3A8-967E-D39F-96821DFECD31}"/>
              </a:ext>
            </a:extLst>
          </p:cNvPr>
          <p:cNvSpPr txBox="1"/>
          <p:nvPr/>
        </p:nvSpPr>
        <p:spPr>
          <a:xfrm>
            <a:off x="4932038" y="3397797"/>
            <a:ext cx="3858563" cy="192129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>
            <a:extLst>
              <a:ext uri="{FF2B5EF4-FFF2-40B4-BE49-F238E27FC236}">
                <a16:creationId xmlns:a16="http://schemas.microsoft.com/office/drawing/2014/main" id="{58E85F1F-F508-8B98-0333-69348D26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625" y="3397797"/>
            <a:ext cx="4061253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iemand die samen met anderen beslist wat er in een land moet gebeuren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745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512F1857-1110-4B7E-A885-904A968CD1A3}"/>
              </a:ext>
            </a:extLst>
          </p:cNvPr>
          <p:cNvSpPr/>
          <p:nvPr/>
        </p:nvSpPr>
        <p:spPr>
          <a:xfrm>
            <a:off x="2199305" y="3508721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dirty="0">
                <a:solidFill>
                  <a:schemeClr val="bg1"/>
                </a:solidFill>
              </a:rPr>
              <a:t>pip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0C8DFDE-CEAC-4C2F-BE22-9A612A348305}"/>
              </a:ext>
            </a:extLst>
          </p:cNvPr>
          <p:cNvSpPr/>
          <p:nvPr/>
        </p:nvSpPr>
        <p:spPr>
          <a:xfrm>
            <a:off x="3379480" y="4082016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piep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08286D-AC09-A6BD-7C23-A31A171211F6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A62A33-1D20-C42D-7173-14E076415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92782"/>
            <a:ext cx="7740331" cy="51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4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bepalen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A49745-59A5-38C4-2904-F0577E26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58" y="1484784"/>
            <a:ext cx="7383883" cy="49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recht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615DEE8-D2CE-0FCC-ECBA-D031C7F2BCDB}"/>
              </a:ext>
            </a:extLst>
          </p:cNvPr>
          <p:cNvGrpSpPr/>
          <p:nvPr/>
        </p:nvGrpSpPr>
        <p:grpSpPr>
          <a:xfrm>
            <a:off x="467544" y="1838324"/>
            <a:ext cx="7769534" cy="4216968"/>
            <a:chOff x="467544" y="1838324"/>
            <a:chExt cx="7769534" cy="421696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BD9B195C-2D2E-6B81-61F7-41F09E163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750" y="1838324"/>
              <a:ext cx="6046328" cy="403894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C378FE46-726C-B63F-9DFF-D09BFD152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2842316"/>
              <a:ext cx="3212976" cy="3212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581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invloed hebben op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9EFF44-F6BF-9B04-1871-6F128B9C8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3284983"/>
            <a:ext cx="2808312" cy="324036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361298-983B-CD97-8A45-F13AFAC02E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556792"/>
            <a:ext cx="3744416" cy="2952750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669866D4-BAE2-A9EB-7274-103BD354C77D}"/>
              </a:ext>
            </a:extLst>
          </p:cNvPr>
          <p:cNvSpPr/>
          <p:nvPr/>
        </p:nvSpPr>
        <p:spPr>
          <a:xfrm rot="1369892">
            <a:off x="3757949" y="3104966"/>
            <a:ext cx="2088232" cy="64807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eenzaam</a:t>
            </a:r>
          </a:p>
        </p:txBody>
      </p:sp>
      <p:pic>
        <p:nvPicPr>
          <p:cNvPr id="2" name="Afbeelding 1" descr="Afbeelding met persoon, overdekt, jong&#10;&#10;Automatisch gegenereerde beschrijving">
            <a:extLst>
              <a:ext uri="{FF2B5EF4-FFF2-40B4-BE49-F238E27FC236}">
                <a16:creationId xmlns:a16="http://schemas.microsoft.com/office/drawing/2014/main" id="{3C8306ED-D369-AB1C-9155-E11120D2A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1484784"/>
            <a:ext cx="7560840" cy="50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tenminste</a:t>
            </a:r>
            <a:endParaRPr lang="nl-NL" sz="7200" b="1" u="sng" dirty="0">
              <a:latin typeface="Century Gothic" panose="020B0502020202020204" pitchFamily="34" charset="0"/>
            </a:endParaRPr>
          </a:p>
        </p:txBody>
      </p:sp>
      <p:pic>
        <p:nvPicPr>
          <p:cNvPr id="4" name="Afbeelding 3" descr="Afbeelding met persoon, overdekt, jong&#10;&#10;Automatisch gegenereerde beschrijving">
            <a:extLst>
              <a:ext uri="{FF2B5EF4-FFF2-40B4-BE49-F238E27FC236}">
                <a16:creationId xmlns:a16="http://schemas.microsoft.com/office/drawing/2014/main" id="{DE9CF60B-B97B-C631-FBD6-EECCA626A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24" y="1484784"/>
            <a:ext cx="7560840" cy="505064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9ED3842-F478-82F4-4DE0-E4FF32C8C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2531670"/>
            <a:ext cx="1152128" cy="13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van levensbelang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BD55E7-B0B5-B38B-2837-82EE8879ED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986"/>
          <a:stretch/>
        </p:blipFill>
        <p:spPr>
          <a:xfrm>
            <a:off x="251521" y="1988840"/>
            <a:ext cx="3668926" cy="46047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C2E9498-CEF4-BFD2-8F5A-1B4BDD13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380" y="2132856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938</Words>
  <Application>Microsoft Office PowerPoint</Application>
  <PresentationFormat>Diavoorstelling (4:3)</PresentationFormat>
  <Paragraphs>259</Paragraphs>
  <Slides>24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505</cp:revision>
  <dcterms:created xsi:type="dcterms:W3CDTF">2021-06-08T06:13:59Z</dcterms:created>
  <dcterms:modified xsi:type="dcterms:W3CDTF">2023-11-07T10:40:26Z</dcterms:modified>
</cp:coreProperties>
</file>