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525" r:id="rId2"/>
    <p:sldId id="548" r:id="rId3"/>
    <p:sldId id="1511" r:id="rId4"/>
    <p:sldId id="1471" r:id="rId5"/>
    <p:sldId id="1502" r:id="rId6"/>
    <p:sldId id="1523" r:id="rId7"/>
    <p:sldId id="1076" r:id="rId8"/>
    <p:sldId id="1476" r:id="rId9"/>
    <p:sldId id="1487" r:id="rId10"/>
    <p:sldId id="1520" r:id="rId11"/>
    <p:sldId id="1388" r:id="rId12"/>
    <p:sldId id="1478" r:id="rId13"/>
    <p:sldId id="934" r:id="rId14"/>
    <p:sldId id="1500" r:id="rId15"/>
    <p:sldId id="1495" r:id="rId16"/>
    <p:sldId id="1499" r:id="rId17"/>
    <p:sldId id="1524" r:id="rId18"/>
    <p:sldId id="1486" r:id="rId19"/>
    <p:sldId id="1457" r:id="rId20"/>
    <p:sldId id="1517" r:id="rId21"/>
    <p:sldId id="1521" r:id="rId22"/>
    <p:sldId id="1518" r:id="rId23"/>
    <p:sldId id="1519" r:id="rId24"/>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525"/>
            <p14:sldId id="548"/>
            <p14:sldId id="1511"/>
            <p14:sldId id="1471"/>
            <p14:sldId id="1502"/>
            <p14:sldId id="1523"/>
            <p14:sldId id="1076"/>
            <p14:sldId id="1476"/>
            <p14:sldId id="1487"/>
            <p14:sldId id="1520"/>
            <p14:sldId id="1388"/>
            <p14:sldId id="1478"/>
            <p14:sldId id="934"/>
            <p14:sldId id="1500"/>
            <p14:sldId id="1495"/>
            <p14:sldId id="1499"/>
            <p14:sldId id="1524"/>
            <p14:sldId id="1486"/>
            <p14:sldId id="1457"/>
            <p14:sldId id="1517"/>
            <p14:sldId id="1521"/>
            <p14:sldId id="1518"/>
            <p14:sldId id="151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86055" autoAdjust="0"/>
  </p:normalViewPr>
  <p:slideViewPr>
    <p:cSldViewPr>
      <p:cViewPr varScale="1">
        <p:scale>
          <a:sx n="70" d="100"/>
          <a:sy n="70" d="100"/>
        </p:scale>
        <p:origin x="1416"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14-11-2023</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14-11-2023</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r>
              <a:rPr lang="nl-NL" sz="1200" b="1" kern="1200" dirty="0">
                <a:solidFill>
                  <a:schemeClr val="tx1"/>
                </a:solidFill>
                <a:effectLst/>
                <a:latin typeface="+mn-lt"/>
                <a:ea typeface="+mn-ea"/>
                <a:cs typeface="+mn-cs"/>
              </a:rPr>
              <a:t>de bevolking: </a:t>
            </a:r>
            <a:r>
              <a:rPr lang="nl-NL" sz="1200" kern="1200" dirty="0">
                <a:solidFill>
                  <a:schemeClr val="tx1"/>
                </a:solidFill>
                <a:effectLst/>
                <a:latin typeface="+mn-lt"/>
                <a:ea typeface="+mn-ea"/>
                <a:cs typeface="+mn-cs"/>
              </a:rPr>
              <a:t>de mensen die in een land of gebied wonen</a:t>
            </a:r>
          </a:p>
          <a:p>
            <a:pPr fontAlgn="t"/>
            <a:r>
              <a:rPr lang="nl-NL" sz="1200" b="1" kern="1200" dirty="0">
                <a:solidFill>
                  <a:schemeClr val="tx1"/>
                </a:solidFill>
                <a:effectLst/>
                <a:latin typeface="+mn-lt"/>
                <a:ea typeface="+mn-ea"/>
                <a:cs typeface="+mn-cs"/>
              </a:rPr>
              <a:t>dreigen: </a:t>
            </a:r>
            <a:r>
              <a:rPr lang="nl-NL" sz="1200" kern="1200" dirty="0">
                <a:solidFill>
                  <a:schemeClr val="tx1"/>
                </a:solidFill>
                <a:effectLst/>
                <a:latin typeface="+mn-lt"/>
                <a:ea typeface="+mn-ea"/>
                <a:cs typeface="+mn-cs"/>
              </a:rPr>
              <a:t>bijna gebeuren</a:t>
            </a:r>
          </a:p>
          <a:p>
            <a:pPr fontAlgn="t"/>
            <a:r>
              <a:rPr lang="nl-NL" sz="1200" b="1" kern="1200" dirty="0">
                <a:solidFill>
                  <a:schemeClr val="tx1"/>
                </a:solidFill>
                <a:effectLst/>
                <a:latin typeface="+mn-lt"/>
                <a:ea typeface="+mn-ea"/>
                <a:cs typeface="+mn-cs"/>
              </a:rPr>
              <a:t>het onderdak: </a:t>
            </a:r>
            <a:r>
              <a:rPr lang="nl-NL" sz="1200" kern="1200" dirty="0">
                <a:solidFill>
                  <a:schemeClr val="tx1"/>
                </a:solidFill>
                <a:effectLst/>
                <a:latin typeface="+mn-lt"/>
                <a:ea typeface="+mn-ea"/>
                <a:cs typeface="+mn-cs"/>
              </a:rPr>
              <a:t>de plaats om te wonen</a:t>
            </a:r>
          </a:p>
          <a:p>
            <a:pPr fontAlgn="t"/>
            <a:r>
              <a:rPr lang="nl-NL" sz="1200" b="1" kern="1200" dirty="0">
                <a:solidFill>
                  <a:schemeClr val="tx1"/>
                </a:solidFill>
                <a:effectLst/>
                <a:latin typeface="+mn-lt"/>
                <a:ea typeface="+mn-ea"/>
                <a:cs typeface="+mn-cs"/>
              </a:rPr>
              <a:t>vanwege: </a:t>
            </a:r>
            <a:r>
              <a:rPr lang="nl-NL" sz="1200" kern="1200" dirty="0">
                <a:solidFill>
                  <a:schemeClr val="tx1"/>
                </a:solidFill>
                <a:effectLst/>
                <a:latin typeface="+mn-lt"/>
                <a:ea typeface="+mn-ea"/>
                <a:cs typeface="+mn-cs"/>
              </a:rPr>
              <a:t>door, om die reden</a:t>
            </a:r>
          </a:p>
          <a:p>
            <a:pPr fontAlgn="t"/>
            <a:r>
              <a:rPr lang="nl-NL" sz="1200" b="1" kern="1200" dirty="0">
                <a:solidFill>
                  <a:schemeClr val="tx1"/>
                </a:solidFill>
                <a:effectLst/>
                <a:latin typeface="+mn-lt"/>
                <a:ea typeface="+mn-ea"/>
                <a:cs typeface="+mn-cs"/>
              </a:rPr>
              <a:t>oorspronkelijk: </a:t>
            </a:r>
            <a:r>
              <a:rPr lang="nl-NL" sz="1200" kern="1200" dirty="0">
                <a:solidFill>
                  <a:schemeClr val="tx1"/>
                </a:solidFill>
                <a:effectLst/>
                <a:latin typeface="+mn-lt"/>
                <a:ea typeface="+mn-ea"/>
                <a:cs typeface="+mn-cs"/>
              </a:rPr>
              <a:t>in het begin, eerst</a:t>
            </a:r>
          </a:p>
          <a:p>
            <a:pPr fontAlgn="t"/>
            <a:r>
              <a:rPr lang="nl-NL" sz="1200" b="1" kern="1200" dirty="0">
                <a:solidFill>
                  <a:schemeClr val="tx1"/>
                </a:solidFill>
                <a:effectLst/>
                <a:latin typeface="+mn-lt"/>
                <a:ea typeface="+mn-ea"/>
                <a:cs typeface="+mn-cs"/>
              </a:rPr>
              <a:t>de regio: </a:t>
            </a:r>
            <a:r>
              <a:rPr lang="nl-NL" sz="1200" kern="1200" dirty="0">
                <a:solidFill>
                  <a:schemeClr val="tx1"/>
                </a:solidFill>
                <a:effectLst/>
                <a:latin typeface="+mn-lt"/>
                <a:ea typeface="+mn-ea"/>
                <a:cs typeface="+mn-cs"/>
              </a:rPr>
              <a:t>het gebied</a:t>
            </a:r>
          </a:p>
          <a:p>
            <a:pPr fontAlgn="t"/>
            <a:r>
              <a:rPr lang="nl-NL" sz="1200" b="1" kern="1200" dirty="0">
                <a:solidFill>
                  <a:schemeClr val="tx1"/>
                </a:solidFill>
                <a:effectLst/>
                <a:latin typeface="+mn-lt"/>
                <a:ea typeface="+mn-ea"/>
                <a:cs typeface="+mn-cs"/>
              </a:rPr>
              <a:t>ingrijpen: </a:t>
            </a:r>
            <a:r>
              <a:rPr lang="nl-NL" sz="1200" kern="1200" dirty="0">
                <a:solidFill>
                  <a:schemeClr val="tx1"/>
                </a:solidFill>
                <a:effectLst/>
                <a:latin typeface="+mn-lt"/>
                <a:ea typeface="+mn-ea"/>
                <a:cs typeface="+mn-cs"/>
              </a:rPr>
              <a:t>er iets tegen doen</a:t>
            </a:r>
          </a:p>
          <a:p>
            <a:pPr fontAlgn="t"/>
            <a:r>
              <a:rPr lang="nl-NL" sz="1200" b="1" kern="1200" dirty="0">
                <a:solidFill>
                  <a:schemeClr val="tx1"/>
                </a:solidFill>
                <a:effectLst/>
                <a:latin typeface="+mn-lt"/>
                <a:ea typeface="+mn-ea"/>
                <a:cs typeface="+mn-cs"/>
              </a:rPr>
              <a:t>aantasten: </a:t>
            </a:r>
            <a:r>
              <a:rPr lang="nl-NL" sz="1200" kern="1200" dirty="0">
                <a:solidFill>
                  <a:schemeClr val="tx1"/>
                </a:solidFill>
                <a:effectLst/>
                <a:latin typeface="+mn-lt"/>
                <a:ea typeface="+mn-ea"/>
                <a:cs typeface="+mn-cs"/>
              </a:rPr>
              <a:t>kapotmaken</a:t>
            </a:r>
          </a:p>
          <a:p>
            <a:pPr fontAlgn="t"/>
            <a:r>
              <a:rPr lang="nl-NL" sz="1200" b="1" kern="1200" dirty="0">
                <a:solidFill>
                  <a:schemeClr val="tx1"/>
                </a:solidFill>
                <a:effectLst/>
                <a:latin typeface="+mn-lt"/>
                <a:ea typeface="+mn-ea"/>
                <a:cs typeface="+mn-cs"/>
              </a:rPr>
              <a:t>afhangen van: </a:t>
            </a:r>
            <a:r>
              <a:rPr lang="nl-NL" sz="1200" kern="1200" dirty="0">
                <a:solidFill>
                  <a:schemeClr val="tx1"/>
                </a:solidFill>
                <a:effectLst/>
                <a:latin typeface="+mn-lt"/>
                <a:ea typeface="+mn-ea"/>
                <a:cs typeface="+mn-cs"/>
              </a:rPr>
              <a:t>bepaald worden door</a:t>
            </a:r>
          </a:p>
          <a:p>
            <a:pPr fontAlgn="t"/>
            <a:r>
              <a:rPr lang="nl-NL" sz="1200" b="1" kern="1200" dirty="0">
                <a:solidFill>
                  <a:schemeClr val="tx1"/>
                </a:solidFill>
                <a:effectLst/>
                <a:latin typeface="+mn-lt"/>
                <a:ea typeface="+mn-ea"/>
                <a:cs typeface="+mn-cs"/>
              </a:rPr>
              <a:t>maatregelen nemen: </a:t>
            </a:r>
            <a:r>
              <a:rPr lang="nl-NL" sz="1200" kern="1200" dirty="0">
                <a:solidFill>
                  <a:schemeClr val="tx1"/>
                </a:solidFill>
                <a:effectLst/>
                <a:latin typeface="+mn-lt"/>
                <a:ea typeface="+mn-ea"/>
                <a:cs typeface="+mn-cs"/>
              </a:rPr>
              <a:t>iets doen om te zorgen dat iets goed komt</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1646991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528260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14</a:t>
            </a:fld>
            <a:endParaRPr lang="nl-NL" dirty="0"/>
          </a:p>
        </p:txBody>
      </p:sp>
    </p:spTree>
    <p:extLst>
      <p:ext uri="{BB962C8B-B14F-4D97-AF65-F5344CB8AC3E}">
        <p14:creationId xmlns:p14="http://schemas.microsoft.com/office/powerpoint/2010/main" val="1144636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2621083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2756954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1036353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442749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675386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542483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14-11-2023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14-11-2023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14-11-2023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14-11-2023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14-11-2023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14-11-2023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14-11-2023</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14-11-2023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14-11-2023</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14-11-2023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14-11-2023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14-11-2023</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43.jpe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2.png"/><Relationship Id="rId7" Type="http://schemas.openxmlformats.org/officeDocument/2006/relationships/image" Target="../media/image16.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9.png"/><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51.jpe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55.jpe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48.jpeg"/><Relationship Id="rId4" Type="http://schemas.openxmlformats.org/officeDocument/2006/relationships/image" Target="../media/image5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180512" cy="6597352"/>
          </a:xfrm>
        </p:spPr>
        <p:txBody>
          <a:bodyPr>
            <a:noAutofit/>
          </a:bodyPr>
          <a:lstStyle/>
          <a:p>
            <a:pPr marL="0" lvl="0" indent="0">
              <a:buNone/>
            </a:pPr>
            <a:r>
              <a:rPr lang="nl-NL" sz="1900" u="sng" dirty="0">
                <a:solidFill>
                  <a:prstClr val="black"/>
                </a:solidFill>
              </a:rPr>
              <a:t>Semantisatieverhaal A:</a:t>
            </a:r>
          </a:p>
          <a:p>
            <a:pPr marL="0" indent="0">
              <a:spcBef>
                <a:spcPts val="200"/>
              </a:spcBef>
              <a:spcAft>
                <a:spcPts val="200"/>
              </a:spcAft>
              <a:buNone/>
            </a:pPr>
            <a:r>
              <a:rPr lang="nl-NL" sz="2000" dirty="0">
                <a:ea typeface="Times New Roman" panose="02020603050405020304" pitchFamily="18" charset="0"/>
                <a:cs typeface="Arial" panose="020B0604020202020204" pitchFamily="34" charset="0"/>
              </a:rPr>
              <a:t>Mijn neef woont in Groningen en zijn huis heeft scheuren in de muren, </a:t>
            </a:r>
            <a:r>
              <a:rPr lang="nl-NL" sz="2000" b="1" u="sng" dirty="0">
                <a:ea typeface="Times New Roman" panose="02020603050405020304" pitchFamily="18" charset="0"/>
                <a:cs typeface="Arial" panose="020B0604020202020204" pitchFamily="34" charset="0"/>
              </a:rPr>
              <a:t>vanwege</a:t>
            </a:r>
            <a:r>
              <a:rPr lang="nl-NL" sz="2000" dirty="0">
                <a:ea typeface="Times New Roman" panose="02020603050405020304" pitchFamily="18" charset="0"/>
                <a:cs typeface="Arial" panose="020B0604020202020204" pitchFamily="34" charset="0"/>
              </a:rPr>
              <a:t> aardbevingen in de </a:t>
            </a:r>
            <a:r>
              <a:rPr lang="nl-NL" sz="2000" b="1" u="sng" dirty="0">
                <a:ea typeface="Times New Roman" panose="02020603050405020304" pitchFamily="18" charset="0"/>
                <a:cs typeface="Arial" panose="020B0604020202020204" pitchFamily="34" charset="0"/>
              </a:rPr>
              <a:t>regio</a:t>
            </a:r>
            <a:r>
              <a:rPr lang="nl-NL" sz="2000" dirty="0">
                <a:ea typeface="Times New Roman" panose="02020603050405020304" pitchFamily="18" charset="0"/>
                <a:cs typeface="Arial" panose="020B0604020202020204" pitchFamily="34" charset="0"/>
              </a:rPr>
              <a:t>. De regio is </a:t>
            </a:r>
            <a:r>
              <a:rPr lang="nl-NL" sz="2000" b="1" i="1" dirty="0">
                <a:ea typeface="Times New Roman" panose="02020603050405020304" pitchFamily="18" charset="0"/>
                <a:cs typeface="Arial" panose="020B0604020202020204" pitchFamily="34" charset="0"/>
              </a:rPr>
              <a:t>het gebied</a:t>
            </a:r>
            <a:r>
              <a:rPr lang="nl-NL" sz="2000" dirty="0">
                <a:ea typeface="Times New Roman" panose="02020603050405020304" pitchFamily="18" charset="0"/>
                <a:cs typeface="Arial" panose="020B0604020202020204" pitchFamily="34" charset="0"/>
              </a:rPr>
              <a:t>. Vanwege of </a:t>
            </a:r>
            <a:r>
              <a:rPr lang="nl-NL" sz="2000" b="1" i="1" dirty="0">
                <a:ea typeface="Times New Roman" panose="02020603050405020304" pitchFamily="18" charset="0"/>
                <a:cs typeface="Arial" panose="020B0604020202020204" pitchFamily="34" charset="0"/>
              </a:rPr>
              <a:t>door</a:t>
            </a:r>
            <a:r>
              <a:rPr lang="nl-NL" sz="2000" dirty="0">
                <a:ea typeface="Times New Roman" panose="02020603050405020304" pitchFamily="18" charset="0"/>
                <a:cs typeface="Arial" panose="020B0604020202020204" pitchFamily="34" charset="0"/>
              </a:rPr>
              <a:t> de aardbevingen worden huizen </a:t>
            </a:r>
            <a:r>
              <a:rPr lang="nl-NL" sz="2000" b="1" u="sng" dirty="0">
                <a:ea typeface="Times New Roman" panose="02020603050405020304" pitchFamily="18" charset="0"/>
                <a:cs typeface="Arial" panose="020B0604020202020204" pitchFamily="34" charset="0"/>
              </a:rPr>
              <a:t>aangetast</a:t>
            </a:r>
            <a:r>
              <a:rPr lang="nl-NL" sz="2000" dirty="0">
                <a:ea typeface="Times New Roman" panose="02020603050405020304" pitchFamily="18" charset="0"/>
                <a:cs typeface="Arial" panose="020B0604020202020204" pitchFamily="34" charset="0"/>
              </a:rPr>
              <a:t>. De huizen worden </a:t>
            </a:r>
            <a:r>
              <a:rPr lang="nl-NL" sz="2000" b="1" i="1" dirty="0">
                <a:ea typeface="Times New Roman" panose="02020603050405020304" pitchFamily="18" charset="0"/>
                <a:cs typeface="Arial" panose="020B0604020202020204" pitchFamily="34" charset="0"/>
              </a:rPr>
              <a:t>kapot gemaakt</a:t>
            </a:r>
            <a:r>
              <a:rPr lang="nl-NL" sz="2000" dirty="0">
                <a:ea typeface="Times New Roman" panose="02020603050405020304" pitchFamily="18" charset="0"/>
                <a:cs typeface="Arial" panose="020B0604020202020204" pitchFamily="34" charset="0"/>
              </a:rPr>
              <a:t>. De aardbevingen ontstaan door de gaswinning; er wordt gas uit de grond gehaald. </a:t>
            </a:r>
            <a:r>
              <a:rPr lang="nl-NL" sz="2000" b="1" u="sng" dirty="0">
                <a:ea typeface="Times New Roman" panose="02020603050405020304" pitchFamily="18" charset="0"/>
                <a:cs typeface="Arial" panose="020B0604020202020204" pitchFamily="34" charset="0"/>
              </a:rPr>
              <a:t>De bevolking</a:t>
            </a:r>
            <a:r>
              <a:rPr lang="nl-NL" sz="2000" dirty="0">
                <a:ea typeface="Times New Roman" panose="02020603050405020304" pitchFamily="18" charset="0"/>
                <a:cs typeface="Arial" panose="020B0604020202020204" pitchFamily="34" charset="0"/>
              </a:rPr>
              <a:t>, dat zijn </a:t>
            </a:r>
            <a:r>
              <a:rPr lang="nl-NL" sz="2000" b="1" i="1" dirty="0">
                <a:ea typeface="Times New Roman" panose="02020603050405020304" pitchFamily="18" charset="0"/>
                <a:cs typeface="Arial" panose="020B0604020202020204" pitchFamily="34" charset="0"/>
              </a:rPr>
              <a:t>de mensen die in een land of gebied wonen</a:t>
            </a:r>
            <a:r>
              <a:rPr lang="nl-NL" sz="2000" dirty="0">
                <a:ea typeface="Times New Roman" panose="02020603050405020304" pitchFamily="18" charset="0"/>
                <a:cs typeface="Arial" panose="020B0604020202020204" pitchFamily="34" charset="0"/>
              </a:rPr>
              <a:t>, wil dat er wordt </a:t>
            </a:r>
            <a:r>
              <a:rPr lang="nl-NL" sz="2000" b="1" u="sng" dirty="0">
                <a:ea typeface="Times New Roman" panose="02020603050405020304" pitchFamily="18" charset="0"/>
                <a:cs typeface="Arial" panose="020B0604020202020204" pitchFamily="34" charset="0"/>
              </a:rPr>
              <a:t>ingegrepen</a:t>
            </a:r>
            <a:r>
              <a:rPr lang="nl-NL" sz="2000" dirty="0">
                <a:ea typeface="Times New Roman" panose="02020603050405020304" pitchFamily="18" charset="0"/>
                <a:cs typeface="Arial" panose="020B0604020202020204" pitchFamily="34" charset="0"/>
              </a:rPr>
              <a:t>; dat er wordt gestopt met de gaswinning. Ingrijpen betekent </a:t>
            </a:r>
            <a:r>
              <a:rPr lang="nl-NL" sz="2000" b="1" i="1" dirty="0">
                <a:ea typeface="Times New Roman" panose="02020603050405020304" pitchFamily="18" charset="0"/>
                <a:cs typeface="Arial" panose="020B0604020202020204" pitchFamily="34" charset="0"/>
              </a:rPr>
              <a:t>er iets tegen doen</a:t>
            </a:r>
            <a:r>
              <a:rPr lang="nl-NL" sz="2000" dirty="0">
                <a:ea typeface="Times New Roman" panose="02020603050405020304" pitchFamily="18" charset="0"/>
                <a:cs typeface="Arial" panose="020B0604020202020204" pitchFamily="34" charset="0"/>
              </a:rPr>
              <a:t>. Veel huizen zijn zo erg kapot dat mensen een nieuw </a:t>
            </a:r>
            <a:r>
              <a:rPr lang="nl-NL" sz="2000" b="1" u="sng" dirty="0">
                <a:ea typeface="Times New Roman" panose="02020603050405020304" pitchFamily="18" charset="0"/>
                <a:cs typeface="Arial" panose="020B0604020202020204" pitchFamily="34" charset="0"/>
              </a:rPr>
              <a:t>onderdak</a:t>
            </a:r>
            <a:r>
              <a:rPr lang="nl-NL" sz="2000" dirty="0">
                <a:ea typeface="Times New Roman" panose="02020603050405020304" pitchFamily="18" charset="0"/>
                <a:cs typeface="Arial" panose="020B0604020202020204" pitchFamily="34" charset="0"/>
              </a:rPr>
              <a:t> hebben moeten zoeken. Ze moesten een nieuwe</a:t>
            </a:r>
            <a:r>
              <a:rPr lang="nl-NL" sz="2000" b="1" i="1" dirty="0">
                <a:ea typeface="Times New Roman" panose="02020603050405020304" pitchFamily="18" charset="0"/>
                <a:cs typeface="Arial" panose="020B0604020202020204" pitchFamily="34" charset="0"/>
              </a:rPr>
              <a:t> plaats om te wonen</a:t>
            </a:r>
            <a:r>
              <a:rPr lang="nl-NL" sz="2000" dirty="0">
                <a:ea typeface="Times New Roman" panose="02020603050405020304" pitchFamily="18" charset="0"/>
                <a:cs typeface="Arial" panose="020B0604020202020204" pitchFamily="34" charset="0"/>
              </a:rPr>
              <a:t> vinden. Ook </a:t>
            </a:r>
            <a:r>
              <a:rPr lang="nl-NL" sz="2000" b="1" u="sng" dirty="0">
                <a:ea typeface="Times New Roman" panose="02020603050405020304" pitchFamily="18" charset="0"/>
                <a:cs typeface="Arial" panose="020B0604020202020204" pitchFamily="34" charset="0"/>
              </a:rPr>
              <a:t>dreigen</a:t>
            </a:r>
            <a:r>
              <a:rPr lang="nl-NL" sz="2000" dirty="0">
                <a:ea typeface="Times New Roman" panose="02020603050405020304" pitchFamily="18" charset="0"/>
                <a:cs typeface="Arial" panose="020B0604020202020204" pitchFamily="34" charset="0"/>
              </a:rPr>
              <a:t> veel huizen in te storten. Dit </a:t>
            </a:r>
            <a:r>
              <a:rPr lang="nl-NL" sz="2000" b="1" i="1" dirty="0">
                <a:ea typeface="Times New Roman" panose="02020603050405020304" pitchFamily="18" charset="0"/>
                <a:cs typeface="Arial" panose="020B0604020202020204" pitchFamily="34" charset="0"/>
              </a:rPr>
              <a:t>gebeurt bijna</a:t>
            </a:r>
            <a:r>
              <a:rPr lang="nl-NL" sz="2000" dirty="0">
                <a:ea typeface="Times New Roman" panose="02020603050405020304" pitchFamily="18" charset="0"/>
                <a:cs typeface="Arial" panose="020B0604020202020204" pitchFamily="34" charset="0"/>
              </a:rPr>
              <a:t>. Na heel veel protesten en gesprekken zijn er nu </a:t>
            </a:r>
            <a:r>
              <a:rPr lang="nl-NL" sz="2000" b="1" u="sng" dirty="0">
                <a:ea typeface="Times New Roman" panose="02020603050405020304" pitchFamily="18" charset="0"/>
                <a:cs typeface="Arial" panose="020B0604020202020204" pitchFamily="34" charset="0"/>
              </a:rPr>
              <a:t>maatregelen genomen</a:t>
            </a:r>
            <a:r>
              <a:rPr lang="nl-NL" sz="2000" dirty="0">
                <a:ea typeface="Times New Roman" panose="02020603050405020304" pitchFamily="18" charset="0"/>
                <a:cs typeface="Arial" panose="020B0604020202020204" pitchFamily="34" charset="0"/>
              </a:rPr>
              <a:t>. Maatregelen nemen betekent </a:t>
            </a:r>
            <a:r>
              <a:rPr lang="nl-NL" sz="2000" b="1" i="1" dirty="0">
                <a:ea typeface="Times New Roman" panose="02020603050405020304" pitchFamily="18" charset="0"/>
                <a:cs typeface="Arial" panose="020B0604020202020204" pitchFamily="34" charset="0"/>
              </a:rPr>
              <a:t>iets doen om te zorgen dat iets goed komt</a:t>
            </a:r>
            <a:r>
              <a:rPr lang="nl-NL" sz="2000" dirty="0">
                <a:ea typeface="Times New Roman" panose="02020603050405020304" pitchFamily="18" charset="0"/>
                <a:cs typeface="Arial" panose="020B0604020202020204" pitchFamily="34" charset="0"/>
              </a:rPr>
              <a:t>. Welke maatregelen er genomen zouden worden </a:t>
            </a:r>
            <a:r>
              <a:rPr lang="nl-NL" sz="2000" b="1" u="sng" dirty="0">
                <a:ea typeface="Times New Roman" panose="02020603050405020304" pitchFamily="18" charset="0"/>
                <a:cs typeface="Arial" panose="020B0604020202020204" pitchFamily="34" charset="0"/>
              </a:rPr>
              <a:t>hing af van</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de regering. De maatregelen </a:t>
            </a:r>
            <a:r>
              <a:rPr lang="nl-NL" sz="2000" b="1" i="1" dirty="0">
                <a:ea typeface="Times New Roman" panose="02020603050405020304" pitchFamily="18" charset="0"/>
                <a:cs typeface="Arial" panose="020B0604020202020204" pitchFamily="34" charset="0"/>
              </a:rPr>
              <a:t>werden bepaald door</a:t>
            </a:r>
            <a:r>
              <a:rPr lang="nl-NL" sz="2000" dirty="0">
                <a:ea typeface="Times New Roman" panose="02020603050405020304" pitchFamily="18" charset="0"/>
                <a:cs typeface="Arial" panose="020B0604020202020204" pitchFamily="34" charset="0"/>
              </a:rPr>
              <a:t> de regering. Er is nu gestopt met de gaswinning; met het uit de grond halen van gas. En de bevolking krijgt geld voor het repareren van hun huizen. Zo kunnen de huizen weer in hun </a:t>
            </a:r>
            <a:r>
              <a:rPr lang="nl-NL" sz="2000" b="1" u="sng" dirty="0">
                <a:ea typeface="Times New Roman" panose="02020603050405020304" pitchFamily="18" charset="0"/>
                <a:cs typeface="Arial" panose="020B0604020202020204" pitchFamily="34" charset="0"/>
              </a:rPr>
              <a:t>oorspronkelijke</a:t>
            </a:r>
            <a:r>
              <a:rPr lang="nl-NL" sz="2000" dirty="0">
                <a:ea typeface="Times New Roman" panose="02020603050405020304" pitchFamily="18" charset="0"/>
                <a:cs typeface="Arial" panose="020B0604020202020204" pitchFamily="34" charset="0"/>
              </a:rPr>
              <a:t> staat worden gebracht. Oorspronkelijk betekent </a:t>
            </a:r>
            <a:r>
              <a:rPr lang="nl-NL" sz="2000" b="1" i="1" dirty="0">
                <a:ea typeface="Times New Roman" panose="02020603050405020304" pitchFamily="18" charset="0"/>
                <a:cs typeface="Arial" panose="020B0604020202020204" pitchFamily="34" charset="0"/>
              </a:rPr>
              <a:t>in het begin, eerst</a:t>
            </a:r>
            <a:r>
              <a:rPr lang="nl-NL" sz="2000" dirty="0">
                <a:ea typeface="Times New Roman" panose="02020603050405020304" pitchFamily="18" charset="0"/>
                <a:cs typeface="Arial" panose="020B0604020202020204" pitchFamily="34" charset="0"/>
              </a:rPr>
              <a:t>. Dus zoals ze er vroeger uit zagen. Of er kunnen nieuwe huizen worden gebouwd. Daar is de bevolking van Groningen blij mee. Of er genoeg geld wordt gegeven door de regering is nog niet duidelijk. Ik hoop het wel! </a:t>
            </a:r>
            <a:endParaRPr lang="nl-NL" sz="2000"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4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t>
            </a:r>
          </a:p>
        </p:txBody>
      </p:sp>
    </p:spTree>
    <p:extLst>
      <p:ext uri="{BB962C8B-B14F-4D97-AF65-F5344CB8AC3E}">
        <p14:creationId xmlns:p14="http://schemas.microsoft.com/office/powerpoint/2010/main" val="3549455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ep 5">
            <a:extLst>
              <a:ext uri="{FF2B5EF4-FFF2-40B4-BE49-F238E27FC236}">
                <a16:creationId xmlns:a16="http://schemas.microsoft.com/office/drawing/2014/main" id="{7B8A75CF-6930-92DA-0327-72E28187926D}"/>
              </a:ext>
            </a:extLst>
          </p:cNvPr>
          <p:cNvGrpSpPr/>
          <p:nvPr/>
        </p:nvGrpSpPr>
        <p:grpSpPr>
          <a:xfrm>
            <a:off x="240114" y="1104898"/>
            <a:ext cx="8724374" cy="5586312"/>
            <a:chOff x="240114" y="1104898"/>
            <a:chExt cx="8724374" cy="5586312"/>
          </a:xfrm>
        </p:grpSpPr>
        <p:pic>
          <p:nvPicPr>
            <p:cNvPr id="2" name="Afbeelding 1" descr="Afbeelding met lucht, buiten&#10;&#10;Automatisch gegenereerde beschrijving">
              <a:extLst>
                <a:ext uri="{FF2B5EF4-FFF2-40B4-BE49-F238E27FC236}">
                  <a16:creationId xmlns:a16="http://schemas.microsoft.com/office/drawing/2014/main" id="{F4EC80B2-778A-B117-37E5-275C8BC6097E}"/>
                </a:ext>
              </a:extLst>
            </p:cNvPr>
            <p:cNvPicPr>
              <a:picLocks noChangeAspect="1"/>
            </p:cNvPicPr>
            <p:nvPr/>
          </p:nvPicPr>
          <p:blipFill>
            <a:blip r:embed="rId3">
              <a:alphaModFix/>
              <a:extLst>
                <a:ext uri="{28A0092B-C50C-407E-A947-70E740481C1C}">
                  <a14:useLocalDpi xmlns:a14="http://schemas.microsoft.com/office/drawing/2010/main"/>
                </a:ext>
              </a:extLst>
            </a:blip>
            <a:stretch>
              <a:fillRect/>
            </a:stretch>
          </p:blipFill>
          <p:spPr>
            <a:xfrm>
              <a:off x="240114" y="1788110"/>
              <a:ext cx="8724374" cy="4903099"/>
            </a:xfrm>
            <a:prstGeom prst="rect">
              <a:avLst/>
            </a:prstGeom>
          </p:spPr>
        </p:pic>
        <p:pic>
          <p:nvPicPr>
            <p:cNvPr id="11" name="Afbeelding 10">
              <a:extLst>
                <a:ext uri="{FF2B5EF4-FFF2-40B4-BE49-F238E27FC236}">
                  <a16:creationId xmlns:a16="http://schemas.microsoft.com/office/drawing/2014/main" id="{F660699B-4283-4D1E-957D-29BC91ACEFD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13484" y="1104898"/>
              <a:ext cx="5238836" cy="5586312"/>
            </a:xfrm>
            <a:prstGeom prst="rect">
              <a:avLst/>
            </a:prstGeom>
          </p:spPr>
        </p:pic>
      </p:grpSp>
      <p:sp>
        <p:nvSpPr>
          <p:cNvPr id="3" name="Tekstvak 2">
            <a:extLst>
              <a:ext uri="{FF2B5EF4-FFF2-40B4-BE49-F238E27FC236}">
                <a16:creationId xmlns:a16="http://schemas.microsoft.com/office/drawing/2014/main" id="{E0B46593-D3E2-8D82-7509-C703AA46E0F0}"/>
              </a:ext>
            </a:extLst>
          </p:cNvPr>
          <p:cNvSpPr txBox="1"/>
          <p:nvPr/>
        </p:nvSpPr>
        <p:spPr>
          <a:xfrm>
            <a:off x="-36512" y="25814"/>
            <a:ext cx="9180512" cy="1169551"/>
          </a:xfrm>
          <a:prstGeom prst="rect">
            <a:avLst/>
          </a:prstGeom>
          <a:noFill/>
        </p:spPr>
        <p:txBody>
          <a:bodyPr wrap="square" rtlCol="0">
            <a:spAutoFit/>
          </a:bodyPr>
          <a:lstStyle/>
          <a:p>
            <a:r>
              <a:rPr lang="nl-NL" sz="7000" b="1" u="sng" dirty="0">
                <a:latin typeface="Century Gothic" panose="020B0502020202020204" pitchFamily="34" charset="0"/>
              </a:rPr>
              <a:t>maatregelen nemen</a:t>
            </a:r>
          </a:p>
        </p:txBody>
      </p:sp>
    </p:spTree>
    <p:extLst>
      <p:ext uri="{BB962C8B-B14F-4D97-AF65-F5344CB8AC3E}">
        <p14:creationId xmlns:p14="http://schemas.microsoft.com/office/powerpoint/2010/main" val="1561175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18B637D-289B-4D19-B075-A6257321374F}"/>
              </a:ext>
            </a:extLst>
          </p:cNvPr>
          <p:cNvPicPr>
            <a:picLocks noChangeAspect="1"/>
          </p:cNvPicPr>
          <p:nvPr/>
        </p:nvPicPr>
        <p:blipFill>
          <a:blip r:embed="rId3"/>
          <a:stretch>
            <a:fillRect/>
          </a:stretch>
        </p:blipFill>
        <p:spPr>
          <a:xfrm>
            <a:off x="2297609" y="1460978"/>
            <a:ext cx="4548782" cy="3312368"/>
          </a:xfrm>
          <a:prstGeom prst="rect">
            <a:avLst/>
          </a:prstGeom>
        </p:spPr>
      </p:pic>
      <p:sp>
        <p:nvSpPr>
          <p:cNvPr id="2" name="Tekstvak 1">
            <a:extLst>
              <a:ext uri="{FF2B5EF4-FFF2-40B4-BE49-F238E27FC236}">
                <a16:creationId xmlns:a16="http://schemas.microsoft.com/office/drawing/2014/main" id="{65ECA4A8-AD71-15A6-A757-A624CA99FB59}"/>
              </a:ext>
            </a:extLst>
          </p:cNvPr>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afhangen van</a:t>
            </a:r>
          </a:p>
        </p:txBody>
      </p:sp>
      <p:pic>
        <p:nvPicPr>
          <p:cNvPr id="3" name="Afbeelding 2">
            <a:extLst>
              <a:ext uri="{FF2B5EF4-FFF2-40B4-BE49-F238E27FC236}">
                <a16:creationId xmlns:a16="http://schemas.microsoft.com/office/drawing/2014/main" id="{DA147008-B8F8-A224-0042-0D0E649157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87824" y="4581128"/>
            <a:ext cx="2808312" cy="1873144"/>
          </a:xfrm>
          <a:prstGeom prst="rect">
            <a:avLst/>
          </a:prstGeom>
        </p:spPr>
      </p:pic>
    </p:spTree>
    <p:extLst>
      <p:ext uri="{BB962C8B-B14F-4D97-AF65-F5344CB8AC3E}">
        <p14:creationId xmlns:p14="http://schemas.microsoft.com/office/powerpoint/2010/main" val="209565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oorspronkelijk</a:t>
            </a:r>
          </a:p>
        </p:txBody>
      </p:sp>
      <p:pic>
        <p:nvPicPr>
          <p:cNvPr id="4" name="Afbeelding 3">
            <a:extLst>
              <a:ext uri="{FF2B5EF4-FFF2-40B4-BE49-F238E27FC236}">
                <a16:creationId xmlns:a16="http://schemas.microsoft.com/office/drawing/2014/main" id="{C77D0E0F-CF04-111A-48C2-2098D0D385DF}"/>
              </a:ext>
            </a:extLst>
          </p:cNvPr>
          <p:cNvPicPr>
            <a:picLocks noChangeAspect="1"/>
          </p:cNvPicPr>
          <p:nvPr/>
        </p:nvPicPr>
        <p:blipFill>
          <a:blip r:embed="rId3"/>
          <a:stretch>
            <a:fillRect/>
          </a:stretch>
        </p:blipFill>
        <p:spPr>
          <a:xfrm>
            <a:off x="755576" y="1556792"/>
            <a:ext cx="7089434" cy="4565595"/>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468560" y="332656"/>
            <a:ext cx="5595273" cy="122413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vanwege</a:t>
            </a:r>
            <a:endParaRPr lang="nl-NL" sz="4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32656"/>
            <a:ext cx="4788025" cy="122413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ondanks</a:t>
            </a:r>
            <a:endParaRPr lang="nl-NL" sz="4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3714" y="1628800"/>
            <a:ext cx="4174270"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door, om die reden</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90000"/>
              </a:lnSpc>
              <a:spcAft>
                <a:spcPts val="0"/>
              </a:spcAft>
            </a:pPr>
            <a:r>
              <a:rPr lang="nl-NL" sz="2400" i="1" u="sng" dirty="0">
                <a:solidFill>
                  <a:srgbClr val="387038"/>
                </a:solidFill>
                <a:latin typeface="Century Gothic" panose="020B0502020202020204" pitchFamily="34" charset="0"/>
                <a:ea typeface="Calibri"/>
                <a:cs typeface="Times New Roman"/>
              </a:rPr>
              <a:t>Vanwege</a:t>
            </a:r>
            <a:r>
              <a:rPr lang="nl-NL" sz="2400" i="1" dirty="0">
                <a:solidFill>
                  <a:srgbClr val="387038"/>
                </a:solidFill>
                <a:latin typeface="Century Gothic" panose="020B0502020202020204" pitchFamily="34" charset="0"/>
                <a:ea typeface="Calibri"/>
                <a:cs typeface="Times New Roman"/>
              </a:rPr>
              <a:t> de gaswinning raken huizen beschadigd.</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ook al</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400" dirty="0">
                <a:effectLst/>
                <a:latin typeface="Century Gothic" panose="020B0502020202020204" pitchFamily="34" charset="0"/>
                <a:ea typeface="Calibri"/>
                <a:cs typeface="Times New Roman"/>
              </a:rPr>
              <a:t> </a:t>
            </a:r>
            <a:endParaRPr lang="nl-NL" sz="105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dirty="0">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dirty="0">
              <a:latin typeface="Century Gothic" panose="020B0502020202020204" pitchFamily="34" charset="0"/>
              <a:ea typeface="Calibri"/>
              <a:cs typeface="Times New Roman"/>
            </a:endParaRPr>
          </a:p>
          <a:p>
            <a:pPr>
              <a:lnSpc>
                <a:spcPct val="107000"/>
              </a:lnSpc>
              <a:spcAft>
                <a:spcPts val="0"/>
              </a:spcAft>
            </a:pPr>
            <a:endParaRPr lang="nl-NL" dirty="0">
              <a:latin typeface="Century Gothic" panose="020B0502020202020204" pitchFamily="34" charset="0"/>
              <a:ea typeface="Calibri"/>
              <a:cs typeface="Times New Roman"/>
            </a:endParaRPr>
          </a:p>
          <a:p>
            <a:pPr>
              <a:lnSpc>
                <a:spcPct val="107000"/>
              </a:lnSpc>
              <a:spcAft>
                <a:spcPts val="0"/>
              </a:spcAft>
            </a:pPr>
            <a:endParaRPr lang="nl-NL" dirty="0">
              <a:latin typeface="Century Gothic" panose="020B0502020202020204" pitchFamily="34" charset="0"/>
              <a:ea typeface="Calibri"/>
              <a:cs typeface="Times New Roman"/>
            </a:endParaRPr>
          </a:p>
          <a:p>
            <a:pPr algn="ctr"/>
            <a:endParaRPr lang="nl-NL" sz="2400" i="1" dirty="0">
              <a:solidFill>
                <a:srgbClr val="387038"/>
              </a:solidFill>
              <a:effectLst/>
              <a:latin typeface="Century Gothic" panose="020B0502020202020204" pitchFamily="34" charset="0"/>
              <a:ea typeface="Calibri"/>
              <a:cs typeface="Times New Roman"/>
            </a:endParaRPr>
          </a:p>
          <a:p>
            <a:pPr algn="ctr"/>
            <a:r>
              <a:rPr lang="nl-NL" sz="2400" i="1" u="sng" dirty="0">
                <a:solidFill>
                  <a:srgbClr val="387038"/>
                </a:solidFill>
                <a:latin typeface="Century Gothic" panose="020B0502020202020204" pitchFamily="34" charset="0"/>
                <a:ea typeface="Calibri"/>
                <a:cs typeface="Times New Roman"/>
              </a:rPr>
              <a:t>Ondanks</a:t>
            </a:r>
            <a:r>
              <a:rPr lang="nl-NL" sz="2400" i="1" dirty="0">
                <a:solidFill>
                  <a:srgbClr val="387038"/>
                </a:solidFill>
                <a:latin typeface="Century Gothic" panose="020B0502020202020204" pitchFamily="34" charset="0"/>
                <a:ea typeface="Calibri"/>
                <a:cs typeface="Times New Roman"/>
              </a:rPr>
              <a:t> de houten palen, blijft het huis gevaarlijk om in te wonen. </a:t>
            </a:r>
            <a:endParaRPr lang="nl-NL" sz="24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8F4FE504-516D-4D01-8D70-1CEF0CF1FEA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4065" y="2492871"/>
            <a:ext cx="3879903" cy="2232273"/>
          </a:xfrm>
          <a:prstGeom prst="rect">
            <a:avLst/>
          </a:prstGeom>
        </p:spPr>
      </p:pic>
      <p:pic>
        <p:nvPicPr>
          <p:cNvPr id="3" name="Afbeelding 2">
            <a:extLst>
              <a:ext uri="{FF2B5EF4-FFF2-40B4-BE49-F238E27FC236}">
                <a16:creationId xmlns:a16="http://schemas.microsoft.com/office/drawing/2014/main" id="{795127F9-6691-0321-5759-8DB48252C0C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00301" y="2492871"/>
            <a:ext cx="3879903" cy="2232273"/>
          </a:xfrm>
          <a:prstGeom prst="rect">
            <a:avLst/>
          </a:prstGeom>
        </p:spPr>
      </p:pic>
      <p:sp>
        <p:nvSpPr>
          <p:cNvPr id="5" name="Ovaal 4">
            <a:extLst>
              <a:ext uri="{FF2B5EF4-FFF2-40B4-BE49-F238E27FC236}">
                <a16:creationId xmlns:a16="http://schemas.microsoft.com/office/drawing/2014/main" id="{4251D3DF-0A4B-FD02-E5D2-934147B8BB17}"/>
              </a:ext>
            </a:extLst>
          </p:cNvPr>
          <p:cNvSpPr/>
          <p:nvPr/>
        </p:nvSpPr>
        <p:spPr>
          <a:xfrm rot="20622419">
            <a:off x="7127786" y="2602323"/>
            <a:ext cx="792088" cy="2088232"/>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103937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35632" y="332656"/>
            <a:ext cx="499566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dreigen</a:t>
            </a:r>
            <a:endParaRPr lang="nl-NL" sz="55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306788" y="382352"/>
            <a:ext cx="518457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plaatsvinden</a:t>
            </a:r>
            <a:endParaRPr lang="nl-NL" sz="47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83020"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bijna gebeuren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2000" dirty="0">
                <a:effectLst/>
                <a:latin typeface="Century Gothic" panose="020B0502020202020204" pitchFamily="34" charset="0"/>
                <a:ea typeface="Calibri"/>
                <a:cs typeface="Times New Roman"/>
              </a:rPr>
              <a:t> </a:t>
            </a:r>
            <a:endParaRPr lang="nl-NL" sz="10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100" dirty="0">
                <a:effectLst/>
                <a:latin typeface="Century Gothic" panose="020B0502020202020204" pitchFamily="34" charset="0"/>
                <a:ea typeface="Calibri"/>
                <a:cs typeface="Times New Roman"/>
              </a:rPr>
              <a:t>   </a:t>
            </a: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Deze woning </a:t>
            </a:r>
            <a:r>
              <a:rPr lang="nl-NL" sz="2400" i="1" u="sng" dirty="0">
                <a:solidFill>
                  <a:srgbClr val="387038"/>
                </a:solidFill>
                <a:latin typeface="Century Gothic" panose="020B0502020202020204" pitchFamily="34" charset="0"/>
                <a:ea typeface="Calibri"/>
                <a:cs typeface="Times New Roman"/>
              </a:rPr>
              <a:t>dreigt</a:t>
            </a:r>
            <a:r>
              <a:rPr lang="nl-NL" sz="2400" i="1" dirty="0">
                <a:solidFill>
                  <a:srgbClr val="387038"/>
                </a:solidFill>
                <a:latin typeface="Century Gothic" panose="020B0502020202020204" pitchFamily="34" charset="0"/>
                <a:ea typeface="Calibri"/>
                <a:cs typeface="Times New Roman"/>
              </a:rPr>
              <a:t> </a:t>
            </a:r>
            <a:br>
              <a:rPr lang="nl-NL" sz="2400" i="1" dirty="0">
                <a:solidFill>
                  <a:srgbClr val="387038"/>
                </a:solidFill>
                <a:latin typeface="Century Gothic" panose="020B0502020202020204" pitchFamily="34" charset="0"/>
                <a:ea typeface="Calibri"/>
                <a:cs typeface="Times New Roman"/>
              </a:rPr>
            </a:br>
            <a:r>
              <a:rPr lang="nl-NL" sz="2400" i="1" dirty="0">
                <a:solidFill>
                  <a:srgbClr val="387038"/>
                </a:solidFill>
                <a:latin typeface="Century Gothic" panose="020B0502020202020204" pitchFamily="34" charset="0"/>
                <a:ea typeface="Calibri"/>
                <a:cs typeface="Times New Roman"/>
              </a:rPr>
              <a:t>in te storten. </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88024"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gebeuren</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Hier heeft instorting </a:t>
            </a:r>
            <a:r>
              <a:rPr lang="nl-NL" sz="2400" i="1" u="sng" dirty="0">
                <a:solidFill>
                  <a:srgbClr val="387038"/>
                </a:solidFill>
                <a:latin typeface="Century Gothic" panose="020B0502020202020204" pitchFamily="34" charset="0"/>
                <a:ea typeface="Calibri"/>
                <a:cs typeface="Times New Roman"/>
              </a:rPr>
              <a:t>plaats</a:t>
            </a:r>
            <a:r>
              <a:rPr lang="nl-NL" sz="2400" i="1" dirty="0">
                <a:solidFill>
                  <a:srgbClr val="387038"/>
                </a:solidFill>
                <a:latin typeface="Century Gothic" panose="020B0502020202020204" pitchFamily="34" charset="0"/>
                <a:ea typeface="Calibri"/>
                <a:cs typeface="Times New Roman"/>
              </a:rPr>
              <a:t> </a:t>
            </a:r>
            <a:r>
              <a:rPr lang="nl-NL" sz="2400" i="1" u="sng" dirty="0">
                <a:solidFill>
                  <a:srgbClr val="387038"/>
                </a:solidFill>
                <a:latin typeface="Century Gothic" panose="020B0502020202020204" pitchFamily="34" charset="0"/>
                <a:ea typeface="Calibri"/>
                <a:cs typeface="Times New Roman"/>
              </a:rPr>
              <a:t>gevonden</a:t>
            </a:r>
            <a:r>
              <a:rPr lang="nl-NL" sz="2400" i="1" dirty="0">
                <a:solidFill>
                  <a:srgbClr val="387038"/>
                </a:solidFill>
                <a:latin typeface="Century Gothic" panose="020B0502020202020204" pitchFamily="34" charset="0"/>
                <a:ea typeface="Calibri"/>
                <a:cs typeface="Times New Roman"/>
              </a:rPr>
              <a:t>. </a:t>
            </a:r>
          </a:p>
          <a:p>
            <a:pPr algn="ctr">
              <a:lnSpc>
                <a:spcPct val="107000"/>
              </a:lnSpc>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grpSp>
        <p:nvGrpSpPr>
          <p:cNvPr id="8" name="Groep 7">
            <a:extLst>
              <a:ext uri="{FF2B5EF4-FFF2-40B4-BE49-F238E27FC236}">
                <a16:creationId xmlns:a16="http://schemas.microsoft.com/office/drawing/2014/main" id="{64F9AD28-E7DA-4F48-7B4C-D2B7BC357944}"/>
              </a:ext>
            </a:extLst>
          </p:cNvPr>
          <p:cNvGrpSpPr/>
          <p:nvPr/>
        </p:nvGrpSpPr>
        <p:grpSpPr>
          <a:xfrm>
            <a:off x="958104" y="2299910"/>
            <a:ext cx="3331421" cy="1972835"/>
            <a:chOff x="1524000" y="1714500"/>
            <a:chExt cx="6096000" cy="3429000"/>
          </a:xfrm>
        </p:grpSpPr>
        <p:pic>
          <p:nvPicPr>
            <p:cNvPr id="9" name="Picture 2" descr="De bronafbeelding bekijken">
              <a:extLst>
                <a:ext uri="{FF2B5EF4-FFF2-40B4-BE49-F238E27FC236}">
                  <a16:creationId xmlns:a16="http://schemas.microsoft.com/office/drawing/2014/main" id="{91BB41E5-7E12-9F57-C4DB-B87A0F60FD2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0" y="1714500"/>
              <a:ext cx="6096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19" name="Tekstvak 18">
              <a:extLst>
                <a:ext uri="{FF2B5EF4-FFF2-40B4-BE49-F238E27FC236}">
                  <a16:creationId xmlns:a16="http://schemas.microsoft.com/office/drawing/2014/main" id="{37ACE779-4F59-E0C3-8E2D-ACAFAADD7232}"/>
                </a:ext>
              </a:extLst>
            </p:cNvPr>
            <p:cNvSpPr txBox="1"/>
            <p:nvPr/>
          </p:nvSpPr>
          <p:spPr>
            <a:xfrm>
              <a:off x="1551649" y="4838990"/>
              <a:ext cx="2520280" cy="250107"/>
            </a:xfrm>
            <a:prstGeom prst="rect">
              <a:avLst/>
            </a:prstGeom>
            <a:noFill/>
          </p:spPr>
          <p:txBody>
            <a:bodyPr wrap="square" rtlCol="0">
              <a:spAutoFit/>
            </a:bodyPr>
            <a:lstStyle/>
            <a:p>
              <a:r>
                <a:rPr lang="nl-NL" sz="1100" dirty="0">
                  <a:solidFill>
                    <a:schemeClr val="bg1">
                      <a:lumMod val="65000"/>
                    </a:schemeClr>
                  </a:solidFill>
                </a:rPr>
                <a:t>Bron: jeroenvindt.nl</a:t>
              </a:r>
            </a:p>
          </p:txBody>
        </p:sp>
      </p:grpSp>
      <p:pic>
        <p:nvPicPr>
          <p:cNvPr id="20" name="Afbeelding 19">
            <a:extLst>
              <a:ext uri="{FF2B5EF4-FFF2-40B4-BE49-F238E27FC236}">
                <a16:creationId xmlns:a16="http://schemas.microsoft.com/office/drawing/2014/main" id="{6A8A2292-5AB6-A0E7-78D9-CE465DDF07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5638" y="4402043"/>
            <a:ext cx="904931" cy="904931"/>
          </a:xfrm>
          <a:prstGeom prst="rect">
            <a:avLst/>
          </a:prstGeom>
        </p:spPr>
      </p:pic>
      <p:pic>
        <p:nvPicPr>
          <p:cNvPr id="22" name="Afbeelding 21">
            <a:extLst>
              <a:ext uri="{FF2B5EF4-FFF2-40B4-BE49-F238E27FC236}">
                <a16:creationId xmlns:a16="http://schemas.microsoft.com/office/drawing/2014/main" id="{D12E18E0-C643-C551-6136-D92D47AF6A4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31060" y="2345054"/>
            <a:ext cx="3670806" cy="2452098"/>
          </a:xfrm>
          <a:prstGeom prst="rect">
            <a:avLst/>
          </a:prstGeom>
        </p:spPr>
      </p:pic>
    </p:spTree>
    <p:extLst>
      <p:ext uri="{BB962C8B-B14F-4D97-AF65-F5344CB8AC3E}">
        <p14:creationId xmlns:p14="http://schemas.microsoft.com/office/powerpoint/2010/main" val="1367896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35632" y="332656"/>
            <a:ext cx="499566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ingrijpen</a:t>
            </a:r>
            <a:endParaRPr lang="nl-NL" sz="55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217666" y="89857"/>
            <a:ext cx="518457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v</a:t>
            </a:r>
            <a:r>
              <a:rPr lang="nl-NL" sz="5400" b="1" dirty="0">
                <a:solidFill>
                  <a:srgbClr val="387038"/>
                </a:solidFill>
                <a:effectLst/>
                <a:latin typeface="Century Gothic" panose="020B0502020202020204" pitchFamily="34" charset="0"/>
                <a:ea typeface="Calibri"/>
                <a:cs typeface="Times New Roman"/>
              </a:rPr>
              <a:t>rij spel</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83020"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er iets tegen doen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2000" dirty="0">
                <a:effectLst/>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r>
              <a:rPr lang="nl-NL" sz="100" dirty="0">
                <a:effectLst/>
                <a:latin typeface="Century Gothic" panose="020B0502020202020204" pitchFamily="34" charset="0"/>
                <a:ea typeface="Calibri"/>
                <a:cs typeface="Times New Roman"/>
              </a:rPr>
              <a:t>   </a:t>
            </a: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 bevolking wil dat de regering gaat </a:t>
            </a:r>
            <a:r>
              <a:rPr lang="nl-NL" sz="2400" i="1" u="sng" dirty="0">
                <a:solidFill>
                  <a:srgbClr val="387038"/>
                </a:solidFill>
                <a:latin typeface="Century Gothic" panose="020B0502020202020204" pitchFamily="34" charset="0"/>
                <a:ea typeface="Calibri"/>
                <a:cs typeface="Times New Roman"/>
              </a:rPr>
              <a:t>ingrijpen.</a:t>
            </a:r>
            <a:r>
              <a:rPr lang="nl-NL" sz="24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88024"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ingrijpen, laten gebeuren</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900" dirty="0">
              <a:effectLst/>
              <a:latin typeface="Century Gothic" panose="020B0502020202020204" pitchFamily="34" charset="0"/>
              <a:ea typeface="Calibri"/>
              <a:cs typeface="Times New Roman"/>
            </a:endParaRPr>
          </a:p>
          <a:p>
            <a:pPr algn="ctr">
              <a:lnSpc>
                <a:spcPct val="107000"/>
              </a:lnSpc>
            </a:pPr>
            <a:endParaRPr lang="nl-NL" sz="900" i="1" dirty="0">
              <a:solidFill>
                <a:srgbClr val="387038"/>
              </a:solidFill>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Als de regering </a:t>
            </a:r>
            <a:r>
              <a:rPr lang="nl-NL" sz="2400" i="1" u="sng" dirty="0">
                <a:solidFill>
                  <a:srgbClr val="387038"/>
                </a:solidFill>
                <a:latin typeface="Century Gothic" panose="020B0502020202020204" pitchFamily="34" charset="0"/>
                <a:ea typeface="Calibri"/>
                <a:cs typeface="Times New Roman"/>
              </a:rPr>
              <a:t>vrij spel geeft</a:t>
            </a:r>
            <a:r>
              <a:rPr lang="nl-NL" sz="2400" i="1" dirty="0">
                <a:solidFill>
                  <a:srgbClr val="387038"/>
                </a:solidFill>
                <a:latin typeface="Century Gothic" panose="020B0502020202020204" pitchFamily="34" charset="0"/>
                <a:ea typeface="Calibri"/>
                <a:cs typeface="Times New Roman"/>
              </a:rPr>
              <a:t>, zullen er nog veel meer huizen instorten. </a:t>
            </a:r>
          </a:p>
          <a:p>
            <a:pPr algn="ctr">
              <a:lnSpc>
                <a:spcPct val="107000"/>
              </a:lnSpc>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7" name="Tekstvak 2">
            <a:extLst>
              <a:ext uri="{FF2B5EF4-FFF2-40B4-BE49-F238E27FC236}">
                <a16:creationId xmlns:a16="http://schemas.microsoft.com/office/drawing/2014/main" id="{59A4C9CF-B911-45BF-8A03-1470ADD718BB}"/>
              </a:ext>
            </a:extLst>
          </p:cNvPr>
          <p:cNvSpPr txBox="1">
            <a:spLocks noChangeArrowheads="1"/>
          </p:cNvSpPr>
          <p:nvPr/>
        </p:nvSpPr>
        <p:spPr bwMode="auto">
          <a:xfrm>
            <a:off x="4238973" y="632782"/>
            <a:ext cx="518457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geven</a:t>
            </a:r>
            <a:endParaRPr lang="nl-NL" sz="4700" dirty="0">
              <a:effectLst/>
              <a:latin typeface="Century Gothic" panose="020B0502020202020204" pitchFamily="34" charset="0"/>
              <a:ea typeface="Calibri"/>
              <a:cs typeface="Times New Roman"/>
            </a:endParaRPr>
          </a:p>
        </p:txBody>
      </p:sp>
      <p:pic>
        <p:nvPicPr>
          <p:cNvPr id="8" name="Afbeelding 7">
            <a:extLst>
              <a:ext uri="{FF2B5EF4-FFF2-40B4-BE49-F238E27FC236}">
                <a16:creationId xmlns:a16="http://schemas.microsoft.com/office/drawing/2014/main" id="{F6AA0EDF-5627-C0F8-4795-A5A9873E3E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95858" y="2715919"/>
            <a:ext cx="2960518" cy="1977626"/>
          </a:xfrm>
          <a:prstGeom prst="rect">
            <a:avLst/>
          </a:prstGeom>
        </p:spPr>
      </p:pic>
      <p:pic>
        <p:nvPicPr>
          <p:cNvPr id="20" name="Afbeelding 19">
            <a:extLst>
              <a:ext uri="{FF2B5EF4-FFF2-40B4-BE49-F238E27FC236}">
                <a16:creationId xmlns:a16="http://schemas.microsoft.com/office/drawing/2014/main" id="{D64198F0-7031-FB32-F718-5E8633D82D5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2775" y="2492896"/>
            <a:ext cx="3261193" cy="2236460"/>
          </a:xfrm>
          <a:prstGeom prst="rect">
            <a:avLst/>
          </a:prstGeom>
        </p:spPr>
      </p:pic>
    </p:spTree>
    <p:extLst>
      <p:ext uri="{BB962C8B-B14F-4D97-AF65-F5344CB8AC3E}">
        <p14:creationId xmlns:p14="http://schemas.microsoft.com/office/powerpoint/2010/main" val="2897819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2984728"/>
            <a:ext cx="9144000" cy="3468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381328"/>
            <a:ext cx="1584176" cy="476672"/>
          </a:xfrm>
          <a:prstGeom prst="rect">
            <a:avLst/>
          </a:prstGeom>
        </p:spPr>
      </p:pic>
      <p:pic>
        <p:nvPicPr>
          <p:cNvPr id="23" name="Picture 2">
            <a:extLst>
              <a:ext uri="{FF2B5EF4-FFF2-40B4-BE49-F238E27FC236}">
                <a16:creationId xmlns:a16="http://schemas.microsoft.com/office/drawing/2014/main" id="{267D5BD1-1056-5179-CC4F-B3F7DC10564F}"/>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0" y="1179646"/>
            <a:ext cx="9144000" cy="2033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kstvak 2">
            <a:extLst>
              <a:ext uri="{FF2B5EF4-FFF2-40B4-BE49-F238E27FC236}">
                <a16:creationId xmlns:a16="http://schemas.microsoft.com/office/drawing/2014/main" id="{C5E86FD1-E161-C74A-8CE1-889771386C26}"/>
              </a:ext>
            </a:extLst>
          </p:cNvPr>
          <p:cNvSpPr txBox="1">
            <a:spLocks noChangeArrowheads="1"/>
          </p:cNvSpPr>
          <p:nvPr/>
        </p:nvSpPr>
        <p:spPr bwMode="auto">
          <a:xfrm>
            <a:off x="108230" y="1542393"/>
            <a:ext cx="44851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200" b="1" dirty="0">
                <a:solidFill>
                  <a:srgbClr val="387038"/>
                </a:solidFill>
                <a:effectLst/>
                <a:latin typeface="Century Gothic" panose="020B0502020202020204" pitchFamily="34" charset="0"/>
                <a:ea typeface="Calibri"/>
                <a:cs typeface="Times New Roman"/>
              </a:rPr>
              <a:t>dunbevolkt</a:t>
            </a:r>
            <a:endParaRPr lang="nl-NL" sz="5200" dirty="0">
              <a:effectLst/>
              <a:latin typeface="Century Gothic" panose="020B0502020202020204" pitchFamily="34" charset="0"/>
              <a:ea typeface="Calibri"/>
              <a:cs typeface="Times New Roman"/>
            </a:endParaRPr>
          </a:p>
        </p:txBody>
      </p:sp>
      <p:sp>
        <p:nvSpPr>
          <p:cNvPr id="10" name="Tekstvak 2">
            <a:extLst>
              <a:ext uri="{FF2B5EF4-FFF2-40B4-BE49-F238E27FC236}">
                <a16:creationId xmlns:a16="http://schemas.microsoft.com/office/drawing/2014/main" id="{F394DFE9-6974-90EA-820D-2AA9E6E7A405}"/>
              </a:ext>
            </a:extLst>
          </p:cNvPr>
          <p:cNvSpPr txBox="1">
            <a:spLocks noChangeArrowheads="1"/>
          </p:cNvSpPr>
          <p:nvPr/>
        </p:nvSpPr>
        <p:spPr bwMode="auto">
          <a:xfrm>
            <a:off x="4593414" y="1479054"/>
            <a:ext cx="44851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200" b="1" dirty="0">
                <a:solidFill>
                  <a:srgbClr val="387038"/>
                </a:solidFill>
                <a:latin typeface="Century Gothic" panose="020B0502020202020204" pitchFamily="34" charset="0"/>
                <a:ea typeface="Calibri"/>
                <a:cs typeface="Times New Roman"/>
              </a:rPr>
              <a:t>dichtbevolkt</a:t>
            </a:r>
            <a:endParaRPr lang="nl-NL" sz="5200" dirty="0">
              <a:effectLst/>
              <a:latin typeface="Century Gothic" panose="020B0502020202020204" pitchFamily="34" charset="0"/>
              <a:ea typeface="Calibri"/>
              <a:cs typeface="Times New Roman"/>
            </a:endParaRPr>
          </a:p>
        </p:txBody>
      </p:sp>
      <p:sp>
        <p:nvSpPr>
          <p:cNvPr id="16" name="Tekstvak 2">
            <a:extLst>
              <a:ext uri="{FF2B5EF4-FFF2-40B4-BE49-F238E27FC236}">
                <a16:creationId xmlns:a16="http://schemas.microsoft.com/office/drawing/2014/main" id="{C1591458-CCDF-4740-FB77-E5AFA3ED93E2}"/>
              </a:ext>
            </a:extLst>
          </p:cNvPr>
          <p:cNvSpPr txBox="1">
            <a:spLocks noChangeArrowheads="1"/>
          </p:cNvSpPr>
          <p:nvPr/>
        </p:nvSpPr>
        <p:spPr bwMode="auto">
          <a:xfrm>
            <a:off x="304800" y="2636912"/>
            <a:ext cx="4174503" cy="360040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waar weinig mensen dicht bij elkaar wonen </a:t>
            </a:r>
            <a:br>
              <a:rPr lang="nl-NL" sz="2800" dirty="0">
                <a:latin typeface="Century Gothic" panose="020B0502020202020204" pitchFamily="34" charset="0"/>
                <a:ea typeface="Calibri"/>
                <a:cs typeface="Times New Roman"/>
              </a:rPr>
            </a:br>
            <a:r>
              <a:rPr lang="nl-NL" sz="1400" dirty="0">
                <a:latin typeface="Century Gothic" panose="020B0502020202020204" pitchFamily="34" charset="0"/>
                <a:ea typeface="Calibri"/>
                <a:cs typeface="Times New Roman"/>
              </a:rPr>
              <a:t>(per vierkante meter)</a:t>
            </a:r>
            <a:endParaRPr lang="nl-NL" sz="2800" dirty="0">
              <a:latin typeface="Century Gothic" panose="020B0502020202020204" pitchFamily="34" charset="0"/>
              <a:ea typeface="Calibri"/>
              <a:cs typeface="Times New Roman"/>
            </a:endParaRPr>
          </a:p>
          <a:p>
            <a:pPr>
              <a:lnSpc>
                <a:spcPct val="107000"/>
              </a:lnSpc>
              <a:spcAft>
                <a:spcPts val="0"/>
              </a:spcAft>
            </a:pPr>
            <a:r>
              <a:rPr lang="nl-NL" sz="2000" dirty="0">
                <a:effectLst/>
                <a:latin typeface="Century Gothic" panose="020B0502020202020204" pitchFamily="34" charset="0"/>
                <a:ea typeface="Calibri"/>
                <a:cs typeface="Times New Roman"/>
              </a:rPr>
              <a:t>  </a:t>
            </a:r>
          </a:p>
          <a:p>
            <a:pPr>
              <a:lnSpc>
                <a:spcPct val="107000"/>
              </a:lnSpc>
              <a:spcAft>
                <a:spcPts val="0"/>
              </a:spcAft>
            </a:pPr>
            <a:r>
              <a:rPr lang="nl-NL" sz="2000" dirty="0">
                <a:effectLst/>
                <a:latin typeface="Century Gothic" panose="020B0502020202020204" pitchFamily="34" charset="0"/>
                <a:ea typeface="Calibri"/>
                <a:cs typeface="Times New Roman"/>
              </a:rPr>
              <a:t> </a:t>
            </a:r>
          </a:p>
          <a:p>
            <a:pPr>
              <a:lnSpc>
                <a:spcPct val="107000"/>
              </a:lnSpc>
              <a:spcAft>
                <a:spcPts val="0"/>
              </a:spcAft>
            </a:pPr>
            <a:r>
              <a:rPr lang="nl-NL" sz="1200" dirty="0">
                <a:latin typeface="Century Gothic" panose="020B0502020202020204" pitchFamily="34" charset="0"/>
                <a:ea typeface="Calibri"/>
                <a:cs typeface="Times New Roman"/>
              </a:rPr>
              <a:t>  </a:t>
            </a:r>
            <a:endParaRPr lang="nl-NL" dirty="0">
              <a:latin typeface="Century Gothic" panose="020B0502020202020204" pitchFamily="34" charset="0"/>
              <a:ea typeface="Calibri"/>
              <a:cs typeface="Times New Roman"/>
            </a:endParaRPr>
          </a:p>
          <a:p>
            <a:pPr>
              <a:lnSpc>
                <a:spcPct val="107000"/>
              </a:lnSpc>
              <a:spcAft>
                <a:spcPts val="0"/>
              </a:spcAft>
            </a:pPr>
            <a:endParaRPr lang="nl-NL" sz="2000" dirty="0">
              <a:latin typeface="Century Gothic" panose="020B0502020202020204" pitchFamily="34" charset="0"/>
              <a:ea typeface="Calibri"/>
              <a:cs typeface="Times New Roman"/>
            </a:endParaRPr>
          </a:p>
          <a:p>
            <a:pPr>
              <a:lnSpc>
                <a:spcPct val="107000"/>
              </a:lnSpc>
              <a:spcAft>
                <a:spcPts val="0"/>
              </a:spcAft>
            </a:pPr>
            <a:endParaRPr lang="nl-NL" sz="1600" dirty="0">
              <a:effectLst/>
              <a:latin typeface="Century Gothic" panose="020B0502020202020204" pitchFamily="34" charset="0"/>
              <a:ea typeface="Calibri"/>
              <a:cs typeface="Times New Roman"/>
            </a:endParaRPr>
          </a:p>
          <a:p>
            <a:pPr>
              <a:lnSpc>
                <a:spcPct val="107000"/>
              </a:lnSpc>
              <a:spcAft>
                <a:spcPts val="0"/>
              </a:spcAft>
            </a:pPr>
            <a:endParaRPr lang="nl-NL" sz="1400" dirty="0">
              <a:effectLst/>
              <a:latin typeface="Century Gothic" panose="020B0502020202020204" pitchFamily="34" charset="0"/>
              <a:ea typeface="Calibri"/>
              <a:cs typeface="Times New Roman"/>
            </a:endParaRPr>
          </a:p>
          <a:p>
            <a:pPr algn="ctr">
              <a:lnSpc>
                <a:spcPct val="107000"/>
              </a:lnSpc>
              <a:spcAft>
                <a:spcPts val="0"/>
              </a:spcAft>
            </a:pPr>
            <a:r>
              <a:rPr lang="nl-NL" sz="1600" dirty="0">
                <a:effectLst/>
                <a:latin typeface="Century Gothic" panose="020B0502020202020204" pitchFamily="34" charset="0"/>
                <a:ea typeface="Calibri"/>
                <a:cs typeface="Times New Roman"/>
              </a:rPr>
              <a:t>   </a:t>
            </a:r>
            <a:r>
              <a:rPr lang="nl-NL" sz="2400" i="1" dirty="0">
                <a:solidFill>
                  <a:srgbClr val="387038"/>
                </a:solidFill>
                <a:latin typeface="Century Gothic" panose="020B0502020202020204" pitchFamily="34" charset="0"/>
                <a:ea typeface="Calibri"/>
                <a:cs typeface="Times New Roman"/>
              </a:rPr>
              <a:t>Schiermonnikoog is een </a:t>
            </a:r>
            <a:r>
              <a:rPr lang="nl-NL" sz="2400" i="1" u="sng" dirty="0">
                <a:solidFill>
                  <a:srgbClr val="387038"/>
                </a:solidFill>
                <a:latin typeface="Century Gothic" panose="020B0502020202020204" pitchFamily="34" charset="0"/>
                <a:ea typeface="Calibri"/>
                <a:cs typeface="Times New Roman"/>
              </a:rPr>
              <a:t>dunbevolkt</a:t>
            </a:r>
            <a:r>
              <a:rPr lang="nl-NL" sz="2400" i="1" dirty="0">
                <a:solidFill>
                  <a:srgbClr val="387038"/>
                </a:solidFill>
                <a:latin typeface="Century Gothic" panose="020B0502020202020204" pitchFamily="34" charset="0"/>
                <a:ea typeface="Calibri"/>
                <a:cs typeface="Times New Roman"/>
              </a:rPr>
              <a:t> eiland</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000" dirty="0">
                <a:effectLst/>
                <a:latin typeface="Trebuchet MS"/>
                <a:ea typeface="Calibri"/>
                <a:cs typeface="Times New Roman"/>
              </a:rPr>
              <a:t> </a:t>
            </a:r>
            <a:endParaRPr lang="nl-NL" sz="20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8" name="Tekstvak 2">
            <a:extLst>
              <a:ext uri="{FF2B5EF4-FFF2-40B4-BE49-F238E27FC236}">
                <a16:creationId xmlns:a16="http://schemas.microsoft.com/office/drawing/2014/main" id="{E4ACBEA4-5141-0456-162F-2844A9E4B044}"/>
              </a:ext>
            </a:extLst>
          </p:cNvPr>
          <p:cNvSpPr txBox="1">
            <a:spLocks noChangeArrowheads="1"/>
          </p:cNvSpPr>
          <p:nvPr/>
        </p:nvSpPr>
        <p:spPr bwMode="auto">
          <a:xfrm>
            <a:off x="4784103" y="2636912"/>
            <a:ext cx="4055097" cy="374441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waar veel mensen dicht bij elkaar wonen</a:t>
            </a:r>
          </a:p>
          <a:p>
            <a:pPr>
              <a:lnSpc>
                <a:spcPct val="107000"/>
              </a:lnSpc>
            </a:pPr>
            <a:r>
              <a:rPr lang="nl-NL" sz="1400" dirty="0">
                <a:effectLst/>
                <a:latin typeface="Century Gothic" panose="020B0502020202020204" pitchFamily="34" charset="0"/>
                <a:ea typeface="Calibri"/>
                <a:cs typeface="Times New Roman"/>
              </a:rPr>
              <a:t> </a:t>
            </a:r>
            <a:r>
              <a:rPr lang="nl-NL" sz="1400" dirty="0">
                <a:latin typeface="Century Gothic" panose="020B0502020202020204" pitchFamily="34" charset="0"/>
                <a:ea typeface="Calibri"/>
                <a:cs typeface="Times New Roman"/>
              </a:rPr>
              <a:t>(per vierkante meter)</a:t>
            </a:r>
          </a:p>
          <a:p>
            <a:pPr>
              <a:lnSpc>
                <a:spcPct val="107000"/>
              </a:lnSpc>
              <a:spcAft>
                <a:spcPts val="0"/>
              </a:spcAft>
            </a:pPr>
            <a:endParaRPr lang="nl-NL" sz="2000" dirty="0">
              <a:effectLst/>
              <a:latin typeface="Century Gothic" panose="020B0502020202020204" pitchFamily="34" charset="0"/>
              <a:ea typeface="Calibri"/>
              <a:cs typeface="Times New Roman"/>
            </a:endParaRPr>
          </a:p>
          <a:p>
            <a:pPr>
              <a:lnSpc>
                <a:spcPct val="107000"/>
              </a:lnSpc>
              <a:spcAft>
                <a:spcPts val="0"/>
              </a:spcAft>
            </a:pPr>
            <a:r>
              <a:rPr lang="nl-NL" sz="2000" dirty="0">
                <a:effectLst/>
                <a:latin typeface="Century Gothic" panose="020B0502020202020204" pitchFamily="34" charset="0"/>
                <a:ea typeface="Calibri"/>
                <a:cs typeface="Times New Roman"/>
              </a:rPr>
              <a:t> </a:t>
            </a:r>
          </a:p>
          <a:p>
            <a:pPr>
              <a:lnSpc>
                <a:spcPct val="107000"/>
              </a:lnSpc>
              <a:spcAft>
                <a:spcPts val="0"/>
              </a:spcAft>
            </a:pPr>
            <a:r>
              <a:rPr lang="nl-NL" sz="2000" dirty="0">
                <a:effectLst/>
                <a:latin typeface="Century Gothic" panose="020B0502020202020204" pitchFamily="34" charset="0"/>
                <a:ea typeface="Calibri"/>
                <a:cs typeface="Times New Roman"/>
              </a:rPr>
              <a:t> </a:t>
            </a:r>
          </a:p>
          <a:p>
            <a:pPr>
              <a:lnSpc>
                <a:spcPct val="107000"/>
              </a:lnSpc>
              <a:spcAft>
                <a:spcPts val="0"/>
              </a:spcAft>
            </a:pPr>
            <a:r>
              <a:rPr lang="nl-NL" sz="2000" dirty="0">
                <a:effectLst/>
                <a:latin typeface="Century Gothic" panose="020B0502020202020204" pitchFamily="34" charset="0"/>
                <a:ea typeface="Calibri"/>
                <a:cs typeface="Times New Roman"/>
              </a:rPr>
              <a:t>  </a:t>
            </a: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Amsterdam is een </a:t>
            </a:r>
            <a:br>
              <a:rPr lang="nl-NL" sz="2400" i="1" dirty="0">
                <a:solidFill>
                  <a:srgbClr val="387038"/>
                </a:solidFill>
                <a:latin typeface="Century Gothic" panose="020B0502020202020204" pitchFamily="34" charset="0"/>
                <a:ea typeface="Calibri"/>
                <a:cs typeface="Times New Roman"/>
              </a:rPr>
            </a:br>
            <a:r>
              <a:rPr lang="nl-NL" sz="2400" i="1" u="sng" dirty="0">
                <a:solidFill>
                  <a:srgbClr val="387038"/>
                </a:solidFill>
                <a:latin typeface="Century Gothic" panose="020B0502020202020204" pitchFamily="34" charset="0"/>
                <a:ea typeface="Calibri"/>
                <a:cs typeface="Times New Roman"/>
              </a:rPr>
              <a:t>dichtbevolkte</a:t>
            </a:r>
            <a:r>
              <a:rPr lang="nl-NL" sz="2400" i="1" dirty="0">
                <a:solidFill>
                  <a:srgbClr val="387038"/>
                </a:solidFill>
                <a:latin typeface="Century Gothic" panose="020B0502020202020204" pitchFamily="34" charset="0"/>
                <a:ea typeface="Calibri"/>
                <a:cs typeface="Times New Roman"/>
              </a:rPr>
              <a:t> stad.</a:t>
            </a:r>
          </a:p>
          <a:p>
            <a:pPr algn="ctr">
              <a:lnSpc>
                <a:spcPct val="107000"/>
              </a:lnSpc>
            </a:pPr>
            <a:r>
              <a:rPr lang="nl-NL" sz="2000" i="1" dirty="0">
                <a:solidFill>
                  <a:srgbClr val="387038"/>
                </a:solidFill>
                <a:latin typeface="Century Gothic" panose="020B0502020202020204" pitchFamily="34" charset="0"/>
                <a:ea typeface="Calibri"/>
                <a:cs typeface="Times New Roman"/>
              </a:rPr>
              <a:t> </a:t>
            </a:r>
            <a:r>
              <a:rPr lang="nl-NL" sz="2800" dirty="0">
                <a:effectLst/>
                <a:latin typeface="Trebuchet MS"/>
                <a:ea typeface="Calibri"/>
                <a:cs typeface="Times New Roman"/>
              </a:rPr>
              <a:t> </a:t>
            </a:r>
          </a:p>
          <a:p>
            <a:pPr algn="ctr">
              <a:lnSpc>
                <a:spcPct val="107000"/>
              </a:lnSpc>
            </a:pP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9" name="Afbeelding 18">
            <a:extLst>
              <a:ext uri="{FF2B5EF4-FFF2-40B4-BE49-F238E27FC236}">
                <a16:creationId xmlns:a16="http://schemas.microsoft.com/office/drawing/2014/main" id="{CC38EA8A-0669-272A-5542-63B9288966F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17575" y="4030334"/>
            <a:ext cx="2833986" cy="1389619"/>
          </a:xfrm>
          <a:prstGeom prst="rect">
            <a:avLst/>
          </a:prstGeom>
        </p:spPr>
      </p:pic>
      <p:pic>
        <p:nvPicPr>
          <p:cNvPr id="21" name="Afbeelding 20">
            <a:extLst>
              <a:ext uri="{FF2B5EF4-FFF2-40B4-BE49-F238E27FC236}">
                <a16:creationId xmlns:a16="http://schemas.microsoft.com/office/drawing/2014/main" id="{2D06218D-4654-D5E8-C94D-D5ADB634025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256876" y="3953516"/>
            <a:ext cx="2693016" cy="1525271"/>
          </a:xfrm>
          <a:prstGeom prst="rect">
            <a:avLst/>
          </a:prstGeom>
        </p:spPr>
      </p:pic>
      <p:sp>
        <p:nvSpPr>
          <p:cNvPr id="24" name="Text Box 14">
            <a:extLst>
              <a:ext uri="{FF2B5EF4-FFF2-40B4-BE49-F238E27FC236}">
                <a16:creationId xmlns:a16="http://schemas.microsoft.com/office/drawing/2014/main" id="{F698C0C4-01E5-F1EE-0821-6FEF048A76F0}"/>
              </a:ext>
            </a:extLst>
          </p:cNvPr>
          <p:cNvSpPr txBox="1"/>
          <p:nvPr/>
        </p:nvSpPr>
        <p:spPr>
          <a:xfrm>
            <a:off x="2335560" y="54397"/>
            <a:ext cx="4472879" cy="82148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5" name="Text Box 14">
            <a:extLst>
              <a:ext uri="{FF2B5EF4-FFF2-40B4-BE49-F238E27FC236}">
                <a16:creationId xmlns:a16="http://schemas.microsoft.com/office/drawing/2014/main" id="{89E3D33D-CE12-47B1-451D-90B3FB3D2AAD}"/>
              </a:ext>
            </a:extLst>
          </p:cNvPr>
          <p:cNvSpPr txBox="1"/>
          <p:nvPr/>
        </p:nvSpPr>
        <p:spPr>
          <a:xfrm>
            <a:off x="2316167" y="23983"/>
            <a:ext cx="4534971"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200" b="1" dirty="0">
                <a:effectLst/>
                <a:latin typeface="Century Gothic" panose="020B0502020202020204" pitchFamily="34" charset="0"/>
                <a:ea typeface="Calibri"/>
                <a:cs typeface="Times New Roman"/>
              </a:rPr>
              <a:t>de bevolking</a:t>
            </a:r>
            <a:endParaRPr lang="nl-NL" sz="5200" dirty="0">
              <a:effectLst/>
              <a:latin typeface="Century Gothic" panose="020B0502020202020204" pitchFamily="34" charset="0"/>
              <a:ea typeface="Calibri"/>
              <a:cs typeface="Times New Roman"/>
            </a:endParaRPr>
          </a:p>
        </p:txBody>
      </p:sp>
      <p:sp>
        <p:nvSpPr>
          <p:cNvPr id="26" name="Text Box 14">
            <a:extLst>
              <a:ext uri="{FF2B5EF4-FFF2-40B4-BE49-F238E27FC236}">
                <a16:creationId xmlns:a16="http://schemas.microsoft.com/office/drawing/2014/main" id="{AD6AC35F-1B22-2FA3-F1C6-1FFF904FE7EA}"/>
              </a:ext>
            </a:extLst>
          </p:cNvPr>
          <p:cNvSpPr txBox="1"/>
          <p:nvPr/>
        </p:nvSpPr>
        <p:spPr>
          <a:xfrm>
            <a:off x="1835696" y="915013"/>
            <a:ext cx="5976664" cy="34801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27" name="Tekstvak 2">
            <a:extLst>
              <a:ext uri="{FF2B5EF4-FFF2-40B4-BE49-F238E27FC236}">
                <a16:creationId xmlns:a16="http://schemas.microsoft.com/office/drawing/2014/main" id="{B9205A9C-E449-7D85-DF31-CE89096F6BB9}"/>
              </a:ext>
            </a:extLst>
          </p:cNvPr>
          <p:cNvSpPr txBox="1">
            <a:spLocks noChangeArrowheads="1"/>
          </p:cNvSpPr>
          <p:nvPr/>
        </p:nvSpPr>
        <p:spPr bwMode="auto">
          <a:xfrm>
            <a:off x="1835696" y="871137"/>
            <a:ext cx="6768752" cy="43945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000" dirty="0">
                <a:effectLst/>
                <a:latin typeface="Century Gothic" panose="020B0502020202020204" pitchFamily="34" charset="0"/>
                <a:ea typeface="Calibri"/>
                <a:cs typeface="Times New Roman"/>
              </a:rPr>
              <a:t>= </a:t>
            </a:r>
            <a:r>
              <a:rPr lang="nl-NL" sz="2000" dirty="0">
                <a:latin typeface="Century Gothic" panose="020B0502020202020204" pitchFamily="34" charset="0"/>
                <a:ea typeface="Calibri"/>
                <a:cs typeface="Times New Roman"/>
              </a:rPr>
              <a:t>de mensen die in een land of gebied wonen</a:t>
            </a:r>
            <a:endParaRPr lang="nl-NL" sz="1000" dirty="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1300982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763688" y="476672"/>
            <a:ext cx="4337393"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763688" y="404664"/>
            <a:ext cx="4464496"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het onderdak</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861049"/>
            <a:ext cx="278702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416822" y="3881821"/>
            <a:ext cx="278702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het huis</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442043" y="3861048"/>
            <a:ext cx="244475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341078" y="3861985"/>
            <a:ext cx="2671082"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 tent</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101079" y="3861048"/>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101081" y="3861049"/>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effectLst/>
                <a:latin typeface="Century Gothic" panose="020B0502020202020204" pitchFamily="34" charset="0"/>
                <a:ea typeface="Calibri"/>
                <a:cs typeface="Times New Roman"/>
              </a:rPr>
              <a:t>het hotel</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6228184" y="476672"/>
            <a:ext cx="2520280" cy="104104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de plaats om te wonen</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4BEBA973-13AA-352B-6777-07C4BE7A72B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7891" y="4629981"/>
            <a:ext cx="1363869" cy="1363869"/>
          </a:xfrm>
          <a:prstGeom prst="rect">
            <a:avLst/>
          </a:prstGeom>
        </p:spPr>
      </p:pic>
      <p:pic>
        <p:nvPicPr>
          <p:cNvPr id="17" name="Afbeelding 16">
            <a:extLst>
              <a:ext uri="{FF2B5EF4-FFF2-40B4-BE49-F238E27FC236}">
                <a16:creationId xmlns:a16="http://schemas.microsoft.com/office/drawing/2014/main" id="{4DDE0E35-86EF-06AB-6B02-8154C630A39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117710" y="4581128"/>
            <a:ext cx="3038969" cy="1416527"/>
          </a:xfrm>
          <a:prstGeom prst="rect">
            <a:avLst/>
          </a:prstGeom>
        </p:spPr>
      </p:pic>
      <p:pic>
        <p:nvPicPr>
          <p:cNvPr id="19" name="Afbeelding 18">
            <a:extLst>
              <a:ext uri="{FF2B5EF4-FFF2-40B4-BE49-F238E27FC236}">
                <a16:creationId xmlns:a16="http://schemas.microsoft.com/office/drawing/2014/main" id="{43107AE5-C32C-A640-450F-15ABDB71BA5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605464" y="4591614"/>
            <a:ext cx="1431594" cy="1442149"/>
          </a:xfrm>
          <a:prstGeom prst="rect">
            <a:avLst/>
          </a:prstGeom>
        </p:spPr>
      </p:pic>
    </p:spTree>
    <p:extLst>
      <p:ext uri="{BB962C8B-B14F-4D97-AF65-F5344CB8AC3E}">
        <p14:creationId xmlns:p14="http://schemas.microsoft.com/office/powerpoint/2010/main" val="952223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563556"/>
            <a:ext cx="2850773" cy="58552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97756" y="4760282"/>
            <a:ext cx="2973559"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400" dirty="0">
                <a:effectLst/>
                <a:latin typeface="Century Gothic" panose="020B0502020202020204" pitchFamily="34" charset="0"/>
                <a:ea typeface="Calibri"/>
                <a:cs typeface="Times New Roman"/>
              </a:rPr>
              <a:t> mogelijkheid</a:t>
            </a:r>
          </a:p>
        </p:txBody>
      </p:sp>
      <p:sp>
        <p:nvSpPr>
          <p:cNvPr id="9" name="Text Box 14"/>
          <p:cNvSpPr txBox="1"/>
          <p:nvPr/>
        </p:nvSpPr>
        <p:spPr>
          <a:xfrm>
            <a:off x="3398577" y="3904761"/>
            <a:ext cx="2325486" cy="55074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400" dirty="0">
                <a:latin typeface="Century Gothic" panose="020B0502020202020204" pitchFamily="34" charset="0"/>
                <a:ea typeface="Calibri"/>
                <a:cs typeface="Times New Roman"/>
              </a:rPr>
              <a:t>afhangen</a:t>
            </a:r>
            <a:endParaRPr lang="nl-NL" sz="3400" dirty="0">
              <a:effectLst/>
              <a:latin typeface="Century Gothic" panose="020B0502020202020204" pitchFamily="34" charset="0"/>
              <a:ea typeface="Calibri"/>
              <a:cs typeface="Times New Roman"/>
            </a:endParaRPr>
          </a:p>
        </p:txBody>
      </p:sp>
      <p:sp>
        <p:nvSpPr>
          <p:cNvPr id="10" name="Text Box 14"/>
          <p:cNvSpPr txBox="1"/>
          <p:nvPr/>
        </p:nvSpPr>
        <p:spPr>
          <a:xfrm>
            <a:off x="5724129" y="3573016"/>
            <a:ext cx="3384376" cy="70104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besloten</a:t>
            </a:r>
            <a:endParaRPr lang="nl-NL" sz="3200" dirty="0">
              <a:effectLst/>
              <a:latin typeface="Century Gothic" panose="020B0502020202020204" pitchFamily="34" charset="0"/>
              <a:ea typeface="Calibri"/>
              <a:cs typeface="Times New Roman"/>
            </a:endParaRPr>
          </a:p>
        </p:txBody>
      </p:sp>
      <p:sp>
        <p:nvSpPr>
          <p:cNvPr id="11" name="Text Box 14"/>
          <p:cNvSpPr txBox="1"/>
          <p:nvPr/>
        </p:nvSpPr>
        <p:spPr>
          <a:xfrm>
            <a:off x="448575" y="340228"/>
            <a:ext cx="8256482" cy="108183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latin typeface="Century Gothic" panose="020B0502020202020204" pitchFamily="34" charset="0"/>
                <a:ea typeface="Calibri"/>
                <a:cs typeface="Times New Roman"/>
              </a:rPr>
              <a:t>De mogelijkheid bestaat dat ze stoppen met de gaswinning in Groningen. Dat </a:t>
            </a:r>
            <a:r>
              <a:rPr lang="nl-NL" sz="2000" i="1" u="sng" dirty="0">
                <a:solidFill>
                  <a:srgbClr val="387038"/>
                </a:solidFill>
                <a:latin typeface="Century Gothic" panose="020B0502020202020204" pitchFamily="34" charset="0"/>
                <a:ea typeface="Calibri"/>
                <a:cs typeface="Times New Roman"/>
              </a:rPr>
              <a:t>hangt af</a:t>
            </a:r>
            <a:r>
              <a:rPr lang="nl-NL" sz="2000" i="1" dirty="0">
                <a:solidFill>
                  <a:srgbClr val="387038"/>
                </a:solidFill>
                <a:latin typeface="Century Gothic" panose="020B0502020202020204" pitchFamily="34" charset="0"/>
                <a:ea typeface="Calibri"/>
                <a:cs typeface="Times New Roman"/>
              </a:rPr>
              <a:t> van de regering. Gelukkig hebben ze nu besloten dat er maatregelen komen.</a:t>
            </a:r>
            <a:endParaRPr lang="nl-NL" sz="2000" i="1" dirty="0">
              <a:solidFill>
                <a:srgbClr val="00B050"/>
              </a:solidFill>
              <a:effectLst/>
              <a:ea typeface="Calibri"/>
              <a:cs typeface="Times New Roman"/>
            </a:endParaRPr>
          </a:p>
        </p:txBody>
      </p:sp>
      <p:sp>
        <p:nvSpPr>
          <p:cNvPr id="12" name="Text Box 14"/>
          <p:cNvSpPr txBox="1"/>
          <p:nvPr/>
        </p:nvSpPr>
        <p:spPr>
          <a:xfrm>
            <a:off x="323528" y="5440480"/>
            <a:ext cx="2376265"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395537" y="5459289"/>
            <a:ext cx="2304256"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300" dirty="0">
                <a:effectLst/>
                <a:latin typeface="Century Gothic" panose="020B0502020202020204" pitchFamily="34" charset="0"/>
                <a:ea typeface="Calibri"/>
                <a:cs typeface="Times New Roman"/>
              </a:rPr>
              <a:t>= </a:t>
            </a:r>
            <a:r>
              <a:rPr lang="nl-NL" sz="2300" dirty="0">
                <a:latin typeface="Century Gothic" panose="020B0502020202020204" pitchFamily="34" charset="0"/>
                <a:ea typeface="Calibri"/>
                <a:cs typeface="Times New Roman"/>
              </a:rPr>
              <a:t>iets wat kan</a:t>
            </a:r>
            <a:endParaRPr lang="nl-NL" sz="2300" dirty="0">
              <a:effectLst/>
              <a:latin typeface="Century Gothic" panose="020B0502020202020204" pitchFamily="34" charset="0"/>
              <a:ea typeface="Calibri"/>
              <a:cs typeface="Times New Roman"/>
            </a:endParaRPr>
          </a:p>
        </p:txBody>
      </p:sp>
      <p:sp>
        <p:nvSpPr>
          <p:cNvPr id="14" name="Text Box 14"/>
          <p:cNvSpPr txBox="1"/>
          <p:nvPr/>
        </p:nvSpPr>
        <p:spPr>
          <a:xfrm>
            <a:off x="3152113" y="4883225"/>
            <a:ext cx="2803109" cy="80772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3285604" y="4883225"/>
            <a:ext cx="2438460" cy="75671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300" dirty="0">
                <a:effectLst/>
                <a:latin typeface="Century Gothic" panose="020B0502020202020204" pitchFamily="34" charset="0"/>
                <a:ea typeface="Calibri"/>
                <a:cs typeface="Times New Roman"/>
              </a:rPr>
              <a:t>= </a:t>
            </a:r>
            <a:r>
              <a:rPr lang="nl-NL" sz="2300" dirty="0">
                <a:latin typeface="Century Gothic" panose="020B0502020202020204" pitchFamily="34" charset="0"/>
                <a:ea typeface="Calibri"/>
                <a:cs typeface="Times New Roman"/>
              </a:rPr>
              <a:t>bepaald worden door</a:t>
            </a:r>
            <a:endParaRPr lang="nl-NL" sz="23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CA10E81-2B4F-450E-8CA7-935F377FD321}"/>
              </a:ext>
            </a:extLst>
          </p:cNvPr>
          <p:cNvSpPr txBox="1"/>
          <p:nvPr/>
        </p:nvSpPr>
        <p:spPr>
          <a:xfrm>
            <a:off x="491982" y="4454577"/>
            <a:ext cx="1043394" cy="55799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400" dirty="0">
                <a:effectLst/>
                <a:latin typeface="Century Gothic" panose="020B0502020202020204" pitchFamily="34" charset="0"/>
                <a:ea typeface="Calibri"/>
                <a:cs typeface="Times New Roman"/>
              </a:rPr>
              <a:t> de</a:t>
            </a:r>
          </a:p>
        </p:txBody>
      </p:sp>
      <p:sp>
        <p:nvSpPr>
          <p:cNvPr id="20" name="Text Box 14">
            <a:extLst>
              <a:ext uri="{FF2B5EF4-FFF2-40B4-BE49-F238E27FC236}">
                <a16:creationId xmlns:a16="http://schemas.microsoft.com/office/drawing/2014/main" id="{9C42EB71-5FF0-4853-ACC4-0F0082491917}"/>
              </a:ext>
            </a:extLst>
          </p:cNvPr>
          <p:cNvSpPr txBox="1"/>
          <p:nvPr/>
        </p:nvSpPr>
        <p:spPr>
          <a:xfrm>
            <a:off x="3904581" y="4207460"/>
            <a:ext cx="1021023" cy="54242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400" dirty="0">
                <a:latin typeface="Century Gothic" panose="020B0502020202020204" pitchFamily="34" charset="0"/>
                <a:ea typeface="Calibri"/>
                <a:cs typeface="Times New Roman"/>
              </a:rPr>
              <a:t>van</a:t>
            </a:r>
            <a:endParaRPr lang="nl-NL" sz="3400" dirty="0">
              <a:effectLst/>
              <a:latin typeface="Century Gothic" panose="020B0502020202020204" pitchFamily="34" charset="0"/>
              <a:ea typeface="Calibri"/>
              <a:cs typeface="Times New Roman"/>
            </a:endParaRPr>
          </a:p>
        </p:txBody>
      </p:sp>
      <p:pic>
        <p:nvPicPr>
          <p:cNvPr id="16" name="Afbeelding 15">
            <a:extLst>
              <a:ext uri="{FF2B5EF4-FFF2-40B4-BE49-F238E27FC236}">
                <a16:creationId xmlns:a16="http://schemas.microsoft.com/office/drawing/2014/main" id="{A1B2A4F4-CEA8-4D29-91A1-30A49905A96C}"/>
              </a:ext>
            </a:extLst>
          </p:cNvPr>
          <p:cNvPicPr>
            <a:picLocks noChangeAspect="1"/>
          </p:cNvPicPr>
          <p:nvPr/>
        </p:nvPicPr>
        <p:blipFill>
          <a:blip r:embed="rId4"/>
          <a:stretch>
            <a:fillRect/>
          </a:stretch>
        </p:blipFill>
        <p:spPr>
          <a:xfrm>
            <a:off x="3116772" y="1864097"/>
            <a:ext cx="2838450" cy="2066925"/>
          </a:xfrm>
          <a:prstGeom prst="rect">
            <a:avLst/>
          </a:prstGeom>
        </p:spPr>
      </p:pic>
      <p:sp>
        <p:nvSpPr>
          <p:cNvPr id="22" name="Text Box 14">
            <a:extLst>
              <a:ext uri="{FF2B5EF4-FFF2-40B4-BE49-F238E27FC236}">
                <a16:creationId xmlns:a16="http://schemas.microsoft.com/office/drawing/2014/main" id="{5FDFB556-881A-490A-A5F2-8383BEE86277}"/>
              </a:ext>
            </a:extLst>
          </p:cNvPr>
          <p:cNvSpPr txBox="1"/>
          <p:nvPr/>
        </p:nvSpPr>
        <p:spPr>
          <a:xfrm>
            <a:off x="6072687" y="4301935"/>
            <a:ext cx="2733308"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21" name="Tekstvak 2">
            <a:extLst>
              <a:ext uri="{FF2B5EF4-FFF2-40B4-BE49-F238E27FC236}">
                <a16:creationId xmlns:a16="http://schemas.microsoft.com/office/drawing/2014/main" id="{B7564546-29DA-453C-82FC-2ACF6253C494}"/>
              </a:ext>
            </a:extLst>
          </p:cNvPr>
          <p:cNvSpPr txBox="1">
            <a:spLocks noChangeArrowheads="1"/>
          </p:cNvSpPr>
          <p:nvPr/>
        </p:nvSpPr>
        <p:spPr bwMode="auto">
          <a:xfrm>
            <a:off x="6068631" y="4330432"/>
            <a:ext cx="3837597"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300" dirty="0">
                <a:effectLst/>
                <a:latin typeface="Century Gothic" panose="020B0502020202020204" pitchFamily="34" charset="0"/>
                <a:ea typeface="Calibri"/>
                <a:cs typeface="Times New Roman"/>
              </a:rPr>
              <a:t>= het is bepaald</a:t>
            </a:r>
          </a:p>
        </p:txBody>
      </p:sp>
      <p:grpSp>
        <p:nvGrpSpPr>
          <p:cNvPr id="3" name="Groep 2">
            <a:extLst>
              <a:ext uri="{FF2B5EF4-FFF2-40B4-BE49-F238E27FC236}">
                <a16:creationId xmlns:a16="http://schemas.microsoft.com/office/drawing/2014/main" id="{9C753F02-C31A-4CD5-0C9C-6AA0BA7144C3}"/>
              </a:ext>
            </a:extLst>
          </p:cNvPr>
          <p:cNvGrpSpPr/>
          <p:nvPr/>
        </p:nvGrpSpPr>
        <p:grpSpPr>
          <a:xfrm>
            <a:off x="6303923" y="1846132"/>
            <a:ext cx="2398802" cy="1535979"/>
            <a:chOff x="240114" y="1104898"/>
            <a:chExt cx="8724374" cy="5586312"/>
          </a:xfrm>
        </p:grpSpPr>
        <p:pic>
          <p:nvPicPr>
            <p:cNvPr id="17" name="Afbeelding 16" descr="Afbeelding met lucht, buiten&#10;&#10;Automatisch gegenereerde beschrijving">
              <a:extLst>
                <a:ext uri="{FF2B5EF4-FFF2-40B4-BE49-F238E27FC236}">
                  <a16:creationId xmlns:a16="http://schemas.microsoft.com/office/drawing/2014/main" id="{AEF38025-3152-A2BF-2ACC-C3D348A5765E}"/>
                </a:ext>
              </a:extLst>
            </p:cNvPr>
            <p:cNvPicPr>
              <a:picLocks noChangeAspect="1"/>
            </p:cNvPicPr>
            <p:nvPr/>
          </p:nvPicPr>
          <p:blipFill>
            <a:blip r:embed="rId5" cstate="email">
              <a:alphaModFix/>
              <a:extLst>
                <a:ext uri="{28A0092B-C50C-407E-A947-70E740481C1C}">
                  <a14:useLocalDpi xmlns:a14="http://schemas.microsoft.com/office/drawing/2010/main"/>
                </a:ext>
              </a:extLst>
            </a:blip>
            <a:stretch>
              <a:fillRect/>
            </a:stretch>
          </p:blipFill>
          <p:spPr>
            <a:xfrm>
              <a:off x="240114" y="1788110"/>
              <a:ext cx="8724374" cy="4903099"/>
            </a:xfrm>
            <a:prstGeom prst="rect">
              <a:avLst/>
            </a:prstGeom>
          </p:spPr>
        </p:pic>
        <p:pic>
          <p:nvPicPr>
            <p:cNvPr id="19" name="Afbeelding 18">
              <a:extLst>
                <a:ext uri="{FF2B5EF4-FFF2-40B4-BE49-F238E27FC236}">
                  <a16:creationId xmlns:a16="http://schemas.microsoft.com/office/drawing/2014/main" id="{CE3D6AD4-D494-6E44-71B3-69CAC3CDC07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13484" y="1104898"/>
              <a:ext cx="5238836" cy="5586312"/>
            </a:xfrm>
            <a:prstGeom prst="rect">
              <a:avLst/>
            </a:prstGeom>
          </p:spPr>
        </p:pic>
      </p:grpSp>
      <p:pic>
        <p:nvPicPr>
          <p:cNvPr id="24" name="Afbeelding 23">
            <a:extLst>
              <a:ext uri="{FF2B5EF4-FFF2-40B4-BE49-F238E27FC236}">
                <a16:creationId xmlns:a16="http://schemas.microsoft.com/office/drawing/2014/main" id="{E50FB66B-81AB-50BE-35E8-14A41C74F1C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7443" y="2886060"/>
            <a:ext cx="2316178" cy="1588388"/>
          </a:xfrm>
          <a:prstGeom prst="rect">
            <a:avLst/>
          </a:prstGeom>
        </p:spPr>
      </p:pic>
    </p:spTree>
    <p:extLst>
      <p:ext uri="{BB962C8B-B14F-4D97-AF65-F5344CB8AC3E}">
        <p14:creationId xmlns:p14="http://schemas.microsoft.com/office/powerpoint/2010/main" val="211284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46 </a:t>
            </a:r>
            <a:r>
              <a:rPr lang="nl-NL">
                <a:solidFill>
                  <a:srgbClr val="C00000"/>
                </a:solidFill>
                <a:latin typeface="Century Gothic" panose="020B0502020202020204" pitchFamily="34" charset="0"/>
              </a:rPr>
              <a:t>– 14 november 2023</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86272" y="452778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Century Gothic" panose="020B0502020202020204" pitchFamily="34" charset="0"/>
                <a:ea typeface="Calibri"/>
                <a:cs typeface="Times New Roman"/>
              </a:rPr>
              <a:t>de regio</a:t>
            </a:r>
            <a:endParaRPr lang="nl-NL" sz="1100" dirty="0">
              <a:effectLst/>
              <a:latin typeface="Century Gothic" panose="020B0502020202020204" pitchFamily="34" charset="0"/>
              <a:ea typeface="Calibri"/>
              <a:cs typeface="Times New Roman"/>
            </a:endParaRPr>
          </a:p>
        </p:txBody>
      </p:sp>
      <p:sp>
        <p:nvSpPr>
          <p:cNvPr id="9" name="Text Box 14"/>
          <p:cNvSpPr txBox="1"/>
          <p:nvPr/>
        </p:nvSpPr>
        <p:spPr>
          <a:xfrm>
            <a:off x="2966594" y="3898384"/>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Century Gothic" panose="020B0502020202020204" pitchFamily="34" charset="0"/>
                <a:ea typeface="Calibri"/>
                <a:cs typeface="Times New Roman"/>
              </a:rPr>
              <a:t>het land</a:t>
            </a:r>
            <a:endParaRPr lang="nl-NL" sz="1100" dirty="0">
              <a:effectLst/>
              <a:latin typeface="Century Gothic" panose="020B0502020202020204" pitchFamily="34" charset="0"/>
              <a:ea typeface="Calibri"/>
              <a:cs typeface="Times New Roman"/>
            </a:endParaRPr>
          </a:p>
        </p:txBody>
      </p:sp>
      <p:sp>
        <p:nvSpPr>
          <p:cNvPr id="10" name="Text Box 14"/>
          <p:cNvSpPr txBox="1"/>
          <p:nvPr/>
        </p:nvSpPr>
        <p:spPr>
          <a:xfrm>
            <a:off x="5868144" y="341336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latin typeface="Century Gothic" panose="020B0502020202020204" pitchFamily="34" charset="0"/>
                <a:ea typeface="Calibri"/>
                <a:cs typeface="Times New Roman"/>
              </a:rPr>
              <a:t>de wereld</a:t>
            </a:r>
            <a:endParaRPr lang="nl-NL" sz="1050" dirty="0">
              <a:effectLst/>
              <a:latin typeface="Century Gothic" panose="020B0502020202020204" pitchFamily="34" charset="0"/>
              <a:ea typeface="Calibri"/>
              <a:cs typeface="Times New Roman"/>
            </a:endParaRPr>
          </a:p>
        </p:txBody>
      </p:sp>
      <p:sp>
        <p:nvSpPr>
          <p:cNvPr id="11" name="Text Box 14"/>
          <p:cNvSpPr txBox="1"/>
          <p:nvPr/>
        </p:nvSpPr>
        <p:spPr>
          <a:xfrm>
            <a:off x="380686" y="536075"/>
            <a:ext cx="8367778" cy="7253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latin typeface="Century Gothic" panose="020B0502020202020204" pitchFamily="34" charset="0"/>
                <a:ea typeface="Calibri"/>
                <a:cs typeface="Times New Roman"/>
              </a:rPr>
              <a:t>In Groningen hebben ze veel last van de gaswinning dat in </a:t>
            </a:r>
            <a:br>
              <a:rPr lang="nl-NL" sz="2000" i="1" dirty="0">
                <a:solidFill>
                  <a:srgbClr val="387038"/>
                </a:solidFill>
                <a:latin typeface="Century Gothic" panose="020B0502020202020204" pitchFamily="34" charset="0"/>
                <a:ea typeface="Calibri"/>
                <a:cs typeface="Times New Roman"/>
              </a:rPr>
            </a:br>
            <a:r>
              <a:rPr lang="nl-NL" sz="2000" i="1" u="sng" dirty="0">
                <a:solidFill>
                  <a:srgbClr val="387038"/>
                </a:solidFill>
                <a:latin typeface="Century Gothic" panose="020B0502020202020204" pitchFamily="34" charset="0"/>
                <a:ea typeface="Calibri"/>
                <a:cs typeface="Times New Roman"/>
              </a:rPr>
              <a:t>de regio</a:t>
            </a:r>
            <a:r>
              <a:rPr lang="nl-NL" sz="2000" i="1" dirty="0">
                <a:solidFill>
                  <a:srgbClr val="387038"/>
                </a:solidFill>
                <a:latin typeface="Century Gothic" panose="020B0502020202020204" pitchFamily="34" charset="0"/>
                <a:ea typeface="Calibri"/>
                <a:cs typeface="Times New Roman"/>
              </a:rPr>
              <a:t> plaatsvindt.</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sp>
        <p:nvSpPr>
          <p:cNvPr id="12" name="Tekstvak 11">
            <a:extLst>
              <a:ext uri="{FF2B5EF4-FFF2-40B4-BE49-F238E27FC236}">
                <a16:creationId xmlns:a16="http://schemas.microsoft.com/office/drawing/2014/main" id="{26CA644E-2387-4869-8B01-A6A0B6D61737}"/>
              </a:ext>
            </a:extLst>
          </p:cNvPr>
          <p:cNvSpPr txBox="1"/>
          <p:nvPr/>
        </p:nvSpPr>
        <p:spPr>
          <a:xfrm>
            <a:off x="5795673" y="885295"/>
            <a:ext cx="1872671" cy="504734"/>
          </a:xfrm>
          <a:prstGeom prst="rect">
            <a:avLst/>
          </a:prstGeom>
          <a:solidFill>
            <a:schemeClr val="bg1"/>
          </a:solidFill>
        </p:spPr>
        <p:txBody>
          <a:bodyPr wrap="square" rtlCol="0">
            <a:spAutoFit/>
          </a:bodyPr>
          <a:lstStyle/>
          <a:p>
            <a:endParaRPr lang="nl-NL" dirty="0"/>
          </a:p>
        </p:txBody>
      </p:sp>
      <p:sp>
        <p:nvSpPr>
          <p:cNvPr id="20" name="Text Box 14">
            <a:extLst>
              <a:ext uri="{FF2B5EF4-FFF2-40B4-BE49-F238E27FC236}">
                <a16:creationId xmlns:a16="http://schemas.microsoft.com/office/drawing/2014/main" id="{FBBED0C8-F3A3-495C-B591-D51837EEFF7A}"/>
              </a:ext>
            </a:extLst>
          </p:cNvPr>
          <p:cNvSpPr txBox="1"/>
          <p:nvPr/>
        </p:nvSpPr>
        <p:spPr>
          <a:xfrm>
            <a:off x="378839" y="5426352"/>
            <a:ext cx="2464969" cy="62940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9" name="Tekstvak 2">
            <a:extLst>
              <a:ext uri="{FF2B5EF4-FFF2-40B4-BE49-F238E27FC236}">
                <a16:creationId xmlns:a16="http://schemas.microsoft.com/office/drawing/2014/main" id="{CE2EB479-61DD-4A55-ACCA-427F745D730C}"/>
              </a:ext>
            </a:extLst>
          </p:cNvPr>
          <p:cNvSpPr txBox="1">
            <a:spLocks noChangeArrowheads="1"/>
          </p:cNvSpPr>
          <p:nvPr/>
        </p:nvSpPr>
        <p:spPr bwMode="auto">
          <a:xfrm>
            <a:off x="378906" y="5471529"/>
            <a:ext cx="2674504" cy="58422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het gebied</a:t>
            </a:r>
            <a:endParaRPr lang="nl-NL" sz="1100" dirty="0">
              <a:effectLst/>
              <a:latin typeface="Century Gothic" panose="020B0502020202020204" pitchFamily="34" charset="0"/>
              <a:ea typeface="Calibri"/>
              <a:cs typeface="Times New Roman"/>
            </a:endParaRPr>
          </a:p>
        </p:txBody>
      </p:sp>
      <p:pic>
        <p:nvPicPr>
          <p:cNvPr id="23" name="Afbeelding 22" descr="Afbeelding met kaart&#10;&#10;Automatisch gegenereerde beschrijving">
            <a:extLst>
              <a:ext uri="{FF2B5EF4-FFF2-40B4-BE49-F238E27FC236}">
                <a16:creationId xmlns:a16="http://schemas.microsoft.com/office/drawing/2014/main" id="{03F1331A-14C5-4E1E-B79B-D2AB6998D8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24808" y="1368075"/>
            <a:ext cx="2564904" cy="2564904"/>
          </a:xfrm>
          <a:prstGeom prst="rect">
            <a:avLst/>
          </a:prstGeom>
        </p:spPr>
      </p:pic>
      <p:pic>
        <p:nvPicPr>
          <p:cNvPr id="25" name="Afbeelding 24" descr="Afbeelding met kaart&#10;&#10;Automatisch gegenereerde beschrijving">
            <a:extLst>
              <a:ext uri="{FF2B5EF4-FFF2-40B4-BE49-F238E27FC236}">
                <a16:creationId xmlns:a16="http://schemas.microsoft.com/office/drawing/2014/main" id="{3B4B9580-B1FE-4C99-8072-761D5B99259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82602" y="1716301"/>
            <a:ext cx="2744133" cy="1646692"/>
          </a:xfrm>
          <a:prstGeom prst="rect">
            <a:avLst/>
          </a:prstGeom>
        </p:spPr>
      </p:pic>
      <p:grpSp>
        <p:nvGrpSpPr>
          <p:cNvPr id="2" name="Groep 1">
            <a:extLst>
              <a:ext uri="{FF2B5EF4-FFF2-40B4-BE49-F238E27FC236}">
                <a16:creationId xmlns:a16="http://schemas.microsoft.com/office/drawing/2014/main" id="{A47E72F9-C3E6-CE16-44F2-5BBCE9B203DA}"/>
              </a:ext>
            </a:extLst>
          </p:cNvPr>
          <p:cNvGrpSpPr/>
          <p:nvPr/>
        </p:nvGrpSpPr>
        <p:grpSpPr>
          <a:xfrm>
            <a:off x="557738" y="1522748"/>
            <a:ext cx="2246656" cy="2852936"/>
            <a:chOff x="2339752" y="914400"/>
            <a:chExt cx="4680520" cy="5943600"/>
          </a:xfrm>
        </p:grpSpPr>
        <p:pic>
          <p:nvPicPr>
            <p:cNvPr id="3" name="Afbeelding 2">
              <a:extLst>
                <a:ext uri="{FF2B5EF4-FFF2-40B4-BE49-F238E27FC236}">
                  <a16:creationId xmlns:a16="http://schemas.microsoft.com/office/drawing/2014/main" id="{B559E1D4-6280-4AA8-7824-D51DA18A3A9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339752" y="914400"/>
              <a:ext cx="4680520" cy="5943600"/>
            </a:xfrm>
            <a:prstGeom prst="rect">
              <a:avLst/>
            </a:prstGeom>
          </p:spPr>
        </p:pic>
        <p:sp>
          <p:nvSpPr>
            <p:cNvPr id="13" name="Ovaal 12">
              <a:extLst>
                <a:ext uri="{FF2B5EF4-FFF2-40B4-BE49-F238E27FC236}">
                  <a16:creationId xmlns:a16="http://schemas.microsoft.com/office/drawing/2014/main" id="{25A0FD9B-E8FA-F5BC-61FA-1DDA87B32DDD}"/>
                </a:ext>
              </a:extLst>
            </p:cNvPr>
            <p:cNvSpPr/>
            <p:nvPr/>
          </p:nvSpPr>
          <p:spPr>
            <a:xfrm>
              <a:off x="5508104" y="1700808"/>
              <a:ext cx="1166965" cy="120032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cxnSp>
        <p:nvCxnSpPr>
          <p:cNvPr id="15" name="Rechte verbindingslijn met pijl 14">
            <a:extLst>
              <a:ext uri="{FF2B5EF4-FFF2-40B4-BE49-F238E27FC236}">
                <a16:creationId xmlns:a16="http://schemas.microsoft.com/office/drawing/2014/main" id="{4121FB0C-79B4-4469-193A-EC91C772EF07}"/>
              </a:ext>
            </a:extLst>
          </p:cNvPr>
          <p:cNvCxnSpPr/>
          <p:nvPr/>
        </p:nvCxnSpPr>
        <p:spPr>
          <a:xfrm flipH="1" flipV="1">
            <a:off x="2411760" y="2564904"/>
            <a:ext cx="226936" cy="1810780"/>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8867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024104"/>
            <a:ext cx="2808311" cy="125806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2801348" y="3655782"/>
            <a:ext cx="3513618" cy="105032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372200" y="2925668"/>
            <a:ext cx="2490733" cy="12234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65043" y="4481516"/>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600" dirty="0">
                <a:latin typeface="Century Gothic" panose="020B0502020202020204" pitchFamily="34" charset="0"/>
                <a:ea typeface="Calibri"/>
                <a:cs typeface="Times New Roman"/>
              </a:rPr>
              <a:t>probleem</a:t>
            </a:r>
            <a:endParaRPr lang="nl-NL" sz="4600" dirty="0">
              <a:effectLst/>
              <a:latin typeface="Century Gothic" panose="020B0502020202020204" pitchFamily="34" charset="0"/>
              <a:ea typeface="Calibri"/>
              <a:cs typeface="Times New Roman"/>
            </a:endParaRPr>
          </a:p>
        </p:txBody>
      </p:sp>
      <p:sp>
        <p:nvSpPr>
          <p:cNvPr id="9" name="Text Box 14"/>
          <p:cNvSpPr txBox="1"/>
          <p:nvPr/>
        </p:nvSpPr>
        <p:spPr>
          <a:xfrm>
            <a:off x="2779553" y="4030195"/>
            <a:ext cx="3513618"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300" dirty="0">
                <a:effectLst/>
                <a:latin typeface="Century Gothic" panose="020B0502020202020204" pitchFamily="34" charset="0"/>
                <a:ea typeface="Calibri"/>
                <a:cs typeface="Times New Roman"/>
              </a:rPr>
              <a:t>nemen</a:t>
            </a:r>
          </a:p>
        </p:txBody>
      </p:sp>
      <p:sp>
        <p:nvSpPr>
          <p:cNvPr id="10" name="Text Box 14"/>
          <p:cNvSpPr txBox="1"/>
          <p:nvPr/>
        </p:nvSpPr>
        <p:spPr>
          <a:xfrm>
            <a:off x="6707085" y="2848062"/>
            <a:ext cx="178884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effectLst/>
                <a:latin typeface="Century Gothic" panose="020B0502020202020204" pitchFamily="34" charset="0"/>
                <a:ea typeface="Calibri"/>
                <a:cs typeface="Times New Roman"/>
              </a:rPr>
              <a:t>het</a:t>
            </a:r>
            <a:endParaRPr lang="nl-NL" sz="1100" dirty="0">
              <a:effectLst/>
              <a:latin typeface="Century Gothic" panose="020B0502020202020204" pitchFamily="34" charset="0"/>
              <a:ea typeface="Calibri"/>
              <a:cs typeface="Times New Roman"/>
            </a:endParaRPr>
          </a:p>
        </p:txBody>
      </p:sp>
      <p:sp>
        <p:nvSpPr>
          <p:cNvPr id="11" name="Text Box 14"/>
          <p:cNvSpPr txBox="1"/>
          <p:nvPr/>
        </p:nvSpPr>
        <p:spPr>
          <a:xfrm>
            <a:off x="631078" y="415056"/>
            <a:ext cx="8103906"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latin typeface="Century Gothic" panose="020B0502020202020204" pitchFamily="34" charset="0"/>
                <a:ea typeface="Calibri"/>
                <a:cs typeface="Times New Roman"/>
              </a:rPr>
              <a:t>Onveilige huizen zijn een groot probleem. Het effect van  </a:t>
            </a:r>
            <a:r>
              <a:rPr lang="nl-NL" sz="2000" i="1" u="sng" dirty="0">
                <a:solidFill>
                  <a:srgbClr val="387038"/>
                </a:solidFill>
                <a:latin typeface="Century Gothic" panose="020B0502020202020204" pitchFamily="34" charset="0"/>
                <a:ea typeface="Calibri"/>
                <a:cs typeface="Times New Roman"/>
              </a:rPr>
              <a:t>maatregelen nemen</a:t>
            </a:r>
            <a:r>
              <a:rPr lang="nl-NL" sz="2000" i="1" dirty="0">
                <a:solidFill>
                  <a:srgbClr val="387038"/>
                </a:solidFill>
                <a:latin typeface="Century Gothic" panose="020B0502020202020204" pitchFamily="34" charset="0"/>
                <a:ea typeface="Calibri"/>
                <a:cs typeface="Times New Roman"/>
              </a:rPr>
              <a:t>, is dat de huizen kunnen worden hersteld.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163770" y="4869998"/>
            <a:ext cx="4432565" cy="99121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3131839" y="4826902"/>
            <a:ext cx="5040561" cy="103431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iets doen om te zorgen dat iets goed komt</a:t>
            </a:r>
            <a:endParaRPr lang="nl-NL" sz="1100" dirty="0">
              <a:effectLst/>
              <a:latin typeface="Century Gothic" panose="020B0502020202020204" pitchFamily="34" charset="0"/>
              <a:ea typeface="Calibri"/>
              <a:cs typeface="Times New Roman"/>
            </a:endParaRPr>
          </a:p>
        </p:txBody>
      </p:sp>
      <p:sp>
        <p:nvSpPr>
          <p:cNvPr id="2" name="Text Box 14">
            <a:extLst>
              <a:ext uri="{FF2B5EF4-FFF2-40B4-BE49-F238E27FC236}">
                <a16:creationId xmlns:a16="http://schemas.microsoft.com/office/drawing/2014/main" id="{DE8A910E-DD19-DBFA-8DCE-17928DF04E2E}"/>
              </a:ext>
            </a:extLst>
          </p:cNvPr>
          <p:cNvSpPr txBox="1"/>
          <p:nvPr/>
        </p:nvSpPr>
        <p:spPr>
          <a:xfrm>
            <a:off x="402784" y="3926412"/>
            <a:ext cx="2277663"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Century Gothic" panose="020B0502020202020204" pitchFamily="34" charset="0"/>
                <a:ea typeface="Calibri"/>
                <a:cs typeface="Times New Roman"/>
              </a:rPr>
              <a:t>het</a:t>
            </a:r>
            <a:endParaRPr lang="nl-NL" sz="1100" dirty="0">
              <a:effectLst/>
              <a:latin typeface="Century Gothic" panose="020B0502020202020204" pitchFamily="34" charset="0"/>
              <a:ea typeface="Calibri"/>
              <a:cs typeface="Times New Roman"/>
            </a:endParaRPr>
          </a:p>
        </p:txBody>
      </p:sp>
      <p:sp>
        <p:nvSpPr>
          <p:cNvPr id="3" name="Text Box 14">
            <a:extLst>
              <a:ext uri="{FF2B5EF4-FFF2-40B4-BE49-F238E27FC236}">
                <a16:creationId xmlns:a16="http://schemas.microsoft.com/office/drawing/2014/main" id="{D64A6794-3EBE-5D05-F558-7277C7BB80F5}"/>
              </a:ext>
            </a:extLst>
          </p:cNvPr>
          <p:cNvSpPr txBox="1"/>
          <p:nvPr/>
        </p:nvSpPr>
        <p:spPr>
          <a:xfrm>
            <a:off x="2577970" y="3537994"/>
            <a:ext cx="3960374"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300" dirty="0">
                <a:effectLst/>
                <a:latin typeface="Century Gothic" panose="020B0502020202020204" pitchFamily="34" charset="0"/>
                <a:ea typeface="Calibri"/>
                <a:cs typeface="Times New Roman"/>
              </a:rPr>
              <a:t>maatregelen</a:t>
            </a:r>
          </a:p>
        </p:txBody>
      </p:sp>
      <p:sp>
        <p:nvSpPr>
          <p:cNvPr id="18" name="Text Box 14">
            <a:extLst>
              <a:ext uri="{FF2B5EF4-FFF2-40B4-BE49-F238E27FC236}">
                <a16:creationId xmlns:a16="http://schemas.microsoft.com/office/drawing/2014/main" id="{1230CE32-DC4A-6C02-1475-2045BAC9D05D}"/>
              </a:ext>
            </a:extLst>
          </p:cNvPr>
          <p:cNvSpPr txBox="1"/>
          <p:nvPr/>
        </p:nvSpPr>
        <p:spPr>
          <a:xfrm>
            <a:off x="6473759" y="3421634"/>
            <a:ext cx="2533809"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effectLst/>
                <a:latin typeface="Century Gothic" panose="020B0502020202020204" pitchFamily="34" charset="0"/>
                <a:ea typeface="Calibri"/>
                <a:cs typeface="Times New Roman"/>
              </a:rPr>
              <a:t>effect</a:t>
            </a:r>
            <a:endParaRPr lang="nl-NL" sz="1100" dirty="0">
              <a:effectLst/>
              <a:latin typeface="Century Gothic" panose="020B0502020202020204" pitchFamily="34" charset="0"/>
              <a:ea typeface="Calibri"/>
              <a:cs typeface="Times New Roman"/>
            </a:endParaRPr>
          </a:p>
        </p:txBody>
      </p:sp>
      <p:grpSp>
        <p:nvGrpSpPr>
          <p:cNvPr id="12" name="Groep 11">
            <a:extLst>
              <a:ext uri="{FF2B5EF4-FFF2-40B4-BE49-F238E27FC236}">
                <a16:creationId xmlns:a16="http://schemas.microsoft.com/office/drawing/2014/main" id="{DAAFD718-7F38-86A3-C605-365245B09157}"/>
              </a:ext>
            </a:extLst>
          </p:cNvPr>
          <p:cNvGrpSpPr/>
          <p:nvPr/>
        </p:nvGrpSpPr>
        <p:grpSpPr>
          <a:xfrm>
            <a:off x="319519" y="2175999"/>
            <a:ext cx="2444523" cy="1523725"/>
            <a:chOff x="1508705" y="1714500"/>
            <a:chExt cx="6111295" cy="3484776"/>
          </a:xfrm>
        </p:grpSpPr>
        <p:pic>
          <p:nvPicPr>
            <p:cNvPr id="13" name="Picture 2" descr="De bronafbeelding bekijken">
              <a:extLst>
                <a:ext uri="{FF2B5EF4-FFF2-40B4-BE49-F238E27FC236}">
                  <a16:creationId xmlns:a16="http://schemas.microsoft.com/office/drawing/2014/main" id="{5B2C6BDC-2A13-F00F-D383-FEFBD2AF70C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0" y="1714500"/>
              <a:ext cx="6096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16" name="Tekstvak 15">
              <a:extLst>
                <a:ext uri="{FF2B5EF4-FFF2-40B4-BE49-F238E27FC236}">
                  <a16:creationId xmlns:a16="http://schemas.microsoft.com/office/drawing/2014/main" id="{26B69F7D-C9AA-0C16-E9B1-71C0462A5821}"/>
                </a:ext>
              </a:extLst>
            </p:cNvPr>
            <p:cNvSpPr txBox="1"/>
            <p:nvPr/>
          </p:nvSpPr>
          <p:spPr>
            <a:xfrm>
              <a:off x="1508705" y="4600971"/>
              <a:ext cx="4287549" cy="598305"/>
            </a:xfrm>
            <a:prstGeom prst="rect">
              <a:avLst/>
            </a:prstGeom>
            <a:noFill/>
          </p:spPr>
          <p:txBody>
            <a:bodyPr wrap="square" rtlCol="0">
              <a:spAutoFit/>
            </a:bodyPr>
            <a:lstStyle/>
            <a:p>
              <a:r>
                <a:rPr lang="nl-NL" sz="1100" dirty="0">
                  <a:solidFill>
                    <a:schemeClr val="bg1">
                      <a:lumMod val="65000"/>
                    </a:schemeClr>
                  </a:solidFill>
                </a:rPr>
                <a:t>Bron: jeroenvindt.nl</a:t>
              </a:r>
            </a:p>
          </p:txBody>
        </p:sp>
      </p:grpSp>
      <p:pic>
        <p:nvPicPr>
          <p:cNvPr id="17" name="Afbeelding 16">
            <a:extLst>
              <a:ext uri="{FF2B5EF4-FFF2-40B4-BE49-F238E27FC236}">
                <a16:creationId xmlns:a16="http://schemas.microsoft.com/office/drawing/2014/main" id="{0FD1FF1F-8F00-162A-6ACC-B00CEC98342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7209" y="1633885"/>
            <a:ext cx="687739" cy="687739"/>
          </a:xfrm>
          <a:prstGeom prst="rect">
            <a:avLst/>
          </a:prstGeom>
        </p:spPr>
      </p:pic>
      <p:grpSp>
        <p:nvGrpSpPr>
          <p:cNvPr id="19" name="Groep 18">
            <a:extLst>
              <a:ext uri="{FF2B5EF4-FFF2-40B4-BE49-F238E27FC236}">
                <a16:creationId xmlns:a16="http://schemas.microsoft.com/office/drawing/2014/main" id="{91309BD8-67B4-CD2A-EAAF-F3446A1AAF45}"/>
              </a:ext>
            </a:extLst>
          </p:cNvPr>
          <p:cNvGrpSpPr/>
          <p:nvPr/>
        </p:nvGrpSpPr>
        <p:grpSpPr>
          <a:xfrm>
            <a:off x="3358756" y="1930107"/>
            <a:ext cx="2398802" cy="1535979"/>
            <a:chOff x="240114" y="1104898"/>
            <a:chExt cx="8724374" cy="5586312"/>
          </a:xfrm>
        </p:grpSpPr>
        <p:pic>
          <p:nvPicPr>
            <p:cNvPr id="20" name="Afbeelding 19" descr="Afbeelding met lucht, buiten&#10;&#10;Automatisch gegenereerde beschrijving">
              <a:extLst>
                <a:ext uri="{FF2B5EF4-FFF2-40B4-BE49-F238E27FC236}">
                  <a16:creationId xmlns:a16="http://schemas.microsoft.com/office/drawing/2014/main" id="{489AAB45-E29F-0CE4-29FD-98329A9537BE}"/>
                </a:ext>
              </a:extLst>
            </p:cNvPr>
            <p:cNvPicPr>
              <a:picLocks noChangeAspect="1"/>
            </p:cNvPicPr>
            <p:nvPr/>
          </p:nvPicPr>
          <p:blipFill>
            <a:blip r:embed="rId6" cstate="email">
              <a:alphaModFix/>
              <a:extLst>
                <a:ext uri="{28A0092B-C50C-407E-A947-70E740481C1C}">
                  <a14:useLocalDpi xmlns:a14="http://schemas.microsoft.com/office/drawing/2010/main"/>
                </a:ext>
              </a:extLst>
            </a:blip>
            <a:stretch>
              <a:fillRect/>
            </a:stretch>
          </p:blipFill>
          <p:spPr>
            <a:xfrm>
              <a:off x="240114" y="1788110"/>
              <a:ext cx="8724374" cy="4903099"/>
            </a:xfrm>
            <a:prstGeom prst="rect">
              <a:avLst/>
            </a:prstGeom>
          </p:spPr>
        </p:pic>
        <p:pic>
          <p:nvPicPr>
            <p:cNvPr id="21" name="Afbeelding 20">
              <a:extLst>
                <a:ext uri="{FF2B5EF4-FFF2-40B4-BE49-F238E27FC236}">
                  <a16:creationId xmlns:a16="http://schemas.microsoft.com/office/drawing/2014/main" id="{1A6B934D-E513-DA25-8691-EF50107E7D6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13484" y="1104898"/>
              <a:ext cx="5238836" cy="5586312"/>
            </a:xfrm>
            <a:prstGeom prst="rect">
              <a:avLst/>
            </a:prstGeom>
          </p:spPr>
        </p:pic>
      </p:grpSp>
      <p:pic>
        <p:nvPicPr>
          <p:cNvPr id="22" name="Afbeelding 21">
            <a:extLst>
              <a:ext uri="{FF2B5EF4-FFF2-40B4-BE49-F238E27FC236}">
                <a16:creationId xmlns:a16="http://schemas.microsoft.com/office/drawing/2014/main" id="{1F53BDFC-2BF6-6E0E-A62B-7142EA6E23B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489451" y="1369466"/>
            <a:ext cx="2257693" cy="1453954"/>
          </a:xfrm>
          <a:prstGeom prst="rect">
            <a:avLst/>
          </a:prstGeom>
        </p:spPr>
      </p:pic>
    </p:spTree>
    <p:extLst>
      <p:ext uri="{BB962C8B-B14F-4D97-AF65-F5344CB8AC3E}">
        <p14:creationId xmlns:p14="http://schemas.microsoft.com/office/powerpoint/2010/main" val="511189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7435"/>
            <a:ext cx="9144001"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29496"/>
            <a:ext cx="3138805" cy="75267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168895" y="4529496"/>
            <a:ext cx="3304053" cy="70104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oorspronkelijk</a:t>
            </a:r>
            <a:endParaRPr lang="nl-NL" sz="3600" dirty="0">
              <a:effectLst/>
              <a:latin typeface="Century Gothic" panose="020B0502020202020204" pitchFamily="34" charset="0"/>
              <a:ea typeface="Calibri"/>
              <a:cs typeface="Times New Roman"/>
            </a:endParaRPr>
          </a:p>
        </p:txBody>
      </p:sp>
      <p:sp>
        <p:nvSpPr>
          <p:cNvPr id="10" name="Text Box 14"/>
          <p:cNvSpPr txBox="1"/>
          <p:nvPr/>
        </p:nvSpPr>
        <p:spPr>
          <a:xfrm>
            <a:off x="5878279" y="3452103"/>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effectLst/>
                <a:latin typeface="Century Gothic" panose="020B0502020202020204" pitchFamily="34" charset="0"/>
                <a:ea typeface="Calibri"/>
                <a:cs typeface="Times New Roman"/>
              </a:rPr>
              <a:t>momenteel</a:t>
            </a:r>
            <a:endParaRPr lang="nl-NL" sz="1100" dirty="0">
              <a:effectLst/>
              <a:latin typeface="Century Gothic" panose="020B0502020202020204" pitchFamily="34" charset="0"/>
              <a:ea typeface="Calibri"/>
              <a:cs typeface="Times New Roman"/>
            </a:endParaRPr>
          </a:p>
        </p:txBody>
      </p:sp>
      <p:sp>
        <p:nvSpPr>
          <p:cNvPr id="11" name="Text Box 14"/>
          <p:cNvSpPr txBox="1"/>
          <p:nvPr/>
        </p:nvSpPr>
        <p:spPr>
          <a:xfrm>
            <a:off x="380727" y="431734"/>
            <a:ext cx="6063482"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u="sng" dirty="0">
                <a:solidFill>
                  <a:srgbClr val="387038"/>
                </a:solidFill>
                <a:effectLst/>
                <a:latin typeface="Century Gothic" panose="020B0502020202020204" pitchFamily="34" charset="0"/>
                <a:ea typeface="Calibri"/>
                <a:cs typeface="Times New Roman"/>
              </a:rPr>
              <a:t>Oorspronkelijk</a:t>
            </a:r>
            <a:r>
              <a:rPr lang="nl-NL" sz="2000" i="1" dirty="0">
                <a:solidFill>
                  <a:srgbClr val="387038"/>
                </a:solidFill>
                <a:effectLst/>
                <a:latin typeface="Century Gothic" panose="020B0502020202020204" pitchFamily="34" charset="0"/>
                <a:ea typeface="Calibri"/>
                <a:cs typeface="Times New Roman"/>
              </a:rPr>
              <a:t> was deze muur mooi zonder scheuren. Momenteel zitten er scheuren aan de binnenkant en de buitenkant van de muur.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15810" y="5440480"/>
            <a:ext cx="3868158"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395535" y="5433413"/>
            <a:ext cx="3888433" cy="22783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eerst, in het begin</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032433" y="4309312"/>
            <a:ext cx="1296145"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7" name="Tekstvak 2"/>
          <p:cNvSpPr txBox="1">
            <a:spLocks noChangeArrowheads="1"/>
          </p:cNvSpPr>
          <p:nvPr/>
        </p:nvSpPr>
        <p:spPr bwMode="auto">
          <a:xfrm>
            <a:off x="6012160" y="4302244"/>
            <a:ext cx="1296144"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nu</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B825883C-4B36-CCB8-77D4-1A697DAD18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1413" y="2796663"/>
            <a:ext cx="2610561" cy="1681201"/>
          </a:xfrm>
          <a:prstGeom prst="rect">
            <a:avLst/>
          </a:prstGeom>
        </p:spPr>
      </p:pic>
      <p:pic>
        <p:nvPicPr>
          <p:cNvPr id="6" name="Afbeelding 5">
            <a:extLst>
              <a:ext uri="{FF2B5EF4-FFF2-40B4-BE49-F238E27FC236}">
                <a16:creationId xmlns:a16="http://schemas.microsoft.com/office/drawing/2014/main" id="{59764F86-5159-2583-DC19-EEE04163D4E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82897" y="345147"/>
            <a:ext cx="1965242" cy="2941980"/>
          </a:xfrm>
          <a:prstGeom prst="rect">
            <a:avLst/>
          </a:prstGeom>
        </p:spPr>
      </p:pic>
    </p:spTree>
    <p:extLst>
      <p:ext uri="{BB962C8B-B14F-4D97-AF65-F5344CB8AC3E}">
        <p14:creationId xmlns:p14="http://schemas.microsoft.com/office/powerpoint/2010/main" val="3951900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14"/>
          <p:cNvSpPr txBox="1"/>
          <p:nvPr/>
        </p:nvSpPr>
        <p:spPr>
          <a:xfrm>
            <a:off x="262642" y="4601048"/>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9" name="Text Box 14"/>
          <p:cNvSpPr txBox="1"/>
          <p:nvPr/>
        </p:nvSpPr>
        <p:spPr>
          <a:xfrm>
            <a:off x="-72010" y="4593166"/>
            <a:ext cx="347761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effectLst/>
                <a:latin typeface="Century Gothic" panose="020B0502020202020204" pitchFamily="34" charset="0"/>
                <a:ea typeface="Calibri"/>
                <a:cs typeface="Times New Roman"/>
              </a:rPr>
              <a:t>aantasten</a:t>
            </a:r>
          </a:p>
        </p:txBody>
      </p:sp>
      <p:sp>
        <p:nvSpPr>
          <p:cNvPr id="10" name="Text Box 14"/>
          <p:cNvSpPr txBox="1"/>
          <p:nvPr/>
        </p:nvSpPr>
        <p:spPr>
          <a:xfrm>
            <a:off x="5883976" y="3410966"/>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effectLst/>
                <a:latin typeface="Century Gothic" panose="020B0502020202020204" pitchFamily="34" charset="0"/>
                <a:ea typeface="Calibri"/>
                <a:cs typeface="Times New Roman"/>
              </a:rPr>
              <a:t>herstellen</a:t>
            </a:r>
            <a:endParaRPr lang="nl-NL" sz="1100" dirty="0">
              <a:effectLst/>
              <a:latin typeface="Century Gothic" panose="020B0502020202020204" pitchFamily="34" charset="0"/>
              <a:ea typeface="Calibri"/>
              <a:cs typeface="Times New Roman"/>
            </a:endParaRPr>
          </a:p>
        </p:txBody>
      </p:sp>
      <p:sp>
        <p:nvSpPr>
          <p:cNvPr id="11" name="Text Box 14"/>
          <p:cNvSpPr txBox="1"/>
          <p:nvPr/>
        </p:nvSpPr>
        <p:spPr>
          <a:xfrm>
            <a:off x="491982" y="554632"/>
            <a:ext cx="7176362"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200" i="1" dirty="0">
                <a:solidFill>
                  <a:srgbClr val="387038"/>
                </a:solidFill>
                <a:effectLst/>
                <a:latin typeface="Century Gothic" panose="020B0502020202020204" pitchFamily="34" charset="0"/>
                <a:ea typeface="Calibri"/>
                <a:cs typeface="Times New Roman"/>
              </a:rPr>
              <a:t>Door de </a:t>
            </a:r>
            <a:r>
              <a:rPr lang="nl-NL" sz="2200" i="1" dirty="0">
                <a:solidFill>
                  <a:srgbClr val="387038"/>
                </a:solidFill>
                <a:latin typeface="Century Gothic" panose="020B0502020202020204" pitchFamily="34" charset="0"/>
                <a:ea typeface="Calibri"/>
                <a:cs typeface="Times New Roman"/>
              </a:rPr>
              <a:t>gaswinning</a:t>
            </a:r>
            <a:r>
              <a:rPr lang="nl-NL" sz="2200" i="1" dirty="0">
                <a:solidFill>
                  <a:srgbClr val="387038"/>
                </a:solidFill>
                <a:effectLst/>
                <a:latin typeface="Century Gothic" panose="020B0502020202020204" pitchFamily="34" charset="0"/>
                <a:ea typeface="Calibri"/>
                <a:cs typeface="Times New Roman"/>
              </a:rPr>
              <a:t> worden de huizen </a:t>
            </a:r>
            <a:r>
              <a:rPr lang="nl-NL" sz="2200" i="1" u="sng" dirty="0">
                <a:solidFill>
                  <a:srgbClr val="387038"/>
                </a:solidFill>
                <a:effectLst/>
                <a:latin typeface="Century Gothic" panose="020B0502020202020204" pitchFamily="34" charset="0"/>
                <a:ea typeface="Calibri"/>
                <a:cs typeface="Times New Roman"/>
              </a:rPr>
              <a:t>aangetast</a:t>
            </a:r>
            <a:r>
              <a:rPr lang="nl-NL" sz="2200" i="1" dirty="0">
                <a:solidFill>
                  <a:srgbClr val="387038"/>
                </a:solidFill>
                <a:effectLst/>
                <a:latin typeface="Century Gothic" panose="020B0502020202020204" pitchFamily="34" charset="0"/>
                <a:ea typeface="Calibri"/>
                <a:cs typeface="Times New Roman"/>
              </a:rPr>
              <a:t>. </a:t>
            </a:r>
            <a:endParaRPr lang="nl-NL" sz="2200" dirty="0">
              <a:effectLst/>
              <a:latin typeface="Century Gothic" panose="020B0502020202020204" pitchFamily="34" charset="0"/>
              <a:ea typeface="Calibri"/>
              <a:cs typeface="Times New Roman"/>
            </a:endParaRPr>
          </a:p>
        </p:txBody>
      </p:sp>
      <p:sp>
        <p:nvSpPr>
          <p:cNvPr id="14" name="Text Box 14"/>
          <p:cNvSpPr txBox="1"/>
          <p:nvPr/>
        </p:nvSpPr>
        <p:spPr>
          <a:xfrm>
            <a:off x="343735" y="5408768"/>
            <a:ext cx="2788039"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343801" y="5393003"/>
            <a:ext cx="2808312"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kapotmaken</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104441" y="4309312"/>
            <a:ext cx="2716031" cy="99277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7" name="Tekstvak 2"/>
          <p:cNvSpPr txBox="1">
            <a:spLocks noChangeArrowheads="1"/>
          </p:cNvSpPr>
          <p:nvPr/>
        </p:nvSpPr>
        <p:spPr bwMode="auto">
          <a:xfrm>
            <a:off x="6104441" y="4309312"/>
            <a:ext cx="2850772"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weer goed maken</a:t>
            </a:r>
            <a:endParaRPr lang="nl-NL" sz="1100" dirty="0">
              <a:effectLst/>
              <a:latin typeface="Century Gothic" panose="020B0502020202020204" pitchFamily="34" charset="0"/>
              <a:ea typeface="Calibri"/>
              <a:cs typeface="Times New Roman"/>
            </a:endParaRPr>
          </a:p>
        </p:txBody>
      </p:sp>
      <p:pic>
        <p:nvPicPr>
          <p:cNvPr id="24" name="Afbeelding 23" descr="Afbeelding met clipart&#10;&#10;Automatisch gegenereerde beschrijving">
            <a:extLst>
              <a:ext uri="{FF2B5EF4-FFF2-40B4-BE49-F238E27FC236}">
                <a16:creationId xmlns:a16="http://schemas.microsoft.com/office/drawing/2014/main" id="{42A67A0B-D2ED-0BD8-1D78-E3C61515E17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306375" y="2146063"/>
            <a:ext cx="597388" cy="645179"/>
          </a:xfrm>
          <a:prstGeom prst="rect">
            <a:avLst/>
          </a:prstGeom>
        </p:spPr>
      </p:pic>
      <p:grpSp>
        <p:nvGrpSpPr>
          <p:cNvPr id="2" name="Groep 1">
            <a:extLst>
              <a:ext uri="{FF2B5EF4-FFF2-40B4-BE49-F238E27FC236}">
                <a16:creationId xmlns:a16="http://schemas.microsoft.com/office/drawing/2014/main" id="{2017F458-5A6E-FAFA-E3C7-6212537AE906}"/>
              </a:ext>
            </a:extLst>
          </p:cNvPr>
          <p:cNvGrpSpPr/>
          <p:nvPr/>
        </p:nvGrpSpPr>
        <p:grpSpPr>
          <a:xfrm>
            <a:off x="444535" y="2954911"/>
            <a:ext cx="2444523" cy="1523725"/>
            <a:chOff x="1508705" y="1714500"/>
            <a:chExt cx="6111295" cy="3484776"/>
          </a:xfrm>
        </p:grpSpPr>
        <p:pic>
          <p:nvPicPr>
            <p:cNvPr id="3" name="Picture 2" descr="De bronafbeelding bekijken">
              <a:extLst>
                <a:ext uri="{FF2B5EF4-FFF2-40B4-BE49-F238E27FC236}">
                  <a16:creationId xmlns:a16="http://schemas.microsoft.com/office/drawing/2014/main" id="{F0762FFE-FDB7-7F40-BCD0-1E501A03108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24000" y="1714500"/>
              <a:ext cx="6096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24012B72-C53A-443C-2C40-5A0146E42736}"/>
                </a:ext>
              </a:extLst>
            </p:cNvPr>
            <p:cNvSpPr txBox="1"/>
            <p:nvPr/>
          </p:nvSpPr>
          <p:spPr>
            <a:xfrm>
              <a:off x="1508705" y="4600971"/>
              <a:ext cx="4287549" cy="598305"/>
            </a:xfrm>
            <a:prstGeom prst="rect">
              <a:avLst/>
            </a:prstGeom>
            <a:noFill/>
          </p:spPr>
          <p:txBody>
            <a:bodyPr wrap="square" rtlCol="0">
              <a:spAutoFit/>
            </a:bodyPr>
            <a:lstStyle/>
            <a:p>
              <a:r>
                <a:rPr lang="nl-NL" sz="1100" dirty="0">
                  <a:solidFill>
                    <a:schemeClr val="bg1">
                      <a:lumMod val="65000"/>
                    </a:schemeClr>
                  </a:solidFill>
                </a:rPr>
                <a:t>Bron: jeroenvindt.nl</a:t>
              </a:r>
            </a:p>
          </p:txBody>
        </p:sp>
      </p:grpSp>
      <p:pic>
        <p:nvPicPr>
          <p:cNvPr id="13" name="Afbeelding 12">
            <a:extLst>
              <a:ext uri="{FF2B5EF4-FFF2-40B4-BE49-F238E27FC236}">
                <a16:creationId xmlns:a16="http://schemas.microsoft.com/office/drawing/2014/main" id="{E2436F7D-D359-38B2-52A7-976640F2DD7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49343" y="1451178"/>
            <a:ext cx="2544004" cy="1943619"/>
          </a:xfrm>
          <a:prstGeom prst="rect">
            <a:avLst/>
          </a:prstGeom>
        </p:spPr>
      </p:pic>
      <p:pic>
        <p:nvPicPr>
          <p:cNvPr id="23" name="Afbeelding 22" descr="Afbeelding met cirkel&#10;&#10;Automatisch gegenereerde beschrijving">
            <a:extLst>
              <a:ext uri="{FF2B5EF4-FFF2-40B4-BE49-F238E27FC236}">
                <a16:creationId xmlns:a16="http://schemas.microsoft.com/office/drawing/2014/main" id="{BFBFE441-3096-FECA-D3FA-26DF223C435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028259" y="709287"/>
            <a:ext cx="609747" cy="665151"/>
          </a:xfrm>
          <a:prstGeom prst="rect">
            <a:avLst/>
          </a:prstGeom>
        </p:spPr>
      </p:pic>
    </p:spTree>
    <p:extLst>
      <p:ext uri="{BB962C8B-B14F-4D97-AF65-F5344CB8AC3E}">
        <p14:creationId xmlns:p14="http://schemas.microsoft.com/office/powerpoint/2010/main" val="2665353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descr="Afbeelding met lucht, buiten, verschillende&#10;&#10;Automatisch gegenereerde beschrijving">
            <a:extLst>
              <a:ext uri="{FF2B5EF4-FFF2-40B4-BE49-F238E27FC236}">
                <a16:creationId xmlns:a16="http://schemas.microsoft.com/office/drawing/2014/main" id="{82DBBCF5-344F-48B0-B4EA-2D1E221B1110}"/>
              </a:ext>
            </a:extLst>
          </p:cNvPr>
          <p:cNvPicPr>
            <a:picLocks noChangeAspect="1"/>
          </p:cNvPicPr>
          <p:nvPr/>
        </p:nvPicPr>
        <p:blipFill>
          <a:blip r:embed="rId3">
            <a:alphaModFix amt="20000"/>
            <a:extLst>
              <a:ext uri="{28A0092B-C50C-407E-A947-70E740481C1C}">
                <a14:useLocalDpi xmlns:a14="http://schemas.microsoft.com/office/drawing/2010/main"/>
              </a:ext>
            </a:extLst>
          </a:blip>
          <a:stretch>
            <a:fillRect/>
          </a:stretch>
        </p:blipFill>
        <p:spPr>
          <a:xfrm>
            <a:off x="2195856" y="699731"/>
            <a:ext cx="6674253" cy="4458402"/>
          </a:xfrm>
          <a:prstGeom prst="rect">
            <a:avLst/>
          </a:prstGeom>
        </p:spPr>
      </p:pic>
      <p:pic>
        <p:nvPicPr>
          <p:cNvPr id="8" name="Afbeelding 7" descr="Afbeelding met lucht, buiten&#10;&#10;Automatisch gegenereerde beschrijving">
            <a:extLst>
              <a:ext uri="{FF2B5EF4-FFF2-40B4-BE49-F238E27FC236}">
                <a16:creationId xmlns:a16="http://schemas.microsoft.com/office/drawing/2014/main" id="{24053951-C0BF-46BB-808C-18F339CBF27E}"/>
              </a:ext>
            </a:extLst>
          </p:cNvPr>
          <p:cNvPicPr>
            <a:picLocks noChangeAspect="1"/>
          </p:cNvPicPr>
          <p:nvPr/>
        </p:nvPicPr>
        <p:blipFill>
          <a:blip r:embed="rId4">
            <a:alphaModFix amt="70000"/>
            <a:extLst>
              <a:ext uri="{28A0092B-C50C-407E-A947-70E740481C1C}">
                <a14:useLocalDpi xmlns:a14="http://schemas.microsoft.com/office/drawing/2010/main"/>
              </a:ext>
            </a:extLst>
          </a:blip>
          <a:stretch>
            <a:fillRect/>
          </a:stretch>
        </p:blipFill>
        <p:spPr>
          <a:xfrm rot="21077474">
            <a:off x="240114" y="1788111"/>
            <a:ext cx="5680839" cy="3192632"/>
          </a:xfrm>
          <a:prstGeom prst="rect">
            <a:avLst/>
          </a:prstGeom>
        </p:spPr>
      </p:pic>
      <p:pic>
        <p:nvPicPr>
          <p:cNvPr id="9" name="Afbeelding 8" descr="Afbeelding met keukenapparaat, fornuis, leeg&#10;&#10;Automatisch gegenereerde beschrijving">
            <a:extLst>
              <a:ext uri="{FF2B5EF4-FFF2-40B4-BE49-F238E27FC236}">
                <a16:creationId xmlns:a16="http://schemas.microsoft.com/office/drawing/2014/main" id="{B47FB0F4-67D8-4D36-9A1C-15FF02E40DAD}"/>
              </a:ext>
            </a:extLst>
          </p:cNvPr>
          <p:cNvPicPr>
            <a:picLocks noChangeAspect="1"/>
          </p:cNvPicPr>
          <p:nvPr/>
        </p:nvPicPr>
        <p:blipFill>
          <a:blip r:embed="rId5" cstate="email">
            <a:alphaModFix amt="70000"/>
            <a:extLst>
              <a:ext uri="{28A0092B-C50C-407E-A947-70E740481C1C}">
                <a14:useLocalDpi xmlns:a14="http://schemas.microsoft.com/office/drawing/2010/main"/>
              </a:ext>
            </a:extLst>
          </a:blip>
          <a:stretch>
            <a:fillRect/>
          </a:stretch>
        </p:blipFill>
        <p:spPr>
          <a:xfrm>
            <a:off x="7172364" y="4768303"/>
            <a:ext cx="1563301" cy="2030261"/>
          </a:xfrm>
          <a:prstGeom prst="rect">
            <a:avLst/>
          </a:prstGeom>
        </p:spPr>
      </p:pic>
      <p:grpSp>
        <p:nvGrpSpPr>
          <p:cNvPr id="10" name="Groep 9">
            <a:extLst>
              <a:ext uri="{FF2B5EF4-FFF2-40B4-BE49-F238E27FC236}">
                <a16:creationId xmlns:a16="http://schemas.microsoft.com/office/drawing/2014/main" id="{931E6915-305A-4FAA-981F-34D1CF967F5B}"/>
              </a:ext>
            </a:extLst>
          </p:cNvPr>
          <p:cNvGrpSpPr/>
          <p:nvPr/>
        </p:nvGrpSpPr>
        <p:grpSpPr>
          <a:xfrm>
            <a:off x="2595064" y="4539421"/>
            <a:ext cx="3744536" cy="2217478"/>
            <a:chOff x="1524000" y="1714500"/>
            <a:chExt cx="6096000" cy="3429000"/>
          </a:xfrm>
        </p:grpSpPr>
        <p:pic>
          <p:nvPicPr>
            <p:cNvPr id="11" name="Picture 2" descr="De bronafbeelding bekijken">
              <a:extLst>
                <a:ext uri="{FF2B5EF4-FFF2-40B4-BE49-F238E27FC236}">
                  <a16:creationId xmlns:a16="http://schemas.microsoft.com/office/drawing/2014/main" id="{E1DDECC5-5982-42FE-A8A5-88159D1BDD5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524000" y="1714500"/>
              <a:ext cx="6096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12" name="Tekstvak 11">
              <a:extLst>
                <a:ext uri="{FF2B5EF4-FFF2-40B4-BE49-F238E27FC236}">
                  <a16:creationId xmlns:a16="http://schemas.microsoft.com/office/drawing/2014/main" id="{2388D0C7-1DE4-4613-B949-07AF5A41EF92}"/>
                </a:ext>
              </a:extLst>
            </p:cNvPr>
            <p:cNvSpPr txBox="1"/>
            <p:nvPr/>
          </p:nvSpPr>
          <p:spPr>
            <a:xfrm>
              <a:off x="1551649" y="4838990"/>
              <a:ext cx="2520280" cy="250107"/>
            </a:xfrm>
            <a:prstGeom prst="rect">
              <a:avLst/>
            </a:prstGeom>
            <a:noFill/>
          </p:spPr>
          <p:txBody>
            <a:bodyPr wrap="square" rtlCol="0">
              <a:spAutoFit/>
            </a:bodyPr>
            <a:lstStyle/>
            <a:p>
              <a:r>
                <a:rPr lang="nl-NL" sz="1100" dirty="0">
                  <a:solidFill>
                    <a:schemeClr val="bg1">
                      <a:lumMod val="65000"/>
                    </a:schemeClr>
                  </a:solidFill>
                </a:rPr>
                <a:t>Bron: jeroenvindt.nl</a:t>
              </a:r>
            </a:p>
          </p:txBody>
        </p:sp>
      </p:grpSp>
      <p:sp>
        <p:nvSpPr>
          <p:cNvPr id="3" name="Tekstvak 2">
            <a:extLst>
              <a:ext uri="{FF2B5EF4-FFF2-40B4-BE49-F238E27FC236}">
                <a16:creationId xmlns:a16="http://schemas.microsoft.com/office/drawing/2014/main" id="{2C72A6D6-2983-417A-7642-159E0BBD5482}"/>
              </a:ext>
            </a:extLst>
          </p:cNvPr>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vanwege</a:t>
            </a:r>
          </a:p>
        </p:txBody>
      </p:sp>
    </p:spTree>
    <p:extLst>
      <p:ext uri="{BB962C8B-B14F-4D97-AF65-F5344CB8AC3E}">
        <p14:creationId xmlns:p14="http://schemas.microsoft.com/office/powerpoint/2010/main" val="2926838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grpSp>
        <p:nvGrpSpPr>
          <p:cNvPr id="9" name="Groep 8">
            <a:extLst>
              <a:ext uri="{FF2B5EF4-FFF2-40B4-BE49-F238E27FC236}">
                <a16:creationId xmlns:a16="http://schemas.microsoft.com/office/drawing/2014/main" id="{6C4503E6-73AA-971A-019F-C10D8AAE9513}"/>
              </a:ext>
            </a:extLst>
          </p:cNvPr>
          <p:cNvGrpSpPr/>
          <p:nvPr/>
        </p:nvGrpSpPr>
        <p:grpSpPr>
          <a:xfrm>
            <a:off x="2339752" y="914400"/>
            <a:ext cx="4680520" cy="5943600"/>
            <a:chOff x="2339752" y="914400"/>
            <a:chExt cx="4680520" cy="5943600"/>
          </a:xfrm>
        </p:grpSpPr>
        <p:pic>
          <p:nvPicPr>
            <p:cNvPr id="6" name="Afbeelding 5">
              <a:extLst>
                <a:ext uri="{FF2B5EF4-FFF2-40B4-BE49-F238E27FC236}">
                  <a16:creationId xmlns:a16="http://schemas.microsoft.com/office/drawing/2014/main" id="{501AD9DB-59F3-D5E3-656A-E0DD12EB2ED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39752" y="914400"/>
              <a:ext cx="4680520" cy="5943600"/>
            </a:xfrm>
            <a:prstGeom prst="rect">
              <a:avLst/>
            </a:prstGeom>
          </p:spPr>
        </p:pic>
        <p:sp>
          <p:nvSpPr>
            <p:cNvPr id="10" name="Ovaal 9">
              <a:extLst>
                <a:ext uri="{FF2B5EF4-FFF2-40B4-BE49-F238E27FC236}">
                  <a16:creationId xmlns:a16="http://schemas.microsoft.com/office/drawing/2014/main" id="{48967DEB-7E03-49FC-805D-B4C9B8ACD856}"/>
                </a:ext>
              </a:extLst>
            </p:cNvPr>
            <p:cNvSpPr/>
            <p:nvPr/>
          </p:nvSpPr>
          <p:spPr>
            <a:xfrm>
              <a:off x="5508104" y="1700808"/>
              <a:ext cx="1166965" cy="120032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sp>
        <p:nvSpPr>
          <p:cNvPr id="3" name="Tekstvak 2">
            <a:extLst>
              <a:ext uri="{FF2B5EF4-FFF2-40B4-BE49-F238E27FC236}">
                <a16:creationId xmlns:a16="http://schemas.microsoft.com/office/drawing/2014/main" id="{52018209-7F16-B7BB-9911-46B35BCA04E2}"/>
              </a:ext>
            </a:extLst>
          </p:cNvPr>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regio</a:t>
            </a:r>
          </a:p>
        </p:txBody>
      </p:sp>
    </p:spTree>
    <p:extLst>
      <p:ext uri="{BB962C8B-B14F-4D97-AF65-F5344CB8AC3E}">
        <p14:creationId xmlns:p14="http://schemas.microsoft.com/office/powerpoint/2010/main" val="8533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aantasten</a:t>
            </a:r>
          </a:p>
        </p:txBody>
      </p:sp>
      <p:pic>
        <p:nvPicPr>
          <p:cNvPr id="10" name="Afbeelding 9" descr="Afbeelding met clipart&#10;&#10;Automatisch gegenereerde beschrijving">
            <a:extLst>
              <a:ext uri="{FF2B5EF4-FFF2-40B4-BE49-F238E27FC236}">
                <a16:creationId xmlns:a16="http://schemas.microsoft.com/office/drawing/2014/main" id="{B4D9B0F4-178A-AC1C-F9FC-07E1B37633E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48264" y="980728"/>
            <a:ext cx="1200133" cy="1296144"/>
          </a:xfrm>
          <a:prstGeom prst="rect">
            <a:avLst/>
          </a:prstGeom>
        </p:spPr>
      </p:pic>
      <p:pic>
        <p:nvPicPr>
          <p:cNvPr id="5" name="Afbeelding 4">
            <a:extLst>
              <a:ext uri="{FF2B5EF4-FFF2-40B4-BE49-F238E27FC236}">
                <a16:creationId xmlns:a16="http://schemas.microsoft.com/office/drawing/2014/main" id="{0388CE07-1D08-5510-A689-DB3F0A13CCC4}"/>
              </a:ext>
            </a:extLst>
          </p:cNvPr>
          <p:cNvPicPr>
            <a:picLocks noChangeAspect="1"/>
          </p:cNvPicPr>
          <p:nvPr/>
        </p:nvPicPr>
        <p:blipFill>
          <a:blip r:embed="rId4"/>
          <a:stretch>
            <a:fillRect/>
          </a:stretch>
        </p:blipFill>
        <p:spPr>
          <a:xfrm>
            <a:off x="2411760" y="1412776"/>
            <a:ext cx="3456384" cy="5174228"/>
          </a:xfrm>
          <a:prstGeom prst="rect">
            <a:avLst/>
          </a:prstGeom>
        </p:spPr>
      </p:pic>
    </p:spTree>
    <p:extLst>
      <p:ext uri="{BB962C8B-B14F-4D97-AF65-F5344CB8AC3E}">
        <p14:creationId xmlns:p14="http://schemas.microsoft.com/office/powerpoint/2010/main" val="2812138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6" name="Afbeelding 5">
            <a:extLst>
              <a:ext uri="{FF2B5EF4-FFF2-40B4-BE49-F238E27FC236}">
                <a16:creationId xmlns:a16="http://schemas.microsoft.com/office/drawing/2014/main" id="{501AD9DB-59F3-D5E3-656A-E0DD12EB2ED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39752" y="914400"/>
            <a:ext cx="4680520" cy="5943600"/>
          </a:xfrm>
          <a:prstGeom prst="rect">
            <a:avLst/>
          </a:prstGeom>
        </p:spPr>
      </p:pic>
      <p:sp>
        <p:nvSpPr>
          <p:cNvPr id="10" name="Ovaal 9">
            <a:extLst>
              <a:ext uri="{FF2B5EF4-FFF2-40B4-BE49-F238E27FC236}">
                <a16:creationId xmlns:a16="http://schemas.microsoft.com/office/drawing/2014/main" id="{48967DEB-7E03-49FC-805D-B4C9B8ACD856}"/>
              </a:ext>
            </a:extLst>
          </p:cNvPr>
          <p:cNvSpPr/>
          <p:nvPr/>
        </p:nvSpPr>
        <p:spPr>
          <a:xfrm>
            <a:off x="5508104" y="1700808"/>
            <a:ext cx="1166965" cy="120032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Tekstvak 2">
            <a:extLst>
              <a:ext uri="{FF2B5EF4-FFF2-40B4-BE49-F238E27FC236}">
                <a16:creationId xmlns:a16="http://schemas.microsoft.com/office/drawing/2014/main" id="{52018209-7F16-B7BB-9911-46B35BCA04E2}"/>
              </a:ext>
            </a:extLst>
          </p:cNvPr>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bevolking</a:t>
            </a:r>
          </a:p>
        </p:txBody>
      </p:sp>
      <p:pic>
        <p:nvPicPr>
          <p:cNvPr id="8" name="Afbeelding 7">
            <a:extLst>
              <a:ext uri="{FF2B5EF4-FFF2-40B4-BE49-F238E27FC236}">
                <a16:creationId xmlns:a16="http://schemas.microsoft.com/office/drawing/2014/main" id="{B9946504-0CAD-35AD-182F-4C6E5DC3C44D}"/>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0" b="92698" l="0" r="100000">
                        <a14:foregroundMark x1="15611" y1="5941" x2="0" y2="27351"/>
                        <a14:foregroundMark x1="0" y1="82054" x2="9825" y2="93936"/>
                        <a14:foregroundMark x1="9934" y1="94059" x2="36681" y2="99876"/>
                        <a14:foregroundMark x1="73253" y1="89604" x2="49454" y2="99876"/>
                        <a14:foregroundMark x1="99891" y1="65842" x2="73362" y2="89480"/>
                        <a14:foregroundMark x1="80240" y1="0" x2="99891" y2="7797"/>
                        <a14:foregroundMark x1="35044" y1="0" x2="17686" y2="3960"/>
                        <a14:foregroundMark x1="17686" y1="4084" x2="16376" y2="5198"/>
                        <a14:foregroundMark x1="33624" y1="43688" x2="67576" y2="52104"/>
                        <a14:foregroundMark x1="67576" y1="52104" x2="32424" y2="59653"/>
                        <a14:foregroundMark x1="32424" y1="59653" x2="33297" y2="44431"/>
                        <a14:foregroundMark x1="64083" y1="40347" x2="81550" y2="51485"/>
                        <a14:foregroundMark x1="81550" y1="51485" x2="60590" y2="65965"/>
                        <a14:foregroundMark x1="60590" y1="65965" x2="58952" y2="44926"/>
                        <a14:foregroundMark x1="58952" y1="44926" x2="61790" y2="43317"/>
                        <a14:foregroundMark x1="43777" y1="60396" x2="63974" y2="73886"/>
                        <a14:foregroundMark x1="63974" y1="73886" x2="49017" y2="92203"/>
                        <a14:foregroundMark x1="49017" y1="92203" x2="24563" y2="86262"/>
                        <a14:foregroundMark x1="24563" y1="86262" x2="43450" y2="64975"/>
                        <a14:foregroundMark x1="43450" y1="64975" x2="44760" y2="61510"/>
                        <a14:foregroundMark x1="42140" y1="69678" x2="41812" y2="73639"/>
                        <a14:foregroundMark x1="41812" y1="67822" x2="48472" y2="88861"/>
                        <a14:foregroundMark x1="48472" y1="88861" x2="42467" y2="69307"/>
                        <a14:foregroundMark x1="69978" y1="58168" x2="71616" y2="59653"/>
                        <a14:foregroundMark x1="69651" y1="58911" x2="69978" y2="60025"/>
                        <a14:foregroundMark x1="70633" y1="60396" x2="69978" y2="61139"/>
                        <a14:foregroundMark x1="69651" y1="61510" x2="69651" y2="64109"/>
                        <a14:foregroundMark x1="77183" y1="18441" x2="89520" y2="36510"/>
                        <a14:foregroundMark x1="89520" y1="36510" x2="78166" y2="19926"/>
                        <a14:foregroundMark x1="64410" y1="21411" x2="80240" y2="35149"/>
                        <a14:foregroundMark x1="80240" y1="35149" x2="54803" y2="35520"/>
                        <a14:foregroundMark x1="54803" y1="35520" x2="64083" y2="21040"/>
                        <a14:foregroundMark x1="57533" y1="7426" x2="58188" y2="8540"/>
                        <a14:foregroundMark x1="89847" y1="6683" x2="89520" y2="9282"/>
                        <a14:foregroundMark x1="89520" y1="9282" x2="91485" y2="10767"/>
                        <a14:foregroundMark x1="30022" y1="22525" x2="30349" y2="23639"/>
                        <a14:foregroundMark x1="12445" y1="19926" x2="22052" y2="38243"/>
                        <a14:foregroundMark x1="22052" y1="38243" x2="13428" y2="20668"/>
                        <a14:foregroundMark x1="31004" y1="22525" x2="31332" y2="22896"/>
                        <a14:foregroundMark x1="31332" y1="22896" x2="31332" y2="23639"/>
                        <a14:foregroundMark x1="32969" y1="25124" x2="32969" y2="25495"/>
                        <a14:foregroundMark x1="29694" y1="26238" x2="30022" y2="27351"/>
                        <a14:foregroundMark x1="32642" y1="24381" x2="32314" y2="25495"/>
                        <a14:foregroundMark x1="30677" y1="24010" x2="31004" y2="24010"/>
                        <a14:foregroundMark x1="41485" y1="24381" x2="42795" y2="25866"/>
                        <a14:foregroundMark x1="28712" y1="21411" x2="45524" y2="37129"/>
                        <a14:foregroundMark x1="45524" y1="37129" x2="27183" y2="36757"/>
                        <a14:foregroundMark x1="27183" y1="36757" x2="29039" y2="21040"/>
                        <a14:foregroundMark x1="15393" y1="32178" x2="23690" y2="58416"/>
                        <a14:foregroundMark x1="23690" y1="58416" x2="20633" y2="33292"/>
                        <a14:foregroundMark x1="20633" y1="33292" x2="20633" y2="33292"/>
                        <a14:foregroundMark x1="6223" y1="37748" x2="20197" y2="53094"/>
                        <a14:foregroundMark x1="20197" y1="53094" x2="9825" y2="38119"/>
                        <a14:foregroundMark x1="1965" y1="48144" x2="14083" y2="66832"/>
                        <a14:foregroundMark x1="14083" y1="66832" x2="5895" y2="50743"/>
                      </a14:backgroundRemoval>
                    </a14:imgEffect>
                  </a14:imgLayer>
                </a14:imgProps>
              </a:ext>
              <a:ext uri="{28A0092B-C50C-407E-A947-70E740481C1C}">
                <a14:useLocalDpi xmlns:a14="http://schemas.microsoft.com/office/drawing/2010/main"/>
              </a:ext>
            </a:extLst>
          </a:blip>
          <a:srcRect/>
          <a:stretch/>
        </p:blipFill>
        <p:spPr bwMode="auto">
          <a:xfrm>
            <a:off x="5662447" y="1922375"/>
            <a:ext cx="858277" cy="75719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03874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11" name="Afbeelding 10">
            <a:extLst>
              <a:ext uri="{FF2B5EF4-FFF2-40B4-BE49-F238E27FC236}">
                <a16:creationId xmlns:a16="http://schemas.microsoft.com/office/drawing/2014/main" id="{2B0B8711-78F5-45FF-B8AB-2717F2D10B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91680" y="1844824"/>
            <a:ext cx="7049469" cy="4539060"/>
          </a:xfrm>
          <a:prstGeom prst="rect">
            <a:avLst/>
          </a:prstGeom>
        </p:spPr>
      </p:pic>
      <p:sp>
        <p:nvSpPr>
          <p:cNvPr id="3" name="Tekstvak 2">
            <a:extLst>
              <a:ext uri="{FF2B5EF4-FFF2-40B4-BE49-F238E27FC236}">
                <a16:creationId xmlns:a16="http://schemas.microsoft.com/office/drawing/2014/main" id="{2AC78291-BCA1-8646-57F9-5493E10A9486}"/>
              </a:ext>
            </a:extLst>
          </p:cNvPr>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ingrijpen</a:t>
            </a:r>
          </a:p>
        </p:txBody>
      </p:sp>
      <p:pic>
        <p:nvPicPr>
          <p:cNvPr id="6" name="Afbeelding 5">
            <a:extLst>
              <a:ext uri="{FF2B5EF4-FFF2-40B4-BE49-F238E27FC236}">
                <a16:creationId xmlns:a16="http://schemas.microsoft.com/office/drawing/2014/main" id="{8B023478-44D8-5477-09D4-3A86015CB66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9982812">
            <a:off x="935596" y="3325634"/>
            <a:ext cx="2376264" cy="1507544"/>
          </a:xfrm>
          <a:prstGeom prst="rect">
            <a:avLst/>
          </a:prstGeom>
          <a:ln>
            <a:solidFill>
              <a:schemeClr val="tx2">
                <a:lumMod val="75000"/>
              </a:schemeClr>
            </a:solidFill>
          </a:ln>
        </p:spPr>
      </p:pic>
      <p:sp>
        <p:nvSpPr>
          <p:cNvPr id="8" name="Tekstballon: ovaal 7">
            <a:extLst>
              <a:ext uri="{FF2B5EF4-FFF2-40B4-BE49-F238E27FC236}">
                <a16:creationId xmlns:a16="http://schemas.microsoft.com/office/drawing/2014/main" id="{881CD467-3A57-77BB-AACE-6A15AD3491F1}"/>
              </a:ext>
            </a:extLst>
          </p:cNvPr>
          <p:cNvSpPr/>
          <p:nvPr/>
        </p:nvSpPr>
        <p:spPr>
          <a:xfrm>
            <a:off x="4908797" y="980728"/>
            <a:ext cx="3888432" cy="1656184"/>
          </a:xfrm>
          <a:prstGeom prst="wedgeEllipseCallout">
            <a:avLst>
              <a:gd name="adj1" fmla="val 12804"/>
              <a:gd name="adj2" fmla="val 8036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E991D645-4A58-F8E9-0D4A-1852F0B1A119}"/>
              </a:ext>
            </a:extLst>
          </p:cNvPr>
          <p:cNvSpPr txBox="1"/>
          <p:nvPr/>
        </p:nvSpPr>
        <p:spPr>
          <a:xfrm>
            <a:off x="5077195" y="1518176"/>
            <a:ext cx="3551635" cy="461665"/>
          </a:xfrm>
          <a:prstGeom prst="rect">
            <a:avLst/>
          </a:prstGeom>
          <a:noFill/>
        </p:spPr>
        <p:txBody>
          <a:bodyPr wrap="square" rtlCol="0">
            <a:spAutoFit/>
          </a:bodyPr>
          <a:lstStyle/>
          <a:p>
            <a:r>
              <a:rPr lang="nl-NL" sz="2400" dirty="0"/>
              <a:t>“We stoppen met het gas.”</a:t>
            </a:r>
          </a:p>
        </p:txBody>
      </p:sp>
    </p:spTree>
    <p:extLst>
      <p:ext uri="{BB962C8B-B14F-4D97-AF65-F5344CB8AC3E}">
        <p14:creationId xmlns:p14="http://schemas.microsoft.com/office/powerpoint/2010/main" val="1957996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onderdak</a:t>
            </a:r>
          </a:p>
        </p:txBody>
      </p:sp>
      <p:pic>
        <p:nvPicPr>
          <p:cNvPr id="3" name="Afbeelding 2">
            <a:extLst>
              <a:ext uri="{FF2B5EF4-FFF2-40B4-BE49-F238E27FC236}">
                <a16:creationId xmlns:a16="http://schemas.microsoft.com/office/drawing/2014/main" id="{8D18C1AD-F5B3-9439-07AC-09BC899929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584" y="1628800"/>
            <a:ext cx="4653136" cy="4653136"/>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sp>
        <p:nvSpPr>
          <p:cNvPr id="3" name="Tekstvak 2">
            <a:extLst>
              <a:ext uri="{FF2B5EF4-FFF2-40B4-BE49-F238E27FC236}">
                <a16:creationId xmlns:a16="http://schemas.microsoft.com/office/drawing/2014/main" id="{0C3E59BC-093F-2C86-6E40-51DDB79C5F43}"/>
              </a:ext>
            </a:extLst>
          </p:cNvPr>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dreigen</a:t>
            </a:r>
          </a:p>
        </p:txBody>
      </p:sp>
      <p:grpSp>
        <p:nvGrpSpPr>
          <p:cNvPr id="6" name="Groep 5">
            <a:extLst>
              <a:ext uri="{FF2B5EF4-FFF2-40B4-BE49-F238E27FC236}">
                <a16:creationId xmlns:a16="http://schemas.microsoft.com/office/drawing/2014/main" id="{DC4D39D8-BB64-AA0A-0A6B-E35EF219A66C}"/>
              </a:ext>
            </a:extLst>
          </p:cNvPr>
          <p:cNvGrpSpPr/>
          <p:nvPr/>
        </p:nvGrpSpPr>
        <p:grpSpPr>
          <a:xfrm>
            <a:off x="1475656" y="1628800"/>
            <a:ext cx="6979302" cy="4133075"/>
            <a:chOff x="1524000" y="1714500"/>
            <a:chExt cx="6096000" cy="3429000"/>
          </a:xfrm>
        </p:grpSpPr>
        <p:pic>
          <p:nvPicPr>
            <p:cNvPr id="8" name="Picture 2" descr="De bronafbeelding bekijken">
              <a:extLst>
                <a:ext uri="{FF2B5EF4-FFF2-40B4-BE49-F238E27FC236}">
                  <a16:creationId xmlns:a16="http://schemas.microsoft.com/office/drawing/2014/main" id="{2FB2774E-2CF7-5CFC-7443-6874A2FA0C2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1714500"/>
              <a:ext cx="6096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6DCE366F-06A3-1CB6-3B81-37F4E4D6927F}"/>
                </a:ext>
              </a:extLst>
            </p:cNvPr>
            <p:cNvSpPr txBox="1"/>
            <p:nvPr/>
          </p:nvSpPr>
          <p:spPr>
            <a:xfrm>
              <a:off x="1551649" y="4838990"/>
              <a:ext cx="2520280" cy="250107"/>
            </a:xfrm>
            <a:prstGeom prst="rect">
              <a:avLst/>
            </a:prstGeom>
            <a:noFill/>
          </p:spPr>
          <p:txBody>
            <a:bodyPr wrap="square" rtlCol="0">
              <a:spAutoFit/>
            </a:bodyPr>
            <a:lstStyle/>
            <a:p>
              <a:r>
                <a:rPr lang="nl-NL" sz="1100" dirty="0">
                  <a:solidFill>
                    <a:schemeClr val="bg1">
                      <a:lumMod val="65000"/>
                    </a:schemeClr>
                  </a:solidFill>
                </a:rPr>
                <a:t>Bron: jeroenvindt.nl</a:t>
              </a:r>
            </a:p>
          </p:txBody>
        </p:sp>
      </p:grpSp>
      <p:pic>
        <p:nvPicPr>
          <p:cNvPr id="13" name="Afbeelding 12">
            <a:extLst>
              <a:ext uri="{FF2B5EF4-FFF2-40B4-BE49-F238E27FC236}">
                <a16:creationId xmlns:a16="http://schemas.microsoft.com/office/drawing/2014/main" id="{77B1DF8A-6E90-7699-DEDD-B01BA3F672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8678" y="5557759"/>
            <a:ext cx="1132962" cy="1132962"/>
          </a:xfrm>
          <a:prstGeom prst="rect">
            <a:avLst/>
          </a:prstGeom>
        </p:spPr>
      </p:pic>
    </p:spTree>
    <p:extLst>
      <p:ext uri="{BB962C8B-B14F-4D97-AF65-F5344CB8AC3E}">
        <p14:creationId xmlns:p14="http://schemas.microsoft.com/office/powerpoint/2010/main" val="627199060"/>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2297</TotalTime>
  <Words>828</Words>
  <Application>Microsoft Office PowerPoint</Application>
  <PresentationFormat>Diavoorstelling (4:3)</PresentationFormat>
  <Paragraphs>259</Paragraphs>
  <Slides>23</Slides>
  <Notes>13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23</vt:i4>
      </vt:variant>
    </vt:vector>
  </HeadingPairs>
  <TitlesOfParts>
    <vt:vector size="28" baseType="lpstr">
      <vt:lpstr>Arial</vt:lpstr>
      <vt:lpstr>Calibri</vt:lpstr>
      <vt:lpstr>Century Gothic</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Harmsel ter, Marjan</cp:lastModifiedBy>
  <cp:revision>503</cp:revision>
  <dcterms:created xsi:type="dcterms:W3CDTF">2021-06-08T06:13:59Z</dcterms:created>
  <dcterms:modified xsi:type="dcterms:W3CDTF">2023-11-14T10:20:37Z</dcterms:modified>
</cp:coreProperties>
</file>