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437" r:id="rId2"/>
    <p:sldId id="548" r:id="rId3"/>
    <p:sldId id="1475" r:id="rId4"/>
    <p:sldId id="1477" r:id="rId5"/>
    <p:sldId id="1512" r:id="rId6"/>
    <p:sldId id="1508" r:id="rId7"/>
    <p:sldId id="1124" r:id="rId8"/>
    <p:sldId id="1480" r:id="rId9"/>
    <p:sldId id="1482" r:id="rId10"/>
    <p:sldId id="1481" r:id="rId11"/>
    <p:sldId id="1483" r:id="rId12"/>
    <p:sldId id="1476" r:id="rId13"/>
    <p:sldId id="934" r:id="rId14"/>
    <p:sldId id="1510" r:id="rId15"/>
    <p:sldId id="1511" r:id="rId16"/>
    <p:sldId id="1490" r:id="rId17"/>
    <p:sldId id="1495" r:id="rId18"/>
    <p:sldId id="1513" r:id="rId19"/>
    <p:sldId id="1334" r:id="rId20"/>
    <p:sldId id="1492" r:id="rId21"/>
    <p:sldId id="1191" r:id="rId22"/>
    <p:sldId id="1514" r:id="rId23"/>
    <p:sldId id="1515"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5"/>
            <p14:sldId id="1477"/>
            <p14:sldId id="1512"/>
            <p14:sldId id="1508"/>
            <p14:sldId id="1124"/>
            <p14:sldId id="1480"/>
            <p14:sldId id="1482"/>
            <p14:sldId id="1481"/>
            <p14:sldId id="1483"/>
            <p14:sldId id="1476"/>
            <p14:sldId id="934"/>
            <p14:sldId id="1510"/>
            <p14:sldId id="1511"/>
            <p14:sldId id="1490"/>
            <p14:sldId id="1495"/>
            <p14:sldId id="1513"/>
            <p14:sldId id="1334"/>
            <p14:sldId id="1492"/>
            <p14:sldId id="1191"/>
            <p14:sldId id="1514"/>
            <p14:sldId id="151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5226" autoAdjust="0"/>
  </p:normalViewPr>
  <p:slideViewPr>
    <p:cSldViewPr>
      <p:cViewPr varScale="1">
        <p:scale>
          <a:sx n="82" d="100"/>
          <a:sy n="82" d="100"/>
        </p:scale>
        <p:origin x="1162"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3-10-2023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3-10-2023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 </a:t>
            </a:r>
            <a:endParaRPr lang="nl-NL" sz="1200"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op termijn: </a:t>
            </a:r>
            <a:r>
              <a:rPr lang="nl-NL" sz="1200" kern="1200" dirty="0">
                <a:solidFill>
                  <a:schemeClr val="tx1"/>
                </a:solidFill>
                <a:effectLst/>
                <a:latin typeface="+mn-lt"/>
                <a:ea typeface="+mn-ea"/>
                <a:cs typeface="+mn-cs"/>
              </a:rPr>
              <a:t>in de toekomst</a:t>
            </a:r>
          </a:p>
          <a:p>
            <a:pPr fontAlgn="t"/>
            <a:r>
              <a:rPr lang="nl-NL" sz="1200" b="1" kern="1200" dirty="0">
                <a:solidFill>
                  <a:schemeClr val="tx1"/>
                </a:solidFill>
                <a:effectLst/>
                <a:latin typeface="+mn-lt"/>
                <a:ea typeface="+mn-ea"/>
                <a:cs typeface="+mn-cs"/>
              </a:rPr>
              <a:t>medisch: </a:t>
            </a:r>
            <a:r>
              <a:rPr lang="nl-NL" sz="1200" kern="1200" dirty="0">
                <a:solidFill>
                  <a:schemeClr val="tx1"/>
                </a:solidFill>
                <a:effectLst/>
                <a:latin typeface="+mn-lt"/>
                <a:ea typeface="+mn-ea"/>
                <a:cs typeface="+mn-cs"/>
              </a:rPr>
              <a:t>wat met gezondheid, ziekte en artsen te maken heeft</a:t>
            </a:r>
          </a:p>
          <a:p>
            <a:pPr fontAlgn="t"/>
            <a:r>
              <a:rPr lang="nl-NL" sz="1200" b="1" kern="1200" dirty="0">
                <a:solidFill>
                  <a:schemeClr val="tx1"/>
                </a:solidFill>
                <a:effectLst/>
                <a:latin typeface="+mn-lt"/>
                <a:ea typeface="+mn-ea"/>
                <a:cs typeface="+mn-cs"/>
              </a:rPr>
              <a:t>de overeenkomst: </a:t>
            </a:r>
            <a:r>
              <a:rPr lang="nl-NL" sz="1200" kern="1200" dirty="0">
                <a:solidFill>
                  <a:schemeClr val="tx1"/>
                </a:solidFill>
                <a:effectLst/>
                <a:latin typeface="+mn-lt"/>
                <a:ea typeface="+mn-ea"/>
                <a:cs typeface="+mn-cs"/>
              </a:rPr>
              <a:t>de officiële afspraak, wat je elkaar belooft</a:t>
            </a:r>
          </a:p>
          <a:p>
            <a:pPr fontAlgn="t"/>
            <a:r>
              <a:rPr lang="nl-NL" sz="1200" b="1" kern="1200" dirty="0">
                <a:solidFill>
                  <a:schemeClr val="tx1"/>
                </a:solidFill>
                <a:effectLst/>
                <a:latin typeface="+mn-lt"/>
                <a:ea typeface="+mn-ea"/>
                <a:cs typeface="+mn-cs"/>
              </a:rPr>
              <a:t>van oorsprong: </a:t>
            </a:r>
            <a:r>
              <a:rPr lang="nl-NL" sz="1200" kern="1200" dirty="0">
                <a:solidFill>
                  <a:schemeClr val="tx1"/>
                </a:solidFill>
                <a:effectLst/>
                <a:latin typeface="+mn-lt"/>
                <a:ea typeface="+mn-ea"/>
                <a:cs typeface="+mn-cs"/>
              </a:rPr>
              <a:t>waar het vandaan komt</a:t>
            </a:r>
          </a:p>
          <a:p>
            <a:pPr fontAlgn="t"/>
            <a:r>
              <a:rPr lang="nl-NL" sz="1200" b="1" kern="1200" dirty="0">
                <a:solidFill>
                  <a:schemeClr val="tx1"/>
                </a:solidFill>
                <a:effectLst/>
                <a:latin typeface="+mn-lt"/>
                <a:ea typeface="+mn-ea"/>
                <a:cs typeface="+mn-cs"/>
              </a:rPr>
              <a:t>terecht: </a:t>
            </a:r>
            <a:r>
              <a:rPr lang="nl-NL" sz="1200" kern="1200" dirty="0">
                <a:solidFill>
                  <a:schemeClr val="tx1"/>
                </a:solidFill>
                <a:effectLst/>
                <a:latin typeface="+mn-lt"/>
                <a:ea typeface="+mn-ea"/>
                <a:cs typeface="+mn-cs"/>
              </a:rPr>
              <a:t>met goede reden, juist</a:t>
            </a:r>
          </a:p>
          <a:p>
            <a:pPr fontAlgn="t"/>
            <a:r>
              <a:rPr lang="nl-NL" sz="1200" b="1" kern="1200" dirty="0">
                <a:solidFill>
                  <a:schemeClr val="tx1"/>
                </a:solidFill>
                <a:effectLst/>
                <a:latin typeface="+mn-lt"/>
                <a:ea typeface="+mn-ea"/>
                <a:cs typeface="+mn-cs"/>
              </a:rPr>
              <a:t>bevooroordeeld:</a:t>
            </a:r>
            <a:r>
              <a:rPr lang="nl-NL" sz="1200" kern="1200" dirty="0">
                <a:solidFill>
                  <a:schemeClr val="tx1"/>
                </a:solidFill>
                <a:effectLst/>
                <a:latin typeface="+mn-lt"/>
                <a:ea typeface="+mn-ea"/>
                <a:cs typeface="+mn-cs"/>
              </a:rPr>
              <a:t> van tevoren je mening klaar hebben</a:t>
            </a:r>
          </a:p>
          <a:p>
            <a:pPr fontAlgn="t"/>
            <a:r>
              <a:rPr lang="nl-NL" sz="1200" b="1" kern="1200" dirty="0">
                <a:solidFill>
                  <a:schemeClr val="tx1"/>
                </a:solidFill>
                <a:effectLst/>
                <a:latin typeface="+mn-lt"/>
                <a:ea typeface="+mn-ea"/>
                <a:cs typeface="+mn-cs"/>
              </a:rPr>
              <a:t>het transport: </a:t>
            </a:r>
            <a:r>
              <a:rPr lang="nl-NL" sz="1200" kern="1200" dirty="0">
                <a:solidFill>
                  <a:schemeClr val="tx1"/>
                </a:solidFill>
                <a:effectLst/>
                <a:latin typeface="+mn-lt"/>
                <a:ea typeface="+mn-ea"/>
                <a:cs typeface="+mn-cs"/>
              </a:rPr>
              <a:t>het vervoer, het wegbrengen</a:t>
            </a:r>
          </a:p>
          <a:p>
            <a:pPr fontAlgn="t"/>
            <a:r>
              <a:rPr lang="nl-NL" sz="1200" b="1" kern="1200" dirty="0">
                <a:solidFill>
                  <a:schemeClr val="tx1"/>
                </a:solidFill>
                <a:effectLst/>
                <a:latin typeface="+mn-lt"/>
                <a:ea typeface="+mn-ea"/>
                <a:cs typeface="+mn-cs"/>
              </a:rPr>
              <a:t>de nakomeling: </a:t>
            </a:r>
            <a:r>
              <a:rPr lang="nl-NL" sz="1200" kern="1200" dirty="0">
                <a:solidFill>
                  <a:schemeClr val="tx1"/>
                </a:solidFill>
                <a:effectLst/>
                <a:latin typeface="+mn-lt"/>
                <a:ea typeface="+mn-ea"/>
                <a:cs typeface="+mn-cs"/>
              </a:rPr>
              <a:t>het kind van iemand</a:t>
            </a:r>
          </a:p>
          <a:p>
            <a:pPr fontAlgn="t"/>
            <a:r>
              <a:rPr lang="nl-NL" sz="1200" b="1" kern="1200" dirty="0">
                <a:solidFill>
                  <a:schemeClr val="tx1"/>
                </a:solidFill>
                <a:effectLst/>
                <a:latin typeface="+mn-lt"/>
                <a:ea typeface="+mn-ea"/>
                <a:cs typeface="+mn-cs"/>
              </a:rPr>
              <a:t>overigens: </a:t>
            </a:r>
            <a:r>
              <a:rPr lang="nl-NL" sz="1200" kern="1200" dirty="0">
                <a:solidFill>
                  <a:schemeClr val="tx1"/>
                </a:solidFill>
                <a:effectLst/>
                <a:latin typeface="+mn-lt"/>
                <a:ea typeface="+mn-ea"/>
                <a:cs typeface="+mn-cs"/>
              </a:rPr>
              <a:t>trouwens</a:t>
            </a:r>
          </a:p>
          <a:p>
            <a:pPr fontAlgn="t"/>
            <a:r>
              <a:rPr lang="nl-NL" sz="1200" b="1" kern="1200" dirty="0">
                <a:solidFill>
                  <a:schemeClr val="tx1"/>
                </a:solidFill>
                <a:effectLst/>
                <a:latin typeface="+mn-lt"/>
                <a:ea typeface="+mn-ea"/>
                <a:cs typeface="+mn-cs"/>
              </a:rPr>
              <a:t>vruchtbaar: </a:t>
            </a:r>
            <a:r>
              <a:rPr lang="nl-NL" sz="1200" kern="1200" dirty="0">
                <a:solidFill>
                  <a:schemeClr val="tx1"/>
                </a:solidFill>
                <a:effectLst/>
                <a:latin typeface="+mn-lt"/>
                <a:ea typeface="+mn-ea"/>
                <a:cs typeface="+mn-cs"/>
              </a:rPr>
              <a:t>dat je zwanger kunt worden of iemand zwanger kunt maken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dirty="0"/>
          </a:p>
        </p:txBody>
      </p:sp>
    </p:spTree>
    <p:extLst>
      <p:ext uri="{BB962C8B-B14F-4D97-AF65-F5344CB8AC3E}">
        <p14:creationId xmlns:p14="http://schemas.microsoft.com/office/powerpoint/2010/main" val="269884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942179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887124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200562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3-10-2023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3-10-2023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3-10-2023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3-10-2023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3-10-2023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3-10-2023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3-10-2023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3-10-2023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3-10-2023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3-10-2023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3-10-2023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3-10-2023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B:</a:t>
            </a:r>
          </a:p>
          <a:p>
            <a:pPr marL="0" lvl="0" indent="0">
              <a:spcBef>
                <a:spcPts val="200"/>
              </a:spcBef>
              <a:spcAft>
                <a:spcPts val="200"/>
              </a:spcAft>
              <a:buNone/>
            </a:pPr>
            <a:r>
              <a:rPr lang="nl-NL" sz="1900" dirty="0">
                <a:ea typeface="Times New Roman" panose="02020603050405020304" pitchFamily="18" charset="0"/>
                <a:cs typeface="Arial" panose="020B0604020202020204" pitchFamily="34" charset="0"/>
              </a:rPr>
              <a:t>Ik kijk graag naar </a:t>
            </a:r>
            <a:r>
              <a:rPr lang="nl-NL" sz="1900" b="1" u="sng" dirty="0">
                <a:ea typeface="Times New Roman" panose="02020603050405020304" pitchFamily="18" charset="0"/>
                <a:cs typeface="Arial" panose="020B0604020202020204" pitchFamily="34" charset="0"/>
              </a:rPr>
              <a:t>medische</a:t>
            </a:r>
            <a:r>
              <a:rPr lang="nl-NL" sz="1900" dirty="0">
                <a:ea typeface="Times New Roman" panose="02020603050405020304" pitchFamily="18" charset="0"/>
                <a:cs typeface="Arial" panose="020B0604020202020204" pitchFamily="34" charset="0"/>
              </a:rPr>
              <a:t> tv-programma’s. Medisch betekent </a:t>
            </a:r>
            <a:r>
              <a:rPr lang="nl-NL" sz="1900" b="1" i="1" dirty="0">
                <a:ea typeface="Times New Roman" panose="02020603050405020304" pitchFamily="18" charset="0"/>
                <a:cs typeface="Arial" panose="020B0604020202020204" pitchFamily="34" charset="0"/>
              </a:rPr>
              <a:t>wat met gezondheid, ziekte en artsen te maken heeft</a:t>
            </a:r>
            <a:r>
              <a:rPr lang="nl-NL" sz="1900" dirty="0">
                <a:ea typeface="Times New Roman" panose="02020603050405020304" pitchFamily="18" charset="0"/>
                <a:cs typeface="Arial" panose="020B0604020202020204" pitchFamily="34" charset="0"/>
              </a:rPr>
              <a:t>. Maar wat ik nog leuker vind, is Boer Zoekt Vrouw. Ken je dat? Dat is een programma waarin boeren op zoek gaan naar een geliefde. Dat is nu weer op tv. Dit jaar is het Boer Zoekt Vrouw Europa. De boeren die meedoen zijn </a:t>
            </a:r>
            <a:r>
              <a:rPr lang="nl-NL" sz="1900" b="1" u="sng" dirty="0">
                <a:ea typeface="Times New Roman" panose="02020603050405020304" pitchFamily="18" charset="0"/>
                <a:cs typeface="Arial" panose="020B0604020202020204" pitchFamily="34" charset="0"/>
              </a:rPr>
              <a:t>van oorsprong</a:t>
            </a:r>
            <a:r>
              <a:rPr lang="nl-NL" sz="1900" dirty="0">
                <a:ea typeface="Times New Roman" panose="02020603050405020304" pitchFamily="18" charset="0"/>
                <a:cs typeface="Arial" panose="020B0604020202020204" pitchFamily="34" charset="0"/>
              </a:rPr>
              <a:t> Nederlands, dus </a:t>
            </a:r>
            <a:r>
              <a:rPr lang="nl-NL" sz="1900" b="1" i="1" dirty="0">
                <a:ea typeface="Times New Roman" panose="02020603050405020304" pitchFamily="18" charset="0"/>
                <a:cs typeface="Arial" panose="020B0604020202020204" pitchFamily="34" charset="0"/>
              </a:rPr>
              <a:t>dat is waar ze vandaan komen</a:t>
            </a:r>
            <a:r>
              <a:rPr lang="nl-NL" sz="1900" dirty="0">
                <a:ea typeface="Times New Roman" panose="02020603050405020304" pitchFamily="18" charset="0"/>
                <a:cs typeface="Arial" panose="020B0604020202020204" pitchFamily="34" charset="0"/>
              </a:rPr>
              <a:t>. Maar ze wonen nu in het buitenland. Ergens in Europa. Sommige van die boeren zijn </a:t>
            </a:r>
            <a:r>
              <a:rPr lang="nl-NL" sz="1900" b="1" u="sng" dirty="0">
                <a:ea typeface="Times New Roman" panose="02020603050405020304" pitchFamily="18" charset="0"/>
                <a:cs typeface="Arial" panose="020B0604020202020204" pitchFamily="34" charset="0"/>
              </a:rPr>
              <a:t>bevooroordeeld</a:t>
            </a:r>
            <a:r>
              <a:rPr lang="nl-NL" sz="1900" dirty="0">
                <a:ea typeface="Times New Roman" panose="02020603050405020304" pitchFamily="18" charset="0"/>
                <a:cs typeface="Arial" panose="020B0604020202020204" pitchFamily="34" charset="0"/>
              </a:rPr>
              <a:t>, </a:t>
            </a:r>
            <a:r>
              <a:rPr lang="nl-NL" sz="1900" b="1" i="1" dirty="0">
                <a:ea typeface="Times New Roman" panose="02020603050405020304" pitchFamily="18" charset="0"/>
                <a:cs typeface="Arial" panose="020B0604020202020204" pitchFamily="34" charset="0"/>
              </a:rPr>
              <a:t>ze hebben van tevoren hun mening al klaar</a:t>
            </a:r>
            <a:r>
              <a:rPr lang="nl-NL" sz="1900" dirty="0">
                <a:ea typeface="Times New Roman" panose="02020603050405020304" pitchFamily="18" charset="0"/>
                <a:cs typeface="Arial" panose="020B0604020202020204" pitchFamily="34" charset="0"/>
              </a:rPr>
              <a:t>. “Niemand wil mij”, denken ze dan. Maar, meestal door de hulp van vrienden en familie, gaan ze het toch proberen. Sommigen hebben heel veel brieven gekregen van mensen die geïnteresseerd in ze zijn. En </a:t>
            </a:r>
            <a:r>
              <a:rPr lang="nl-NL" sz="1900" b="1" u="sng" dirty="0">
                <a:ea typeface="Times New Roman" panose="02020603050405020304" pitchFamily="18" charset="0"/>
                <a:cs typeface="Arial" panose="020B0604020202020204" pitchFamily="34" charset="0"/>
              </a:rPr>
              <a:t>terecht</a:t>
            </a:r>
            <a:r>
              <a:rPr lang="nl-NL" sz="1900" b="1" dirty="0">
                <a:ea typeface="Times New Roman" panose="02020603050405020304" pitchFamily="18" charset="0"/>
                <a:cs typeface="Arial" panose="020B0604020202020204" pitchFamily="34" charset="0"/>
              </a:rPr>
              <a:t>; </a:t>
            </a:r>
            <a:r>
              <a:rPr lang="nl-NL" sz="1900" b="1" i="1" dirty="0">
                <a:ea typeface="Times New Roman" panose="02020603050405020304" pitchFamily="18" charset="0"/>
                <a:cs typeface="Arial" panose="020B0604020202020204" pitchFamily="34" charset="0"/>
              </a:rPr>
              <a:t>met goede reden</a:t>
            </a:r>
            <a:r>
              <a:rPr lang="nl-NL" sz="1900" dirty="0">
                <a:ea typeface="Times New Roman" panose="02020603050405020304" pitchFamily="18" charset="0"/>
                <a:cs typeface="Arial" panose="020B0604020202020204" pitchFamily="34" charset="0"/>
              </a:rPr>
              <a:t>! Want het zijn leuke boeren. </a:t>
            </a:r>
          </a:p>
          <a:p>
            <a:pPr marL="0" lvl="0" indent="0">
              <a:spcBef>
                <a:spcPts val="200"/>
              </a:spcBef>
              <a:spcAft>
                <a:spcPts val="200"/>
              </a:spcAft>
              <a:buNone/>
            </a:pPr>
            <a:r>
              <a:rPr lang="nl-NL" sz="1900" dirty="0">
                <a:effectLst/>
                <a:ea typeface="Times New Roman" panose="02020603050405020304" pitchFamily="18" charset="0"/>
                <a:cs typeface="Arial" panose="020B0604020202020204" pitchFamily="34" charset="0"/>
              </a:rPr>
              <a:t>Als een boer een partner gevonde</a:t>
            </a:r>
            <a:r>
              <a:rPr lang="nl-NL" sz="1900" dirty="0">
                <a:ea typeface="Times New Roman" panose="02020603050405020304" pitchFamily="18" charset="0"/>
                <a:cs typeface="Arial" panose="020B0604020202020204" pitchFamily="34" charset="0"/>
              </a:rPr>
              <a:t>n heeft, verhuist diegene </a:t>
            </a:r>
            <a:r>
              <a:rPr lang="nl-NL" sz="1900" b="1" u="sng" dirty="0">
                <a:ea typeface="Times New Roman" panose="02020603050405020304" pitchFamily="18" charset="0"/>
                <a:cs typeface="Arial" panose="020B0604020202020204" pitchFamily="34" charset="0"/>
              </a:rPr>
              <a:t>op termijn</a:t>
            </a:r>
            <a:r>
              <a:rPr lang="nl-NL" sz="1900" dirty="0">
                <a:ea typeface="Times New Roman" panose="02020603050405020304" pitchFamily="18" charset="0"/>
                <a:cs typeface="Arial" panose="020B0604020202020204" pitchFamily="34" charset="0"/>
              </a:rPr>
              <a:t>, </a:t>
            </a:r>
            <a:r>
              <a:rPr lang="nl-NL" sz="1900" b="1" i="1" dirty="0">
                <a:ea typeface="Times New Roman" panose="02020603050405020304" pitchFamily="18" charset="0"/>
                <a:cs typeface="Arial" panose="020B0604020202020204" pitchFamily="34" charset="0"/>
              </a:rPr>
              <a:t>in de toekomst</a:t>
            </a:r>
            <a:r>
              <a:rPr lang="nl-NL" sz="1900" dirty="0">
                <a:ea typeface="Times New Roman" panose="02020603050405020304" pitchFamily="18" charset="0"/>
                <a:cs typeface="Arial" panose="020B0604020202020204" pitchFamily="34" charset="0"/>
              </a:rPr>
              <a:t>, meestal ook naar het buitenland. Hun spullen moeten dan op </a:t>
            </a:r>
            <a:r>
              <a:rPr lang="nl-NL" sz="1900" b="1" u="sng" dirty="0">
                <a:ea typeface="Times New Roman" panose="02020603050405020304" pitchFamily="18" charset="0"/>
                <a:cs typeface="Arial" panose="020B0604020202020204" pitchFamily="34" charset="0"/>
              </a:rPr>
              <a:t>transport</a:t>
            </a:r>
            <a:r>
              <a:rPr lang="nl-NL" sz="1900" dirty="0">
                <a:ea typeface="Times New Roman" panose="02020603050405020304" pitchFamily="18" charset="0"/>
                <a:cs typeface="Arial" panose="020B0604020202020204" pitchFamily="34" charset="0"/>
              </a:rPr>
              <a:t> naar dat land. Die spullen moeten dan </a:t>
            </a:r>
            <a:r>
              <a:rPr lang="nl-NL" sz="1900" b="1" i="1" dirty="0">
                <a:ea typeface="Times New Roman" panose="02020603050405020304" pitchFamily="18" charset="0"/>
                <a:cs typeface="Arial" panose="020B0604020202020204" pitchFamily="34" charset="0"/>
              </a:rPr>
              <a:t>weggebracht</a:t>
            </a:r>
            <a:r>
              <a:rPr lang="nl-NL" sz="1900" dirty="0">
                <a:ea typeface="Times New Roman" panose="02020603050405020304" pitchFamily="18" charset="0"/>
                <a:cs typeface="Arial" panose="020B0604020202020204" pitchFamily="34" charset="0"/>
              </a:rPr>
              <a:t> worden. Dat lijkt me wel een heel gedoe.</a:t>
            </a:r>
          </a:p>
          <a:p>
            <a:pPr marL="0" lvl="0" indent="0">
              <a:spcBef>
                <a:spcPts val="200"/>
              </a:spcBef>
              <a:spcAft>
                <a:spcPts val="200"/>
              </a:spcAft>
              <a:buNone/>
            </a:pPr>
            <a:r>
              <a:rPr lang="nl-NL" sz="1900" b="1" u="sng" dirty="0">
                <a:effectLst/>
                <a:ea typeface="Times New Roman" panose="02020603050405020304" pitchFamily="18" charset="0"/>
                <a:cs typeface="Arial" panose="020B0604020202020204" pitchFamily="34" charset="0"/>
              </a:rPr>
              <a:t>Overigens</a:t>
            </a:r>
            <a:r>
              <a:rPr lang="nl-NL" sz="1900" dirty="0">
                <a:effectLst/>
                <a:ea typeface="Times New Roman" panose="02020603050405020304" pitchFamily="18" charset="0"/>
                <a:cs typeface="Arial" panose="020B0604020202020204" pitchFamily="34" charset="0"/>
              </a:rPr>
              <a:t>, </a:t>
            </a:r>
            <a:r>
              <a:rPr lang="nl-NL" sz="1900" b="1" i="1" dirty="0">
                <a:effectLst/>
                <a:ea typeface="Times New Roman" panose="02020603050405020304" pitchFamily="18" charset="0"/>
                <a:cs typeface="Arial" panose="020B0604020202020204" pitchFamily="34" charset="0"/>
              </a:rPr>
              <a:t>trouwens</a:t>
            </a:r>
            <a:r>
              <a:rPr lang="nl-NL" sz="1900" dirty="0">
                <a:effectLst/>
                <a:ea typeface="Times New Roman" panose="02020603050405020304" pitchFamily="18" charset="0"/>
                <a:cs typeface="Arial" panose="020B0604020202020204" pitchFamily="34" charset="0"/>
              </a:rPr>
              <a:t>, er zijn al </a:t>
            </a:r>
            <a:r>
              <a:rPr lang="nl-NL" sz="1900" dirty="0">
                <a:ea typeface="Times New Roman" panose="02020603050405020304" pitchFamily="18" charset="0"/>
                <a:cs typeface="Arial" panose="020B0604020202020204" pitchFamily="34" charset="0"/>
              </a:rPr>
              <a:t>veel Boer-Zoekt-Vrouw-</a:t>
            </a:r>
            <a:r>
              <a:rPr lang="nl-NL" sz="1900" b="1" u="sng" dirty="0">
                <a:ea typeface="Times New Roman" panose="02020603050405020304" pitchFamily="18" charset="0"/>
                <a:cs typeface="Arial" panose="020B0604020202020204" pitchFamily="34" charset="0"/>
              </a:rPr>
              <a:t>nakomelingen</a:t>
            </a:r>
            <a:r>
              <a:rPr lang="nl-NL" sz="1900" dirty="0">
                <a:ea typeface="Times New Roman" panose="02020603050405020304" pitchFamily="18" charset="0"/>
                <a:cs typeface="Arial" panose="020B0604020202020204" pitchFamily="34" charset="0"/>
              </a:rPr>
              <a:t> geboren de afgelopen jaren. Een nakomeling is </a:t>
            </a:r>
            <a:r>
              <a:rPr lang="nl-NL" sz="1900" b="1" i="1" dirty="0">
                <a:ea typeface="Times New Roman" panose="02020603050405020304" pitchFamily="18" charset="0"/>
                <a:cs typeface="Arial" panose="020B0604020202020204" pitchFamily="34" charset="0"/>
              </a:rPr>
              <a:t>een kind van iemand</a:t>
            </a:r>
            <a:r>
              <a:rPr lang="nl-NL" sz="1900" dirty="0">
                <a:ea typeface="Times New Roman" panose="02020603050405020304" pitchFamily="18" charset="0"/>
                <a:cs typeface="Arial" panose="020B0604020202020204" pitchFamily="34" charset="0"/>
              </a:rPr>
              <a:t>. Die mensen waren dus </a:t>
            </a:r>
            <a:r>
              <a:rPr lang="nl-NL" sz="1900" b="1" u="sng" dirty="0">
                <a:ea typeface="Times New Roman" panose="02020603050405020304" pitchFamily="18" charset="0"/>
                <a:cs typeface="Arial" panose="020B0604020202020204" pitchFamily="34" charset="0"/>
              </a:rPr>
              <a:t>vruchtbaar</a:t>
            </a:r>
            <a:r>
              <a:rPr lang="nl-NL" sz="1900" dirty="0">
                <a:ea typeface="Times New Roman" panose="02020603050405020304" pitchFamily="18" charset="0"/>
                <a:cs typeface="Arial" panose="020B0604020202020204" pitchFamily="34" charset="0"/>
              </a:rPr>
              <a:t>. Zo noem je dat </a:t>
            </a:r>
            <a:r>
              <a:rPr lang="nl-NL" sz="1900" b="1" i="1" dirty="0">
                <a:ea typeface="Times New Roman" panose="02020603050405020304" pitchFamily="18" charset="0"/>
                <a:cs typeface="Arial" panose="020B0604020202020204" pitchFamily="34" charset="0"/>
              </a:rPr>
              <a:t>als je zwanger kunt worden of iemand zwanger kunt maken</a:t>
            </a:r>
            <a:r>
              <a:rPr lang="nl-NL" sz="1900" dirty="0">
                <a:ea typeface="Times New Roman" panose="02020603050405020304" pitchFamily="18" charset="0"/>
                <a:cs typeface="Arial" panose="020B0604020202020204" pitchFamily="34" charset="0"/>
              </a:rPr>
              <a:t>. </a:t>
            </a:r>
          </a:p>
          <a:p>
            <a:pPr marL="0" lvl="0" indent="0">
              <a:spcBef>
                <a:spcPts val="200"/>
              </a:spcBef>
              <a:spcAft>
                <a:spcPts val="200"/>
              </a:spcAft>
              <a:buNone/>
            </a:pPr>
            <a:r>
              <a:rPr lang="nl-NL" sz="1900" dirty="0">
                <a:effectLst/>
                <a:ea typeface="Times New Roman" panose="02020603050405020304" pitchFamily="18" charset="0"/>
                <a:cs typeface="Arial" panose="020B0604020202020204" pitchFamily="34" charset="0"/>
              </a:rPr>
              <a:t>Ik ben trouwens wel benieuwd welke </a:t>
            </a:r>
            <a:r>
              <a:rPr lang="nl-NL" sz="1900" b="1" u="sng" dirty="0">
                <a:effectLst/>
                <a:ea typeface="Times New Roman" panose="02020603050405020304" pitchFamily="18" charset="0"/>
                <a:cs typeface="Arial" panose="020B0604020202020204" pitchFamily="34" charset="0"/>
              </a:rPr>
              <a:t>overeenkomst</a:t>
            </a:r>
            <a:r>
              <a:rPr lang="nl-NL" sz="1900" dirty="0">
                <a:effectLst/>
                <a:ea typeface="Times New Roman" panose="02020603050405020304" pitchFamily="18" charset="0"/>
                <a:cs typeface="Arial" panose="020B0604020202020204" pitchFamily="34" charset="0"/>
              </a:rPr>
              <a:t> de boeren met de programmamakers hebben. Een overeenkomst is </a:t>
            </a:r>
            <a:r>
              <a:rPr lang="nl-NL" sz="1900" b="1" i="1" dirty="0">
                <a:effectLst/>
                <a:ea typeface="Times New Roman" panose="02020603050405020304" pitchFamily="18" charset="0"/>
                <a:cs typeface="Arial" panose="020B0604020202020204" pitchFamily="34" charset="0"/>
              </a:rPr>
              <a:t>een officiële afspraak, wat je elkaar belooft</a:t>
            </a:r>
            <a:r>
              <a:rPr lang="nl-NL" sz="1900" dirty="0">
                <a:effectLst/>
                <a:ea typeface="Times New Roman" panose="02020603050405020304" pitchFamily="18" charset="0"/>
                <a:cs typeface="Arial" panose="020B0604020202020204" pitchFamily="34" charset="0"/>
              </a:rPr>
              <a:t>.</a:t>
            </a:r>
            <a:r>
              <a:rPr lang="nl-NL" sz="1900" dirty="0">
                <a:ea typeface="Times New Roman" panose="02020603050405020304" pitchFamily="18" charset="0"/>
                <a:cs typeface="Arial" panose="020B0604020202020204" pitchFamily="34" charset="0"/>
              </a:rPr>
              <a:t> Ik ben bijvoorbeeld benieuwd hoe lang ze geheim moeten houden wie ze gekozen hebben. En ik ben ook benieuwd hoe lang de cameramensen elke dag op hun boerderij zijn. </a:t>
            </a:r>
          </a:p>
          <a:p>
            <a:pPr marL="0" lvl="0" indent="0">
              <a:spcBef>
                <a:spcPts val="200"/>
              </a:spcBef>
              <a:spcAft>
                <a:spcPts val="200"/>
              </a:spcAft>
              <a:buNone/>
            </a:pPr>
            <a:r>
              <a:rPr lang="nl-NL" sz="1900" dirty="0">
                <a:ea typeface="Times New Roman" panose="02020603050405020304" pitchFamily="18" charset="0"/>
                <a:cs typeface="Arial" panose="020B0604020202020204" pitchFamily="34" charset="0"/>
              </a:rPr>
              <a:t>Hebben jullie het programma wel eens </a:t>
            </a:r>
            <a:r>
              <a:rPr lang="nl-NL" sz="1900">
                <a:ea typeface="Times New Roman" panose="02020603050405020304" pitchFamily="18" charset="0"/>
                <a:cs typeface="Arial" panose="020B0604020202020204" pitchFamily="34" charset="0"/>
              </a:rPr>
              <a:t>gezien? </a:t>
            </a:r>
            <a:endParaRPr lang="nl-NL" sz="19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nakomeling</a:t>
            </a:r>
          </a:p>
        </p:txBody>
      </p:sp>
      <p:pic>
        <p:nvPicPr>
          <p:cNvPr id="4" name="Afbeelding 3">
            <a:extLst>
              <a:ext uri="{FF2B5EF4-FFF2-40B4-BE49-F238E27FC236}">
                <a16:creationId xmlns:a16="http://schemas.microsoft.com/office/drawing/2014/main" id="{E276475C-2E43-F2B6-CBB6-97574F0148B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7808" y="2852936"/>
            <a:ext cx="8028384" cy="2392458"/>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vruchtbaar</a:t>
            </a:r>
          </a:p>
        </p:txBody>
      </p:sp>
      <p:pic>
        <p:nvPicPr>
          <p:cNvPr id="3" name="Afbeelding 2">
            <a:extLst>
              <a:ext uri="{FF2B5EF4-FFF2-40B4-BE49-F238E27FC236}">
                <a16:creationId xmlns:a16="http://schemas.microsoft.com/office/drawing/2014/main" id="{A477926D-8D39-F130-6467-EED8BCEA50E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45840" y="1484784"/>
            <a:ext cx="7452320" cy="4970697"/>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overeenkomst</a:t>
            </a:r>
          </a:p>
        </p:txBody>
      </p:sp>
      <p:pic>
        <p:nvPicPr>
          <p:cNvPr id="3" name="Afbeelding 2">
            <a:extLst>
              <a:ext uri="{FF2B5EF4-FFF2-40B4-BE49-F238E27FC236}">
                <a16:creationId xmlns:a16="http://schemas.microsoft.com/office/drawing/2014/main" id="{06B2F5F9-C9CD-9C15-D6D3-8EB3014E48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556792"/>
            <a:ext cx="7416824" cy="4909937"/>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1196752"/>
            <a:ext cx="9144000" cy="5149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print">
            <a:extLst>
              <a:ext uri="{28A0092B-C50C-407E-A947-70E740481C1C}">
                <a14:useLocalDpi xmlns:a14="http://schemas.microsoft.com/office/drawing/2010/main" val="0"/>
              </a:ext>
            </a:extLst>
          </a:blip>
          <a:stretch>
            <a:fillRect/>
          </a:stretch>
        </p:blipFill>
        <p:spPr>
          <a:xfrm>
            <a:off x="7380312" y="6264696"/>
            <a:ext cx="1584176" cy="593304"/>
          </a:xfrm>
          <a:prstGeom prst="rect">
            <a:avLst/>
          </a:prstGeom>
        </p:spPr>
      </p:pic>
      <p:sp>
        <p:nvSpPr>
          <p:cNvPr id="13" name="Tekstvak 2"/>
          <p:cNvSpPr txBox="1">
            <a:spLocks noChangeArrowheads="1"/>
          </p:cNvSpPr>
          <p:nvPr/>
        </p:nvSpPr>
        <p:spPr bwMode="auto">
          <a:xfrm>
            <a:off x="4357927" y="114705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000" b="1" dirty="0">
                <a:solidFill>
                  <a:srgbClr val="387038"/>
                </a:solidFill>
                <a:effectLst/>
                <a:latin typeface="Century Gothic" panose="020B0502020202020204" pitchFamily="34" charset="0"/>
                <a:ea typeface="Calibri"/>
                <a:cs typeface="Times New Roman"/>
              </a:rPr>
              <a:t>de lange</a:t>
            </a:r>
            <a:endParaRPr lang="nl-NL" sz="5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2564904"/>
            <a:ext cx="4072956" cy="360040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de korte periode</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16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Voor de </a:t>
            </a:r>
            <a:r>
              <a:rPr lang="nl-NL" sz="2400" i="1" u="sng" dirty="0">
                <a:solidFill>
                  <a:srgbClr val="387038"/>
                </a:solidFill>
                <a:latin typeface="Century Gothic" panose="020B0502020202020204" pitchFamily="34" charset="0"/>
                <a:ea typeface="Calibri"/>
                <a:cs typeface="Times New Roman"/>
              </a:rPr>
              <a:t>korte termijn</a:t>
            </a:r>
            <a:r>
              <a:rPr lang="nl-NL" sz="2400" i="1" dirty="0">
                <a:solidFill>
                  <a:srgbClr val="387038"/>
                </a:solidFill>
                <a:latin typeface="Century Gothic" panose="020B0502020202020204" pitchFamily="34" charset="0"/>
                <a:ea typeface="Calibri"/>
                <a:cs typeface="Times New Roman"/>
              </a:rPr>
              <a:t> reizen de mensen vaak heen-en-weer.</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3011" y="2492896"/>
            <a:ext cx="4181477" cy="3672408"/>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nl-NL" sz="2800" dirty="0">
                <a:effectLst/>
                <a:latin typeface="Century Gothic" panose="020B0502020202020204" pitchFamily="34" charset="0"/>
                <a:ea typeface="Calibri"/>
                <a:cs typeface="Times New Roman"/>
              </a:rPr>
              <a:t>=  de lange periode</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3200" dirty="0">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Op </a:t>
            </a:r>
            <a:r>
              <a:rPr lang="nl-NL" sz="2400" i="1" u="sng" dirty="0">
                <a:solidFill>
                  <a:srgbClr val="387038"/>
                </a:solidFill>
                <a:effectLst/>
                <a:latin typeface="Century Gothic" panose="020B0502020202020204" pitchFamily="34" charset="0"/>
                <a:ea typeface="Calibri"/>
                <a:cs typeface="Times New Roman"/>
              </a:rPr>
              <a:t>lange termijn</a:t>
            </a:r>
            <a:r>
              <a:rPr lang="nl-NL" sz="2400" i="1" dirty="0">
                <a:solidFill>
                  <a:srgbClr val="387038"/>
                </a:solidFill>
                <a:effectLst/>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verhuist de partner vaak naar de boer</a:t>
            </a:r>
            <a:r>
              <a:rPr lang="nl-NL" sz="2400" i="1" dirty="0">
                <a:solidFill>
                  <a:srgbClr val="387038"/>
                </a:solidFill>
                <a:effectLst/>
                <a:latin typeface="Century Gothic" panose="020B0502020202020204" pitchFamily="34" charset="0"/>
                <a:ea typeface="Calibri"/>
                <a:cs typeface="Times New Roman"/>
              </a:rPr>
              <a:t>.  </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4" name="Tekstvak 2">
            <a:extLst>
              <a:ext uri="{FF2B5EF4-FFF2-40B4-BE49-F238E27FC236}">
                <a16:creationId xmlns:a16="http://schemas.microsoft.com/office/drawing/2014/main" id="{8FA8430C-5C6F-B49D-7548-A9C54DF7C8E7}"/>
              </a:ext>
            </a:extLst>
          </p:cNvPr>
          <p:cNvSpPr txBox="1">
            <a:spLocks noChangeArrowheads="1"/>
          </p:cNvSpPr>
          <p:nvPr/>
        </p:nvSpPr>
        <p:spPr bwMode="auto">
          <a:xfrm>
            <a:off x="982824" y="61206"/>
            <a:ext cx="7178352"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op termijn</a:t>
            </a:r>
            <a:endParaRPr lang="nl-NL" sz="5900" dirty="0">
              <a:effectLst/>
              <a:latin typeface="Century Gothic" panose="020B0502020202020204" pitchFamily="34" charset="0"/>
              <a:ea typeface="Calibri"/>
              <a:cs typeface="Times New Roman"/>
            </a:endParaRPr>
          </a:p>
        </p:txBody>
      </p:sp>
      <p:cxnSp>
        <p:nvCxnSpPr>
          <p:cNvPr id="8" name="Rechte verbindingslijn 7">
            <a:extLst>
              <a:ext uri="{FF2B5EF4-FFF2-40B4-BE49-F238E27FC236}">
                <a16:creationId xmlns:a16="http://schemas.microsoft.com/office/drawing/2014/main" id="{8BE5BDD3-546A-5FF7-6A85-3A05479D52B2}"/>
              </a:ext>
            </a:extLst>
          </p:cNvPr>
          <p:cNvCxnSpPr>
            <a:cxnSpLocks/>
          </p:cNvCxnSpPr>
          <p:nvPr/>
        </p:nvCxnSpPr>
        <p:spPr>
          <a:xfrm flipV="1">
            <a:off x="1331640" y="116632"/>
            <a:ext cx="0" cy="1301874"/>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D29DBFF8-F210-4791-1E71-3E1495CD6ADA}"/>
              </a:ext>
            </a:extLst>
          </p:cNvPr>
          <p:cNvCxnSpPr>
            <a:cxnSpLocks/>
          </p:cNvCxnSpPr>
          <p:nvPr/>
        </p:nvCxnSpPr>
        <p:spPr>
          <a:xfrm flipV="1">
            <a:off x="7740352" y="116632"/>
            <a:ext cx="0" cy="1296144"/>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7" name="Rechte verbindingslijn 16">
            <a:extLst>
              <a:ext uri="{FF2B5EF4-FFF2-40B4-BE49-F238E27FC236}">
                <a16:creationId xmlns:a16="http://schemas.microsoft.com/office/drawing/2014/main" id="{55BA0732-4A6D-2613-3FBC-DD9501EBE824}"/>
              </a:ext>
            </a:extLst>
          </p:cNvPr>
          <p:cNvCxnSpPr/>
          <p:nvPr/>
        </p:nvCxnSpPr>
        <p:spPr>
          <a:xfrm>
            <a:off x="1331640" y="116632"/>
            <a:ext cx="6408712"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8" name="Rechthoek 17">
            <a:extLst>
              <a:ext uri="{FF2B5EF4-FFF2-40B4-BE49-F238E27FC236}">
                <a16:creationId xmlns:a16="http://schemas.microsoft.com/office/drawing/2014/main" id="{B2A70774-5E6B-602C-2982-EA00FCB517E1}"/>
              </a:ext>
            </a:extLst>
          </p:cNvPr>
          <p:cNvSpPr/>
          <p:nvPr/>
        </p:nvSpPr>
        <p:spPr>
          <a:xfrm>
            <a:off x="6316522" y="923763"/>
            <a:ext cx="2520280" cy="424800"/>
          </a:xfrm>
          <a:prstGeom prst="rect">
            <a:avLst/>
          </a:prstGeom>
          <a:solidFill>
            <a:srgbClr val="DBEDDB"/>
          </a:solidFill>
          <a:ln>
            <a:solidFill>
              <a:srgbClr val="DBE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08552166-FDD7-C64C-5747-7742D61276F3}"/>
              </a:ext>
            </a:extLst>
          </p:cNvPr>
          <p:cNvSpPr txBox="1"/>
          <p:nvPr/>
        </p:nvSpPr>
        <p:spPr>
          <a:xfrm>
            <a:off x="6263231" y="937509"/>
            <a:ext cx="2794246" cy="461665"/>
          </a:xfrm>
          <a:prstGeom prst="rect">
            <a:avLst/>
          </a:prstGeom>
          <a:noFill/>
        </p:spPr>
        <p:txBody>
          <a:bodyPr wrap="square" rtlCol="0">
            <a:spAutoFit/>
          </a:bodyPr>
          <a:lstStyle/>
          <a:p>
            <a:r>
              <a:rPr lang="nl-NL" sz="2400" dirty="0">
                <a:solidFill>
                  <a:srgbClr val="387038"/>
                </a:solidFill>
                <a:latin typeface="Century Gothic" panose="020B0502020202020204" pitchFamily="34" charset="0"/>
              </a:rPr>
              <a:t>= in de toekomst</a:t>
            </a:r>
          </a:p>
        </p:txBody>
      </p:sp>
      <p:sp>
        <p:nvSpPr>
          <p:cNvPr id="2" name="Tekstvak 2">
            <a:extLst>
              <a:ext uri="{FF2B5EF4-FFF2-40B4-BE49-F238E27FC236}">
                <a16:creationId xmlns:a16="http://schemas.microsoft.com/office/drawing/2014/main" id="{8D18BDB9-AE9C-0447-771E-A4BEDA8F4254}"/>
              </a:ext>
            </a:extLst>
          </p:cNvPr>
          <p:cNvSpPr txBox="1">
            <a:spLocks noChangeArrowheads="1"/>
          </p:cNvSpPr>
          <p:nvPr/>
        </p:nvSpPr>
        <p:spPr bwMode="auto">
          <a:xfrm>
            <a:off x="87995" y="1154181"/>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000" b="1" dirty="0">
                <a:solidFill>
                  <a:srgbClr val="387038"/>
                </a:solidFill>
                <a:latin typeface="Century Gothic" panose="020B0502020202020204" pitchFamily="34" charset="0"/>
                <a:ea typeface="Calibri"/>
                <a:cs typeface="Times New Roman"/>
              </a:rPr>
              <a:t>de korte </a:t>
            </a:r>
            <a:endParaRPr lang="nl-NL" sz="5000" dirty="0">
              <a:effectLst/>
              <a:latin typeface="Century Gothic" panose="020B0502020202020204" pitchFamily="34" charset="0"/>
              <a:ea typeface="Calibri"/>
              <a:cs typeface="Times New Roman"/>
            </a:endParaRPr>
          </a:p>
        </p:txBody>
      </p:sp>
      <p:sp>
        <p:nvSpPr>
          <p:cNvPr id="3" name="Tekstvak 2">
            <a:extLst>
              <a:ext uri="{FF2B5EF4-FFF2-40B4-BE49-F238E27FC236}">
                <a16:creationId xmlns:a16="http://schemas.microsoft.com/office/drawing/2014/main" id="{9A96D72D-D888-2B41-F050-FD7C9BBC1809}"/>
              </a:ext>
            </a:extLst>
          </p:cNvPr>
          <p:cNvSpPr txBox="1">
            <a:spLocks noChangeArrowheads="1"/>
          </p:cNvSpPr>
          <p:nvPr/>
        </p:nvSpPr>
        <p:spPr bwMode="auto">
          <a:xfrm>
            <a:off x="63807" y="1627040"/>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000" b="1" dirty="0">
                <a:solidFill>
                  <a:srgbClr val="387038"/>
                </a:solidFill>
                <a:latin typeface="Century Gothic" panose="020B0502020202020204" pitchFamily="34" charset="0"/>
                <a:ea typeface="Calibri"/>
                <a:cs typeface="Times New Roman"/>
              </a:rPr>
              <a:t>termijn</a:t>
            </a:r>
            <a:endParaRPr lang="nl-NL" sz="5000" dirty="0">
              <a:effectLst/>
              <a:latin typeface="Century Gothic" panose="020B0502020202020204" pitchFamily="34" charset="0"/>
              <a:ea typeface="Calibri"/>
              <a:cs typeface="Times New Roman"/>
            </a:endParaRPr>
          </a:p>
        </p:txBody>
      </p:sp>
      <p:sp>
        <p:nvSpPr>
          <p:cNvPr id="5" name="Tekstvak 2">
            <a:extLst>
              <a:ext uri="{FF2B5EF4-FFF2-40B4-BE49-F238E27FC236}">
                <a16:creationId xmlns:a16="http://schemas.microsoft.com/office/drawing/2014/main" id="{2CE6F0F5-801C-DC92-40A9-4E58E6FAE46C}"/>
              </a:ext>
            </a:extLst>
          </p:cNvPr>
          <p:cNvSpPr txBox="1">
            <a:spLocks noChangeArrowheads="1"/>
          </p:cNvSpPr>
          <p:nvPr/>
        </p:nvSpPr>
        <p:spPr bwMode="auto">
          <a:xfrm>
            <a:off x="4606640" y="1629876"/>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000" b="1" dirty="0">
                <a:solidFill>
                  <a:srgbClr val="387038"/>
                </a:solidFill>
                <a:latin typeface="Century Gothic" panose="020B0502020202020204" pitchFamily="34" charset="0"/>
                <a:ea typeface="Calibri"/>
                <a:cs typeface="Times New Roman"/>
              </a:rPr>
              <a:t>termijn</a:t>
            </a:r>
            <a:endParaRPr lang="nl-NL" sz="5000" dirty="0">
              <a:effectLst/>
              <a:latin typeface="Century Gothic" panose="020B0502020202020204" pitchFamily="34" charset="0"/>
              <a:ea typeface="Calibri"/>
              <a:cs typeface="Times New Roman"/>
            </a:endParaRPr>
          </a:p>
        </p:txBody>
      </p:sp>
      <p:sp>
        <p:nvSpPr>
          <p:cNvPr id="6" name="Draaiende pijl 21">
            <a:extLst>
              <a:ext uri="{FF2B5EF4-FFF2-40B4-BE49-F238E27FC236}">
                <a16:creationId xmlns:a16="http://schemas.microsoft.com/office/drawing/2014/main" id="{40F80CB5-2457-9A73-318B-CA771F9391F2}"/>
              </a:ext>
            </a:extLst>
          </p:cNvPr>
          <p:cNvSpPr/>
          <p:nvPr/>
        </p:nvSpPr>
        <p:spPr>
          <a:xfrm>
            <a:off x="544991" y="4046764"/>
            <a:ext cx="969556" cy="1031475"/>
          </a:xfrm>
          <a:prstGeom prst="circularArrow">
            <a:avLst>
              <a:gd name="adj1" fmla="val 12500"/>
              <a:gd name="adj2" fmla="val 1142319"/>
              <a:gd name="adj3" fmla="val 20457681"/>
              <a:gd name="adj4" fmla="val 10800000"/>
              <a:gd name="adj5" fmla="val 152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9" name="Tekstvak 8">
            <a:extLst>
              <a:ext uri="{FF2B5EF4-FFF2-40B4-BE49-F238E27FC236}">
                <a16:creationId xmlns:a16="http://schemas.microsoft.com/office/drawing/2014/main" id="{7A4C28F1-0C3B-B0C0-2E3D-CC25A9D55591}"/>
              </a:ext>
            </a:extLst>
          </p:cNvPr>
          <p:cNvSpPr txBox="1"/>
          <p:nvPr/>
        </p:nvSpPr>
        <p:spPr>
          <a:xfrm>
            <a:off x="469380" y="4569487"/>
            <a:ext cx="8114270" cy="369332"/>
          </a:xfrm>
          <a:prstGeom prst="rect">
            <a:avLst/>
          </a:prstGeom>
          <a:noFill/>
        </p:spPr>
        <p:txBody>
          <a:bodyPr wrap="square" rtlCol="0">
            <a:spAutoFit/>
          </a:bodyPr>
          <a:lstStyle/>
          <a:p>
            <a:r>
              <a:rPr lang="nl-NL" dirty="0"/>
              <a:t>nu…………morgen…………………………</a:t>
            </a:r>
          </a:p>
        </p:txBody>
      </p:sp>
      <p:sp>
        <p:nvSpPr>
          <p:cNvPr id="21" name="Draaiende pijl 25">
            <a:extLst>
              <a:ext uri="{FF2B5EF4-FFF2-40B4-BE49-F238E27FC236}">
                <a16:creationId xmlns:a16="http://schemas.microsoft.com/office/drawing/2014/main" id="{FEA6AD3F-E679-E17E-20AC-403B3DCF6DE9}"/>
              </a:ext>
            </a:extLst>
          </p:cNvPr>
          <p:cNvSpPr/>
          <p:nvPr/>
        </p:nvSpPr>
        <p:spPr>
          <a:xfrm>
            <a:off x="4816411" y="2911189"/>
            <a:ext cx="3758234" cy="3240359"/>
          </a:xfrm>
          <a:prstGeom prst="circularArrow">
            <a:avLst>
              <a:gd name="adj1" fmla="val 12500"/>
              <a:gd name="adj2" fmla="val 1142319"/>
              <a:gd name="adj3" fmla="val 20457681"/>
              <a:gd name="adj4" fmla="val 10800000"/>
              <a:gd name="adj5" fmla="val 123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23" name="Tekstvak 22">
            <a:extLst>
              <a:ext uri="{FF2B5EF4-FFF2-40B4-BE49-F238E27FC236}">
                <a16:creationId xmlns:a16="http://schemas.microsoft.com/office/drawing/2014/main" id="{E416F483-EA90-843D-9F2C-62A60AE1BE17}"/>
              </a:ext>
            </a:extLst>
          </p:cNvPr>
          <p:cNvSpPr txBox="1"/>
          <p:nvPr/>
        </p:nvSpPr>
        <p:spPr>
          <a:xfrm>
            <a:off x="4808343" y="4569487"/>
            <a:ext cx="4130811" cy="369332"/>
          </a:xfrm>
          <a:prstGeom prst="rect">
            <a:avLst/>
          </a:prstGeom>
          <a:noFill/>
        </p:spPr>
        <p:txBody>
          <a:bodyPr wrap="square" rtlCol="0">
            <a:spAutoFit/>
          </a:bodyPr>
          <a:lstStyle/>
          <a:p>
            <a:r>
              <a:rPr lang="nl-NL" dirty="0"/>
              <a:t>nu………………………………………….volgend jaar</a:t>
            </a:r>
          </a:p>
        </p:txBody>
      </p:sp>
    </p:spTree>
    <p:extLst>
      <p:ext uri="{BB962C8B-B14F-4D97-AF65-F5344CB8AC3E}">
        <p14:creationId xmlns:p14="http://schemas.microsoft.com/office/powerpoint/2010/main" val="1495347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val="0"/>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terecht</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onterecht</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juist, met goede reden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 boeren kregen </a:t>
            </a:r>
            <a:r>
              <a:rPr lang="nl-NL" sz="2400" i="1" u="sng" dirty="0">
                <a:solidFill>
                  <a:srgbClr val="387038"/>
                </a:solidFill>
                <a:latin typeface="Century Gothic" panose="020B0502020202020204" pitchFamily="34" charset="0"/>
                <a:ea typeface="Calibri"/>
                <a:cs typeface="Times New Roman"/>
              </a:rPr>
              <a:t>terecht</a:t>
            </a:r>
            <a:r>
              <a:rPr lang="nl-NL" sz="2400" i="1" dirty="0">
                <a:solidFill>
                  <a:srgbClr val="387038"/>
                </a:solidFill>
                <a:latin typeface="Century Gothic" panose="020B0502020202020204" pitchFamily="34" charset="0"/>
                <a:ea typeface="Calibri"/>
                <a:cs typeface="Times New Roman"/>
              </a:rPr>
              <a:t> veel brieven.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onjuist, zonder goede reden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De boeren dachten </a:t>
            </a:r>
            <a:r>
              <a:rPr lang="nl-NL" sz="2400" i="1" u="sng" dirty="0">
                <a:solidFill>
                  <a:srgbClr val="387038"/>
                </a:solidFill>
                <a:effectLst/>
                <a:latin typeface="Century Gothic" panose="020B0502020202020204" pitchFamily="34" charset="0"/>
                <a:ea typeface="Calibri"/>
                <a:cs typeface="Times New Roman"/>
              </a:rPr>
              <a:t>onterecht</a:t>
            </a:r>
            <a:r>
              <a:rPr lang="nl-NL" sz="2400" i="1" dirty="0">
                <a:solidFill>
                  <a:srgbClr val="387038"/>
                </a:solidFill>
                <a:effectLst/>
                <a:latin typeface="Century Gothic" panose="020B0502020202020204" pitchFamily="34" charset="0"/>
                <a:ea typeface="Calibri"/>
                <a:cs typeface="Times New Roman"/>
              </a:rPr>
              <a:t> dat ze weinig brieven zouden krijgen.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3" name="Afbeelding 22" descr="Afbeelding met tekening, schets, illustratie, tekenfilm&#10;&#10;Automatisch gegenereerde beschrijving">
            <a:extLst>
              <a:ext uri="{FF2B5EF4-FFF2-40B4-BE49-F238E27FC236}">
                <a16:creationId xmlns:a16="http://schemas.microsoft.com/office/drawing/2014/main" id="{8EB97484-AA19-161D-6FF3-A2294F9592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410453" y="3072901"/>
            <a:ext cx="1468609" cy="1756572"/>
          </a:xfrm>
          <a:prstGeom prst="rect">
            <a:avLst/>
          </a:prstGeom>
        </p:spPr>
      </p:pic>
      <p:pic>
        <p:nvPicPr>
          <p:cNvPr id="2" name="Afbeelding 1">
            <a:extLst>
              <a:ext uri="{FF2B5EF4-FFF2-40B4-BE49-F238E27FC236}">
                <a16:creationId xmlns:a16="http://schemas.microsoft.com/office/drawing/2014/main" id="{FA829349-ACF6-D71E-4884-8DF6871A6B8C}"/>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11560" y="3140968"/>
            <a:ext cx="2277025" cy="1688505"/>
          </a:xfrm>
          <a:prstGeom prst="rect">
            <a:avLst/>
          </a:prstGeom>
        </p:spPr>
      </p:pic>
      <p:pic>
        <p:nvPicPr>
          <p:cNvPr id="22" name="Afbeelding 21" descr="Afbeelding met tekening, schets, illustratie, tekenfilm&#10;&#10;Automatisch gegenereerde beschrijving">
            <a:extLst>
              <a:ext uri="{FF2B5EF4-FFF2-40B4-BE49-F238E27FC236}">
                <a16:creationId xmlns:a16="http://schemas.microsoft.com/office/drawing/2014/main" id="{62869662-9908-F1ED-5C7E-21B677F40BD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778128" y="2910755"/>
            <a:ext cx="1384917" cy="1647693"/>
          </a:xfrm>
          <a:prstGeom prst="rect">
            <a:avLst/>
          </a:prstGeom>
        </p:spPr>
      </p:pic>
      <p:pic>
        <p:nvPicPr>
          <p:cNvPr id="9" name="Afbeelding 8">
            <a:extLst>
              <a:ext uri="{FF2B5EF4-FFF2-40B4-BE49-F238E27FC236}">
                <a16:creationId xmlns:a16="http://schemas.microsoft.com/office/drawing/2014/main" id="{A73A98CD-874E-3729-5C19-15FC3CC715E1}"/>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4797495" y="3072901"/>
            <a:ext cx="1654105" cy="1867170"/>
          </a:xfrm>
          <a:prstGeom prst="rect">
            <a:avLst/>
          </a:prstGeom>
        </p:spPr>
      </p:pic>
      <p:sp>
        <p:nvSpPr>
          <p:cNvPr id="10" name="Gedachtewolkje: wolk 9">
            <a:extLst>
              <a:ext uri="{FF2B5EF4-FFF2-40B4-BE49-F238E27FC236}">
                <a16:creationId xmlns:a16="http://schemas.microsoft.com/office/drawing/2014/main" id="{54A4E43C-8FAB-2BA5-5CA4-8940D6430D3D}"/>
              </a:ext>
            </a:extLst>
          </p:cNvPr>
          <p:cNvSpPr/>
          <p:nvPr/>
        </p:nvSpPr>
        <p:spPr>
          <a:xfrm>
            <a:off x="5918987" y="2556814"/>
            <a:ext cx="1893374" cy="1152128"/>
          </a:xfrm>
          <a:prstGeom prst="cloudCallou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nl-NL" dirty="0"/>
              <a:t>Ik krijg vast weinig brieven</a:t>
            </a:r>
          </a:p>
        </p:txBody>
      </p:sp>
    </p:spTree>
    <p:extLst>
      <p:ext uri="{BB962C8B-B14F-4D97-AF65-F5344CB8AC3E}">
        <p14:creationId xmlns:p14="http://schemas.microsoft.com/office/powerpoint/2010/main" val="3453906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val="0"/>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70656" y="371506"/>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60000"/>
              </a:lnSpc>
              <a:spcAft>
                <a:spcPts val="800"/>
              </a:spcAft>
            </a:pPr>
            <a:r>
              <a:rPr lang="nl-NL" sz="5400" b="1" dirty="0">
                <a:solidFill>
                  <a:srgbClr val="387038"/>
                </a:solidFill>
                <a:latin typeface="Century Gothic" panose="020B0502020202020204" pitchFamily="34" charset="0"/>
                <a:ea typeface="Calibri"/>
                <a:cs typeface="Times New Roman"/>
              </a:rPr>
              <a:t>de voorouder</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347682"/>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60000"/>
              </a:lnSpc>
              <a:spcAft>
                <a:spcPts val="800"/>
              </a:spcAft>
            </a:pPr>
            <a:r>
              <a:rPr lang="nl-NL" sz="5400" b="1" dirty="0">
                <a:solidFill>
                  <a:srgbClr val="387038"/>
                </a:solidFill>
                <a:latin typeface="Century Gothic" panose="020B0502020202020204" pitchFamily="34" charset="0"/>
                <a:ea typeface="Calibri"/>
                <a:cs typeface="Times New Roman"/>
              </a:rPr>
              <a:t>de nakomeling</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iemand van wie je afstamt</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3200" dirty="0">
                <a:effectLst/>
                <a:latin typeface="Century Gothic" panose="020B0502020202020204" pitchFamily="34" charset="0"/>
                <a:ea typeface="Calibri"/>
                <a:cs typeface="Times New Roman"/>
              </a:rPr>
              <a:t> </a:t>
            </a:r>
          </a:p>
          <a:p>
            <a:pPr algn="ctr">
              <a:lnSpc>
                <a:spcPct val="90000"/>
              </a:lnSpc>
              <a:spcAft>
                <a:spcPts val="0"/>
              </a:spcAft>
            </a:pPr>
            <a:r>
              <a:rPr lang="nl-NL" sz="2800" dirty="0">
                <a:effectLst/>
                <a:latin typeface="Century Gothic" panose="020B0502020202020204" pitchFamily="34" charset="0"/>
                <a:ea typeface="Calibri"/>
                <a:cs typeface="Times New Roman"/>
              </a:rPr>
              <a:t>   </a:t>
            </a: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In de stamboom kun je zien wie je </a:t>
            </a:r>
            <a:r>
              <a:rPr lang="nl-NL" sz="2400" i="1" u="sng" dirty="0">
                <a:solidFill>
                  <a:srgbClr val="387038"/>
                </a:solidFill>
                <a:latin typeface="Century Gothic" panose="020B0502020202020204" pitchFamily="34" charset="0"/>
                <a:ea typeface="Calibri"/>
                <a:cs typeface="Times New Roman"/>
              </a:rPr>
              <a:t>voorouders</a:t>
            </a:r>
            <a:r>
              <a:rPr lang="nl-NL" sz="2400" i="1" dirty="0">
                <a:solidFill>
                  <a:srgbClr val="387038"/>
                </a:solidFill>
                <a:latin typeface="Century Gothic" panose="020B0502020202020204" pitchFamily="34" charset="0"/>
                <a:ea typeface="Calibri"/>
                <a:cs typeface="Times New Roman"/>
              </a:rPr>
              <a:t> zijn.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het kind </a:t>
            </a:r>
            <a:r>
              <a:rPr lang="nl-NL" sz="2800" dirty="0">
                <a:latin typeface="Century Gothic" panose="020B0502020202020204" pitchFamily="34" charset="0"/>
                <a:ea typeface="Calibri"/>
                <a:cs typeface="Times New Roman"/>
              </a:rPr>
              <a:t>van iemand</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gn="ctr">
              <a:lnSpc>
                <a:spcPct val="90000"/>
              </a:lnSpc>
            </a:pPr>
            <a:r>
              <a:rPr lang="nl-NL" sz="2400" i="1" dirty="0">
                <a:solidFill>
                  <a:srgbClr val="387038"/>
                </a:solidFill>
                <a:effectLst/>
                <a:latin typeface="Century Gothic" panose="020B0502020202020204" pitchFamily="34" charset="0"/>
                <a:ea typeface="Calibri"/>
                <a:cs typeface="Times New Roman"/>
              </a:rPr>
              <a:t>Er zijn veel Boer-Zoekt-Vrouw-</a:t>
            </a:r>
            <a:r>
              <a:rPr lang="nl-NL" sz="2400" i="1" u="sng" dirty="0">
                <a:solidFill>
                  <a:srgbClr val="387038"/>
                </a:solidFill>
                <a:effectLst/>
                <a:latin typeface="Century Gothic" panose="020B0502020202020204" pitchFamily="34" charset="0"/>
                <a:ea typeface="Calibri"/>
                <a:cs typeface="Times New Roman"/>
              </a:rPr>
              <a:t>nakomelingen</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E5BDCF4B-0590-8EF9-FF9A-23F77252557F}"/>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938019" y="3068960"/>
            <a:ext cx="3850953" cy="1147584"/>
          </a:xfrm>
          <a:prstGeom prst="rect">
            <a:avLst/>
          </a:prstGeom>
        </p:spPr>
      </p:pic>
      <p:pic>
        <p:nvPicPr>
          <p:cNvPr id="6" name="Afbeelding 5">
            <a:extLst>
              <a:ext uri="{FF2B5EF4-FFF2-40B4-BE49-F238E27FC236}">
                <a16:creationId xmlns:a16="http://schemas.microsoft.com/office/drawing/2014/main" id="{8741D4FA-F46F-6663-E5E7-F5A05E8C6794}"/>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899592" y="2636493"/>
            <a:ext cx="2879308" cy="2592288"/>
          </a:xfrm>
          <a:prstGeom prst="rect">
            <a:avLst/>
          </a:prstGeom>
        </p:spPr>
      </p:pic>
    </p:spTree>
    <p:extLst>
      <p:ext uri="{BB962C8B-B14F-4D97-AF65-F5344CB8AC3E}">
        <p14:creationId xmlns:p14="http://schemas.microsoft.com/office/powerpoint/2010/main" val="4091463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1136"/>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3864026"/>
            <a:ext cx="2808312" cy="84207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181536"/>
            <a:ext cx="2850773" cy="96754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het idee</a:t>
            </a:r>
            <a:endParaRPr lang="nl-NL" sz="1100" dirty="0">
              <a:effectLst/>
              <a:latin typeface="Century Gothic" panose="020B0502020202020204" pitchFamily="34" charset="0"/>
              <a:ea typeface="Calibri"/>
              <a:cs typeface="Times New Roman"/>
            </a:endParaRPr>
          </a:p>
        </p:txBody>
      </p:sp>
      <p:sp>
        <p:nvSpPr>
          <p:cNvPr id="9" name="Text Box 14"/>
          <p:cNvSpPr txBox="1"/>
          <p:nvPr/>
        </p:nvSpPr>
        <p:spPr>
          <a:xfrm>
            <a:off x="2968227" y="3918926"/>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3200" dirty="0">
                <a:latin typeface="Century Gothic" panose="020B0502020202020204" pitchFamily="34" charset="0"/>
                <a:ea typeface="Calibri"/>
                <a:cs typeface="Times New Roman"/>
              </a:rPr>
              <a:t>d</a:t>
            </a:r>
            <a:r>
              <a:rPr lang="nl-NL" sz="3200" dirty="0">
                <a:effectLst/>
                <a:latin typeface="Century Gothic" panose="020B0502020202020204" pitchFamily="34" charset="0"/>
                <a:ea typeface="Calibri"/>
                <a:cs typeface="Times New Roman"/>
              </a:rPr>
              <a:t>e overeenkomst</a:t>
            </a:r>
            <a:endParaRPr lang="nl-NL" sz="1100" dirty="0">
              <a:effectLst/>
              <a:latin typeface="Century Gothic" panose="020B0502020202020204" pitchFamily="34" charset="0"/>
              <a:ea typeface="Calibri"/>
              <a:cs typeface="Times New Roman"/>
            </a:endParaRPr>
          </a:p>
        </p:txBody>
      </p:sp>
      <p:sp>
        <p:nvSpPr>
          <p:cNvPr id="10" name="Text Box 14"/>
          <p:cNvSpPr txBox="1"/>
          <p:nvPr/>
        </p:nvSpPr>
        <p:spPr>
          <a:xfrm>
            <a:off x="5810908" y="3232575"/>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4000" dirty="0">
                <a:latin typeface="Century Gothic" panose="020B0502020202020204" pitchFamily="34" charset="0"/>
                <a:ea typeface="Calibri"/>
                <a:cs typeface="Times New Roman"/>
              </a:rPr>
              <a:t>de uitvoering</a:t>
            </a:r>
            <a:endParaRPr lang="nl-NL" sz="1000" dirty="0">
              <a:effectLst/>
              <a:latin typeface="Century Gothic" panose="020B0502020202020204" pitchFamily="34" charset="0"/>
              <a:ea typeface="Calibri"/>
              <a:cs typeface="Times New Roman"/>
            </a:endParaRPr>
          </a:p>
        </p:txBody>
      </p:sp>
      <p:sp>
        <p:nvSpPr>
          <p:cNvPr id="11" name="Text Box 14"/>
          <p:cNvSpPr txBox="1"/>
          <p:nvPr/>
        </p:nvSpPr>
        <p:spPr>
          <a:xfrm>
            <a:off x="454311" y="426268"/>
            <a:ext cx="8163370"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De programmamakers van Boer Zoekt Vrouw beginnen met een idee. Dan stellen ze </a:t>
            </a:r>
            <a:r>
              <a:rPr lang="nl-NL" sz="2000" i="1" u="sng" dirty="0">
                <a:solidFill>
                  <a:srgbClr val="387038"/>
                </a:solidFill>
                <a:effectLst/>
                <a:latin typeface="Century Gothic" panose="020B0502020202020204" pitchFamily="34" charset="0"/>
                <a:ea typeface="Calibri"/>
                <a:cs typeface="Times New Roman"/>
              </a:rPr>
              <a:t>een overeenkomst</a:t>
            </a:r>
            <a:r>
              <a:rPr lang="nl-NL" sz="2000" i="1" dirty="0">
                <a:solidFill>
                  <a:srgbClr val="387038"/>
                </a:solidFill>
                <a:effectLst/>
                <a:latin typeface="Century Gothic" panose="020B0502020202020204" pitchFamily="34" charset="0"/>
                <a:ea typeface="Calibri"/>
                <a:cs typeface="Times New Roman"/>
              </a:rPr>
              <a:t> op met de boeren en vervolgens wordt het uitgevoerd.</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140315" y="4844926"/>
            <a:ext cx="4167989" cy="95192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3131840" y="4781546"/>
            <a:ext cx="4248471" cy="59333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officiële afspraak, wat je elkaar belooft</a:t>
            </a:r>
            <a:endParaRPr lang="nl-NL" sz="1100" dirty="0">
              <a:effectLst/>
              <a:latin typeface="Century Gothic" panose="020B0502020202020204" pitchFamily="34" charset="0"/>
              <a:ea typeface="Calibri"/>
              <a:cs typeface="Times New Roman"/>
            </a:endParaRPr>
          </a:p>
        </p:txBody>
      </p:sp>
      <p:pic>
        <p:nvPicPr>
          <p:cNvPr id="3" name="Afbeelding 2" descr="Afbeelding met persoon, person, muur, kleding&#10;&#10;Automatisch gegenereerde beschrijving">
            <a:extLst>
              <a:ext uri="{FF2B5EF4-FFF2-40B4-BE49-F238E27FC236}">
                <a16:creationId xmlns:a16="http://schemas.microsoft.com/office/drawing/2014/main" id="{A7495BF2-81BB-42A3-AE6F-190CFA355A7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4645" y="2233019"/>
            <a:ext cx="2339163" cy="2287701"/>
          </a:xfrm>
          <a:prstGeom prst="rect">
            <a:avLst/>
          </a:prstGeom>
        </p:spPr>
      </p:pic>
      <p:pic>
        <p:nvPicPr>
          <p:cNvPr id="12" name="Afbeelding 11">
            <a:extLst>
              <a:ext uri="{FF2B5EF4-FFF2-40B4-BE49-F238E27FC236}">
                <a16:creationId xmlns:a16="http://schemas.microsoft.com/office/drawing/2014/main" id="{B11FB485-2A85-AE22-6387-91355EDF711F}"/>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202577" y="2042233"/>
            <a:ext cx="2666839" cy="1765447"/>
          </a:xfrm>
          <a:prstGeom prst="rect">
            <a:avLst/>
          </a:prstGeom>
        </p:spPr>
      </p:pic>
      <p:pic>
        <p:nvPicPr>
          <p:cNvPr id="13" name="Afbeelding 12">
            <a:extLst>
              <a:ext uri="{FF2B5EF4-FFF2-40B4-BE49-F238E27FC236}">
                <a16:creationId xmlns:a16="http://schemas.microsoft.com/office/drawing/2014/main" id="{E8D30747-43BF-5F30-0F1F-FAE56B8C5B70}"/>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599964" y="1103407"/>
            <a:ext cx="1675163" cy="2042881"/>
          </a:xfrm>
          <a:prstGeom prst="rect">
            <a:avLst/>
          </a:prstGeom>
        </p:spPr>
      </p:pic>
    </p:spTree>
    <p:extLst>
      <p:ext uri="{BB962C8B-B14F-4D97-AF65-F5344CB8AC3E}">
        <p14:creationId xmlns:p14="http://schemas.microsoft.com/office/powerpoint/2010/main" val="306774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3618869"/>
            <a:ext cx="2808312" cy="108723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266246"/>
            <a:ext cx="2850773" cy="88283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Century Gothic" panose="020B0502020202020204" pitchFamily="34" charset="0"/>
                <a:ea typeface="Calibri"/>
                <a:cs typeface="Times New Roman"/>
              </a:rPr>
              <a:t>het laden</a:t>
            </a:r>
            <a:endParaRPr lang="nl-NL" sz="1050" dirty="0">
              <a:effectLst/>
              <a:latin typeface="Century Gothic" panose="020B0502020202020204" pitchFamily="34" charset="0"/>
              <a:ea typeface="Calibri"/>
              <a:cs typeface="Times New Roman"/>
            </a:endParaRPr>
          </a:p>
        </p:txBody>
      </p:sp>
      <p:sp>
        <p:nvSpPr>
          <p:cNvPr id="11" name="Text Box 14"/>
          <p:cNvSpPr txBox="1"/>
          <p:nvPr/>
        </p:nvSpPr>
        <p:spPr>
          <a:xfrm>
            <a:off x="445352" y="613573"/>
            <a:ext cx="6934960"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effectLst/>
                <a:latin typeface="Century Gothic" panose="020B0502020202020204" pitchFamily="34" charset="0"/>
                <a:ea typeface="Calibri"/>
                <a:cs typeface="Times New Roman"/>
              </a:rPr>
              <a:t>Als je emigreert, gaan je spullen op </a:t>
            </a:r>
            <a:r>
              <a:rPr lang="nl-NL" sz="2400" i="1" u="sng" dirty="0">
                <a:solidFill>
                  <a:srgbClr val="387038"/>
                </a:solidFill>
                <a:effectLst/>
                <a:latin typeface="Century Gothic" panose="020B0502020202020204" pitchFamily="34" charset="0"/>
                <a:ea typeface="Calibri"/>
                <a:cs typeface="Times New Roman"/>
              </a:rPr>
              <a:t>transport</a:t>
            </a:r>
            <a:r>
              <a:rPr lang="nl-NL" sz="2400" i="1" dirty="0">
                <a:solidFill>
                  <a:srgbClr val="387038"/>
                </a:solidFill>
                <a:effectLst/>
                <a:latin typeface="Century Gothic" panose="020B0502020202020204" pitchFamily="34" charset="0"/>
                <a:ea typeface="Calibri"/>
                <a:cs typeface="Times New Roman"/>
              </a:rPr>
              <a:t>. </a:t>
            </a:r>
            <a:endParaRPr lang="nl-NL" sz="1200" dirty="0">
              <a:effectLst/>
              <a:latin typeface="Century Gothic" panose="020B0502020202020204" pitchFamily="34" charset="0"/>
              <a:ea typeface="Calibri"/>
              <a:cs typeface="Times New Roman"/>
            </a:endParaRPr>
          </a:p>
        </p:txBody>
      </p:sp>
      <p:sp>
        <p:nvSpPr>
          <p:cNvPr id="14" name="Text Box 14"/>
          <p:cNvSpPr txBox="1"/>
          <p:nvPr/>
        </p:nvSpPr>
        <p:spPr>
          <a:xfrm>
            <a:off x="3152113" y="4833971"/>
            <a:ext cx="3291205" cy="88283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217287" y="4812346"/>
            <a:ext cx="3138805" cy="807721"/>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vervoer, het wegbrengen</a:t>
            </a:r>
            <a:endParaRPr lang="nl-NL" sz="1100" dirty="0">
              <a:effectLst/>
              <a:latin typeface="Century Gothic" panose="020B0502020202020204" pitchFamily="34" charset="0"/>
              <a:ea typeface="Calibri"/>
              <a:cs typeface="Times New Roman"/>
            </a:endParaRPr>
          </a:p>
        </p:txBody>
      </p:sp>
      <p:sp>
        <p:nvSpPr>
          <p:cNvPr id="2" name="Text Box 14">
            <a:extLst>
              <a:ext uri="{FF2B5EF4-FFF2-40B4-BE49-F238E27FC236}">
                <a16:creationId xmlns:a16="http://schemas.microsoft.com/office/drawing/2014/main" id="{215FC574-9243-FD44-AF83-54C06F87BB11}"/>
              </a:ext>
            </a:extLst>
          </p:cNvPr>
          <p:cNvSpPr txBox="1"/>
          <p:nvPr/>
        </p:nvSpPr>
        <p:spPr>
          <a:xfrm>
            <a:off x="2916852" y="3737060"/>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4400" dirty="0">
                <a:latin typeface="Century Gothic" panose="020B0502020202020204" pitchFamily="34" charset="0"/>
                <a:ea typeface="Calibri"/>
                <a:cs typeface="Times New Roman"/>
              </a:rPr>
              <a:t>het transport</a:t>
            </a:r>
            <a:endParaRPr lang="nl-NL" sz="1050" dirty="0">
              <a:effectLst/>
              <a:latin typeface="Century Gothic" panose="020B0502020202020204" pitchFamily="34" charset="0"/>
              <a:ea typeface="Calibri"/>
              <a:cs typeface="Times New Roman"/>
            </a:endParaRPr>
          </a:p>
        </p:txBody>
      </p:sp>
      <p:sp>
        <p:nvSpPr>
          <p:cNvPr id="3" name="Text Box 14">
            <a:extLst>
              <a:ext uri="{FF2B5EF4-FFF2-40B4-BE49-F238E27FC236}">
                <a16:creationId xmlns:a16="http://schemas.microsoft.com/office/drawing/2014/main" id="{172C8C67-D1AB-5720-4562-DD24FBBCEB17}"/>
              </a:ext>
            </a:extLst>
          </p:cNvPr>
          <p:cNvSpPr txBox="1"/>
          <p:nvPr/>
        </p:nvSpPr>
        <p:spPr>
          <a:xfrm>
            <a:off x="5789025" y="3321095"/>
            <a:ext cx="32912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bestemming</a:t>
            </a:r>
            <a:endParaRPr lang="nl-NL" sz="900" dirty="0">
              <a:effectLst/>
              <a:latin typeface="Century Gothic" panose="020B0502020202020204" pitchFamily="34" charset="0"/>
              <a:ea typeface="Calibri"/>
              <a:cs typeface="Times New Roman"/>
            </a:endParaRPr>
          </a:p>
        </p:txBody>
      </p:sp>
      <p:pic>
        <p:nvPicPr>
          <p:cNvPr id="13" name="Afbeelding 12">
            <a:extLst>
              <a:ext uri="{FF2B5EF4-FFF2-40B4-BE49-F238E27FC236}">
                <a16:creationId xmlns:a16="http://schemas.microsoft.com/office/drawing/2014/main" id="{20093528-C28B-A640-AA9B-8AB90786E47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53009" y="2373294"/>
            <a:ext cx="2610007" cy="2166306"/>
          </a:xfrm>
          <a:prstGeom prst="rect">
            <a:avLst/>
          </a:prstGeom>
        </p:spPr>
      </p:pic>
      <p:pic>
        <p:nvPicPr>
          <p:cNvPr id="17" name="Afbeelding 16">
            <a:extLst>
              <a:ext uri="{FF2B5EF4-FFF2-40B4-BE49-F238E27FC236}">
                <a16:creationId xmlns:a16="http://schemas.microsoft.com/office/drawing/2014/main" id="{45242F84-FB78-39E7-B356-686E9EE67055}"/>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flipH="1">
            <a:off x="3217287" y="2108059"/>
            <a:ext cx="2707022" cy="1484444"/>
          </a:xfrm>
          <a:prstGeom prst="rect">
            <a:avLst/>
          </a:prstGeom>
        </p:spPr>
      </p:pic>
      <p:pic>
        <p:nvPicPr>
          <p:cNvPr id="19" name="Afbeelding 18">
            <a:extLst>
              <a:ext uri="{FF2B5EF4-FFF2-40B4-BE49-F238E27FC236}">
                <a16:creationId xmlns:a16="http://schemas.microsoft.com/office/drawing/2014/main" id="{6CB3E649-F78B-17D5-5AA5-B773C3840238}"/>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185993" y="2785141"/>
            <a:ext cx="2628187" cy="416522"/>
          </a:xfrm>
          <a:prstGeom prst="rect">
            <a:avLst/>
          </a:prstGeom>
        </p:spPr>
      </p:pic>
    </p:spTree>
    <p:extLst>
      <p:ext uri="{BB962C8B-B14F-4D97-AF65-F5344CB8AC3E}">
        <p14:creationId xmlns:p14="http://schemas.microsoft.com/office/powerpoint/2010/main" val="15696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331640" y="2247938"/>
            <a:ext cx="6840760" cy="9361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1249163" y="2193798"/>
            <a:ext cx="7128792" cy="93610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zich voortplanten</a:t>
            </a:r>
            <a:endParaRPr lang="nl-NL" sz="14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a:off x="2722156" y="980728"/>
            <a:ext cx="1921852" cy="12645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1475657" y="373817"/>
            <a:ext cx="360039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1547664" y="363373"/>
            <a:ext cx="345638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vruchtbaar</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val="0"/>
              </a:ext>
            </a:extLst>
          </a:blip>
          <a:stretch>
            <a:fillRect/>
          </a:stretch>
        </p:blipFill>
        <p:spPr>
          <a:xfrm>
            <a:off x="7380312" y="6220072"/>
            <a:ext cx="1584176" cy="593304"/>
          </a:xfrm>
          <a:prstGeom prst="rect">
            <a:avLst/>
          </a:prstGeom>
        </p:spPr>
      </p:pic>
      <p:sp>
        <p:nvSpPr>
          <p:cNvPr id="17" name="Text Box 14"/>
          <p:cNvSpPr txBox="1"/>
          <p:nvPr/>
        </p:nvSpPr>
        <p:spPr>
          <a:xfrm>
            <a:off x="251520" y="980727"/>
            <a:ext cx="4824537" cy="69975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51520" y="957179"/>
            <a:ext cx="4896544" cy="483442"/>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rPr>
              <a:t>dat je zwanger kunt worden of iemand zwanger kunt maken</a:t>
            </a:r>
            <a:endParaRPr lang="nl-NL" sz="1050" dirty="0">
              <a:effectLst/>
              <a:latin typeface="Century Gothic" panose="020B0502020202020204" pitchFamily="34" charset="0"/>
              <a:ea typeface="Calibri"/>
              <a:cs typeface="Times New Roman"/>
            </a:endParaRPr>
          </a:p>
        </p:txBody>
      </p:sp>
      <p:sp>
        <p:nvSpPr>
          <p:cNvPr id="20" name="Text Box 14"/>
          <p:cNvSpPr txBox="1"/>
          <p:nvPr/>
        </p:nvSpPr>
        <p:spPr>
          <a:xfrm>
            <a:off x="3611589" y="4122457"/>
            <a:ext cx="310895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3" name="Text Box 14"/>
          <p:cNvSpPr txBox="1"/>
          <p:nvPr/>
        </p:nvSpPr>
        <p:spPr>
          <a:xfrm>
            <a:off x="3472962" y="4132781"/>
            <a:ext cx="336098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geslacht</a:t>
            </a:r>
            <a:endParaRPr lang="nl-NL" sz="1050" dirty="0">
              <a:effectLst/>
              <a:latin typeface="Century Gothic" panose="020B0502020202020204" pitchFamily="34" charset="0"/>
              <a:ea typeface="Calibri"/>
              <a:cs typeface="Times New Roman"/>
            </a:endParaRPr>
          </a:p>
        </p:txBody>
      </p:sp>
      <p:sp>
        <p:nvSpPr>
          <p:cNvPr id="24" name="Text Box 14"/>
          <p:cNvSpPr txBox="1"/>
          <p:nvPr/>
        </p:nvSpPr>
        <p:spPr>
          <a:xfrm>
            <a:off x="3611589" y="4739693"/>
            <a:ext cx="2688603" cy="76322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5" name="Tekstvak 2"/>
          <p:cNvSpPr txBox="1">
            <a:spLocks noChangeArrowheads="1"/>
          </p:cNvSpPr>
          <p:nvPr/>
        </p:nvSpPr>
        <p:spPr bwMode="auto">
          <a:xfrm>
            <a:off x="3611589" y="4738838"/>
            <a:ext cx="2890788" cy="513287"/>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rPr>
              <a:t>mannelijke of vrouwelijke soort</a:t>
            </a:r>
            <a:endParaRPr lang="nl-NL" sz="1050" dirty="0">
              <a:effectLst/>
              <a:latin typeface="Century Gothic" panose="020B0502020202020204" pitchFamily="34" charset="0"/>
              <a:ea typeface="Calibri"/>
              <a:cs typeface="Times New Roman"/>
            </a:endParaRPr>
          </a:p>
        </p:txBody>
      </p:sp>
      <p:cxnSp>
        <p:nvCxnSpPr>
          <p:cNvPr id="41" name="Rechte verbindingslijn 40"/>
          <p:cNvCxnSpPr>
            <a:endCxn id="20" idx="0"/>
          </p:cNvCxnSpPr>
          <p:nvPr/>
        </p:nvCxnSpPr>
        <p:spPr>
          <a:xfrm>
            <a:off x="4272274" y="3360704"/>
            <a:ext cx="893794" cy="7617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Box 14"/>
          <p:cNvSpPr txBox="1"/>
          <p:nvPr/>
        </p:nvSpPr>
        <p:spPr>
          <a:xfrm>
            <a:off x="1331640" y="3186742"/>
            <a:ext cx="4454027" cy="6120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7" name="Tekstvak 2"/>
          <p:cNvSpPr txBox="1">
            <a:spLocks noChangeArrowheads="1"/>
          </p:cNvSpPr>
          <p:nvPr/>
        </p:nvSpPr>
        <p:spPr bwMode="auto">
          <a:xfrm>
            <a:off x="1321171" y="3224003"/>
            <a:ext cx="6696744" cy="48864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rPr>
              <a:t>kinderen of jongen krijgen</a:t>
            </a:r>
            <a:endParaRPr lang="nl-NL" sz="105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37E78ABF-9BE1-CB6D-82C9-CA584FBFEC3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166674" y="536587"/>
            <a:ext cx="2455778" cy="1638004"/>
          </a:xfrm>
          <a:prstGeom prst="rect">
            <a:avLst/>
          </a:prstGeom>
        </p:spPr>
      </p:pic>
      <p:pic>
        <p:nvPicPr>
          <p:cNvPr id="6" name="Afbeelding 5">
            <a:extLst>
              <a:ext uri="{FF2B5EF4-FFF2-40B4-BE49-F238E27FC236}">
                <a16:creationId xmlns:a16="http://schemas.microsoft.com/office/drawing/2014/main" id="{9F52108F-B9E8-3485-BCEA-BA9EDACBBBF9}"/>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983829" y="4258702"/>
            <a:ext cx="2450321" cy="1458029"/>
          </a:xfrm>
          <a:prstGeom prst="rect">
            <a:avLst/>
          </a:prstGeom>
        </p:spPr>
      </p:pic>
    </p:spTree>
    <p:extLst>
      <p:ext uri="{BB962C8B-B14F-4D97-AF65-F5344CB8AC3E}">
        <p14:creationId xmlns:p14="http://schemas.microsoft.com/office/powerpoint/2010/main" val="3919092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40 </a:t>
            </a:r>
            <a:r>
              <a:rPr lang="nl-NL">
                <a:solidFill>
                  <a:srgbClr val="C00000"/>
                </a:solidFill>
                <a:latin typeface="Century Gothic" panose="020B0502020202020204" pitchFamily="34" charset="0"/>
              </a:rPr>
              <a:t>– 3 oktober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22156" y="2504861"/>
            <a:ext cx="5090204"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801804" y="2448574"/>
            <a:ext cx="5090204" cy="59859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be</a:t>
            </a:r>
            <a:r>
              <a:rPr lang="nl-NL" sz="4800" b="1" dirty="0">
                <a:effectLst/>
                <a:latin typeface="Century Gothic" panose="020B0502020202020204" pitchFamily="34" charset="0"/>
                <a:ea typeface="Calibri"/>
                <a:cs typeface="Times New Roman"/>
              </a:rPr>
              <a:t>vooroordeeld</a:t>
            </a:r>
            <a:endParaRPr lang="nl-NL" sz="11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a:endCxn id="7" idx="0"/>
          </p:cNvCxnSpPr>
          <p:nvPr/>
        </p:nvCxnSpPr>
        <p:spPr>
          <a:xfrm>
            <a:off x="5076056" y="1622450"/>
            <a:ext cx="270850" cy="8261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a:endCxn id="12" idx="0"/>
          </p:cNvCxnSpPr>
          <p:nvPr/>
        </p:nvCxnSpPr>
        <p:spPr>
          <a:xfrm flipH="1">
            <a:off x="5501330" y="3314819"/>
            <a:ext cx="742425" cy="13896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399146" y="4744269"/>
            <a:ext cx="2155360" cy="59465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187313" y="4704499"/>
            <a:ext cx="2628033" cy="44006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kwetsen</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3674887" y="557415"/>
            <a:ext cx="3031629" cy="58812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609358" y="641609"/>
            <a:ext cx="329940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3600" b="1" dirty="0">
                <a:effectLst/>
                <a:latin typeface="Century Gothic" panose="020B0502020202020204" pitchFamily="34" charset="0"/>
                <a:ea typeface="Calibri"/>
                <a:cs typeface="Times New Roman"/>
              </a:rPr>
              <a:t>de opvatting</a:t>
            </a:r>
            <a:endParaRPr lang="nl-NL" sz="1050" b="1" dirty="0">
              <a:effectLst/>
              <a:latin typeface="Century Gothic" panose="020B0502020202020204" pitchFamily="34" charset="0"/>
              <a:ea typeface="Calibri"/>
              <a:cs typeface="Times New Roman"/>
            </a:endParaRPr>
          </a:p>
        </p:txBody>
      </p:sp>
      <p:sp>
        <p:nvSpPr>
          <p:cNvPr id="15" name="Text Box 14"/>
          <p:cNvSpPr txBox="1"/>
          <p:nvPr/>
        </p:nvSpPr>
        <p:spPr>
          <a:xfrm>
            <a:off x="367811" y="4176574"/>
            <a:ext cx="2601979" cy="47421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163171" y="4241238"/>
            <a:ext cx="2890865" cy="36004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3600" dirty="0">
                <a:effectLst/>
                <a:latin typeface="Century Gothic" panose="020B0502020202020204" pitchFamily="34" charset="0"/>
                <a:ea typeface="Calibri"/>
                <a:cs typeface="Times New Roman"/>
              </a:rPr>
              <a:t>de indruk</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val="0"/>
              </a:ext>
            </a:extLst>
          </a:blip>
          <a:stretch>
            <a:fillRect/>
          </a:stretch>
        </p:blipFill>
        <p:spPr>
          <a:xfrm>
            <a:off x="7380312" y="6220072"/>
            <a:ext cx="1584176" cy="593304"/>
          </a:xfrm>
          <a:prstGeom prst="rect">
            <a:avLst/>
          </a:prstGeom>
        </p:spPr>
      </p:pic>
      <p:sp>
        <p:nvSpPr>
          <p:cNvPr id="17" name="Text Box 14"/>
          <p:cNvSpPr txBox="1"/>
          <p:nvPr/>
        </p:nvSpPr>
        <p:spPr>
          <a:xfrm>
            <a:off x="1883350" y="3212975"/>
            <a:ext cx="6837398" cy="87800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1979712" y="3235615"/>
            <a:ext cx="6837398" cy="743691"/>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3200" dirty="0">
                <a:effectLst/>
                <a:latin typeface="Century Gothic" panose="020B0502020202020204" pitchFamily="34" charset="0"/>
                <a:ea typeface="Calibri"/>
                <a:cs typeface="Times New Roman"/>
              </a:rPr>
              <a:t>= </a:t>
            </a:r>
            <a:r>
              <a:rPr lang="nl-NL" sz="3200" dirty="0">
                <a:latin typeface="Century Gothic" panose="020B0502020202020204" pitchFamily="34" charset="0"/>
                <a:ea typeface="Calibri"/>
                <a:cs typeface="Times New Roman"/>
              </a:rPr>
              <a:t>van tevoren je mening klaar hebben</a:t>
            </a:r>
            <a:endParaRPr lang="nl-NL" sz="1200" dirty="0">
              <a:effectLst/>
              <a:latin typeface="Century Gothic" panose="020B0502020202020204" pitchFamily="34" charset="0"/>
              <a:ea typeface="Calibri"/>
              <a:cs typeface="Times New Roman"/>
            </a:endParaRPr>
          </a:p>
        </p:txBody>
      </p:sp>
      <p:sp>
        <p:nvSpPr>
          <p:cNvPr id="25" name="Text Box 14">
            <a:extLst>
              <a:ext uri="{FF2B5EF4-FFF2-40B4-BE49-F238E27FC236}">
                <a16:creationId xmlns:a16="http://schemas.microsoft.com/office/drawing/2014/main" id="{45A769A1-8D9B-4DB3-8586-BAA787F754EE}"/>
              </a:ext>
            </a:extLst>
          </p:cNvPr>
          <p:cNvSpPr txBox="1"/>
          <p:nvPr/>
        </p:nvSpPr>
        <p:spPr>
          <a:xfrm>
            <a:off x="3827655" y="1137891"/>
            <a:ext cx="2878861" cy="54084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4" name="Tekstvak 2">
            <a:extLst>
              <a:ext uri="{FF2B5EF4-FFF2-40B4-BE49-F238E27FC236}">
                <a16:creationId xmlns:a16="http://schemas.microsoft.com/office/drawing/2014/main" id="{84D1DBF1-459A-4C67-B4A6-72FC1CBE4B14}"/>
              </a:ext>
            </a:extLst>
          </p:cNvPr>
          <p:cNvSpPr txBox="1">
            <a:spLocks noChangeArrowheads="1"/>
          </p:cNvSpPr>
          <p:nvPr/>
        </p:nvSpPr>
        <p:spPr bwMode="auto">
          <a:xfrm>
            <a:off x="3890911" y="1192550"/>
            <a:ext cx="2870361" cy="491960"/>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3200" dirty="0">
                <a:effectLst/>
                <a:latin typeface="Century Gothic" panose="020B0502020202020204" pitchFamily="34" charset="0"/>
                <a:ea typeface="Calibri"/>
                <a:cs typeface="Times New Roman"/>
              </a:rPr>
              <a:t>= </a:t>
            </a:r>
            <a:r>
              <a:rPr lang="nl-NL" sz="3200" dirty="0">
                <a:latin typeface="Century Gothic" panose="020B0502020202020204" pitchFamily="34" charset="0"/>
                <a:ea typeface="Calibri"/>
                <a:cs typeface="Times New Roman"/>
              </a:rPr>
              <a:t>de mening</a:t>
            </a:r>
            <a:endParaRPr lang="nl-NL" sz="1200" dirty="0">
              <a:effectLst/>
              <a:latin typeface="Century Gothic" panose="020B0502020202020204" pitchFamily="34" charset="0"/>
              <a:ea typeface="Calibri"/>
              <a:cs typeface="Times New Roman"/>
            </a:endParaRPr>
          </a:p>
        </p:txBody>
      </p:sp>
      <p:pic>
        <p:nvPicPr>
          <p:cNvPr id="26" name="Afbeelding 25" descr="Afbeelding met lucht, persoon&#10;&#10;Automatisch gegenereerde beschrijving">
            <a:extLst>
              <a:ext uri="{FF2B5EF4-FFF2-40B4-BE49-F238E27FC236}">
                <a16:creationId xmlns:a16="http://schemas.microsoft.com/office/drawing/2014/main" id="{ED928681-4989-4B1C-8EE7-81667C270A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45"/>
          <a:stretch/>
        </p:blipFill>
        <p:spPr>
          <a:xfrm>
            <a:off x="6769772" y="626372"/>
            <a:ext cx="1954593" cy="1789471"/>
          </a:xfrm>
          <a:prstGeom prst="rect">
            <a:avLst/>
          </a:prstGeom>
        </p:spPr>
      </p:pic>
      <p:sp>
        <p:nvSpPr>
          <p:cNvPr id="27" name="Tekstballon: ovaal 26">
            <a:extLst>
              <a:ext uri="{FF2B5EF4-FFF2-40B4-BE49-F238E27FC236}">
                <a16:creationId xmlns:a16="http://schemas.microsoft.com/office/drawing/2014/main" id="{93F7F3D6-AB80-4A50-AF3E-5CFCDF27D33C}"/>
              </a:ext>
            </a:extLst>
          </p:cNvPr>
          <p:cNvSpPr/>
          <p:nvPr/>
        </p:nvSpPr>
        <p:spPr>
          <a:xfrm>
            <a:off x="7802240" y="713962"/>
            <a:ext cx="1328497" cy="663300"/>
          </a:xfrm>
          <a:prstGeom prst="wedgeEllipseCallout">
            <a:avLst>
              <a:gd name="adj1" fmla="val -43551"/>
              <a:gd name="adj2" fmla="val 49695"/>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nl-NL" sz="1400" dirty="0"/>
              <a:t>Ik vind die boer leuk</a:t>
            </a:r>
          </a:p>
        </p:txBody>
      </p:sp>
      <p:pic>
        <p:nvPicPr>
          <p:cNvPr id="6" name="Afbeelding 5" descr="Afbeelding met persoon, kleding, binnen&#10;&#10;Automatisch gegenereerde beschrijving">
            <a:extLst>
              <a:ext uri="{FF2B5EF4-FFF2-40B4-BE49-F238E27FC236}">
                <a16:creationId xmlns:a16="http://schemas.microsoft.com/office/drawing/2014/main" id="{69A0606B-6379-4AF9-B480-F1BDA9E128CC}"/>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6653546" y="4210344"/>
            <a:ext cx="1657411" cy="1721970"/>
          </a:xfrm>
          <a:prstGeom prst="rect">
            <a:avLst/>
          </a:prstGeom>
        </p:spPr>
      </p:pic>
      <p:pic>
        <p:nvPicPr>
          <p:cNvPr id="3" name="Afbeelding 2">
            <a:extLst>
              <a:ext uri="{FF2B5EF4-FFF2-40B4-BE49-F238E27FC236}">
                <a16:creationId xmlns:a16="http://schemas.microsoft.com/office/drawing/2014/main" id="{EB5D32C5-2CB7-EA4B-FEAE-3C7CDD3BF577}"/>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25036" y="1099698"/>
            <a:ext cx="1772920" cy="2072719"/>
          </a:xfrm>
          <a:prstGeom prst="rect">
            <a:avLst/>
          </a:prstGeom>
        </p:spPr>
      </p:pic>
      <p:sp>
        <p:nvSpPr>
          <p:cNvPr id="4" name="Tekstballon: ovaal 3">
            <a:extLst>
              <a:ext uri="{FF2B5EF4-FFF2-40B4-BE49-F238E27FC236}">
                <a16:creationId xmlns:a16="http://schemas.microsoft.com/office/drawing/2014/main" id="{CBFCC929-95E8-1732-617C-8D2866BBA74E}"/>
              </a:ext>
            </a:extLst>
          </p:cNvPr>
          <p:cNvSpPr/>
          <p:nvPr/>
        </p:nvSpPr>
        <p:spPr>
          <a:xfrm>
            <a:off x="1237403" y="375769"/>
            <a:ext cx="2085307" cy="882024"/>
          </a:xfrm>
          <a:prstGeom prst="wedgeEllipseCallout">
            <a:avLst>
              <a:gd name="adj1" fmla="val -34394"/>
              <a:gd name="adj2" fmla="val 55392"/>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l-NL" sz="2400" dirty="0"/>
              <a:t>“Niemand wil mij.”</a:t>
            </a:r>
          </a:p>
        </p:txBody>
      </p:sp>
      <p:pic>
        <p:nvPicPr>
          <p:cNvPr id="29" name="Afbeelding 28">
            <a:extLst>
              <a:ext uri="{FF2B5EF4-FFF2-40B4-BE49-F238E27FC236}">
                <a16:creationId xmlns:a16="http://schemas.microsoft.com/office/drawing/2014/main" id="{54E4E96C-AA53-EF10-F01C-AEF59735287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232753" y="4688462"/>
            <a:ext cx="1887531" cy="1260871"/>
          </a:xfrm>
          <a:prstGeom prst="rect">
            <a:avLst/>
          </a:prstGeom>
        </p:spPr>
      </p:pic>
    </p:spTree>
    <p:extLst>
      <p:ext uri="{BB962C8B-B14F-4D97-AF65-F5344CB8AC3E}">
        <p14:creationId xmlns:p14="http://schemas.microsoft.com/office/powerpoint/2010/main" val="4072437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15" y="0"/>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899592" y="1772816"/>
            <a:ext cx="4252279" cy="8640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323528" y="1752298"/>
            <a:ext cx="541837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medisch</a:t>
            </a:r>
            <a:endParaRPr lang="nl-NL" sz="12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115616" y="3356992"/>
            <a:ext cx="1589354" cy="15678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5151871" y="1432346"/>
            <a:ext cx="694149" cy="6182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4579615" y="2924944"/>
            <a:ext cx="1144513" cy="17642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176775" y="4287560"/>
            <a:ext cx="357168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3" name="Text Box 14"/>
          <p:cNvSpPr txBox="1"/>
          <p:nvPr/>
        </p:nvSpPr>
        <p:spPr>
          <a:xfrm>
            <a:off x="4211960" y="404664"/>
            <a:ext cx="407037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3864883" y="332656"/>
            <a:ext cx="466755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geneeskunde</a:t>
            </a:r>
            <a:endParaRPr lang="nl-NL" sz="1050" b="1" dirty="0">
              <a:effectLst/>
              <a:latin typeface="Century Gothic" panose="020B0502020202020204" pitchFamily="34" charset="0"/>
              <a:ea typeface="Calibri"/>
              <a:cs typeface="Times New Roman"/>
            </a:endParaRPr>
          </a:p>
        </p:txBody>
      </p:sp>
      <p:sp>
        <p:nvSpPr>
          <p:cNvPr id="15" name="Text Box 14"/>
          <p:cNvSpPr txBox="1"/>
          <p:nvPr/>
        </p:nvSpPr>
        <p:spPr>
          <a:xfrm>
            <a:off x="557326" y="4744780"/>
            <a:ext cx="365463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514100" y="4721204"/>
            <a:ext cx="355384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a:t>
            </a:r>
            <a:r>
              <a:rPr lang="nl-NL" sz="3600" b="1" dirty="0">
                <a:effectLst/>
                <a:latin typeface="Century Gothic" panose="020B0502020202020204" pitchFamily="34" charset="0"/>
                <a:ea typeface="Calibri"/>
                <a:cs typeface="Times New Roman"/>
              </a:rPr>
              <a:t>e medicatie</a:t>
            </a:r>
            <a:endParaRPr lang="nl-NL" sz="1050" b="1"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val="0"/>
              </a:ext>
            </a:extLst>
          </a:blip>
          <a:stretch>
            <a:fillRect/>
          </a:stretch>
        </p:blipFill>
        <p:spPr>
          <a:xfrm>
            <a:off x="7380312" y="6220072"/>
            <a:ext cx="1584176" cy="593304"/>
          </a:xfrm>
          <a:prstGeom prst="rect">
            <a:avLst/>
          </a:prstGeom>
        </p:spPr>
      </p:pic>
      <p:sp>
        <p:nvSpPr>
          <p:cNvPr id="17" name="Text Box 14"/>
          <p:cNvSpPr txBox="1"/>
          <p:nvPr/>
        </p:nvSpPr>
        <p:spPr>
          <a:xfrm>
            <a:off x="899592" y="2631504"/>
            <a:ext cx="4252279" cy="144556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899593" y="2564904"/>
            <a:ext cx="4536503" cy="57095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3200" dirty="0">
                <a:effectLst/>
                <a:latin typeface="Century Gothic" panose="020B0502020202020204" pitchFamily="34" charset="0"/>
                <a:ea typeface="Calibri"/>
                <a:cs typeface="Times New Roman"/>
              </a:rPr>
              <a:t>= </a:t>
            </a:r>
            <a:r>
              <a:rPr lang="nl-NL" sz="2800" dirty="0">
                <a:latin typeface="Century Gothic" panose="020B0502020202020204" pitchFamily="34" charset="0"/>
              </a:rPr>
              <a:t>wat met gezondheid, ziekte en artsen te maken heeft</a:t>
            </a:r>
            <a:endParaRPr lang="nl-NL" sz="1200" dirty="0">
              <a:effectLst/>
              <a:latin typeface="Century Gothic" panose="020B0502020202020204" pitchFamily="34" charset="0"/>
              <a:ea typeface="Calibri"/>
              <a:cs typeface="Times New Roman"/>
            </a:endParaRPr>
          </a:p>
        </p:txBody>
      </p:sp>
      <p:sp>
        <p:nvSpPr>
          <p:cNvPr id="23" name="Text Box 14">
            <a:extLst>
              <a:ext uri="{FF2B5EF4-FFF2-40B4-BE49-F238E27FC236}">
                <a16:creationId xmlns:a16="http://schemas.microsoft.com/office/drawing/2014/main" id="{667B7F8B-F7A9-4F2A-BE1E-A953D8976D4E}"/>
              </a:ext>
            </a:extLst>
          </p:cNvPr>
          <p:cNvSpPr txBox="1"/>
          <p:nvPr/>
        </p:nvSpPr>
        <p:spPr>
          <a:xfrm>
            <a:off x="5004048" y="4221088"/>
            <a:ext cx="400750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het ziekenhuis</a:t>
            </a:r>
            <a:endParaRPr lang="nl-NL" sz="1050" b="1" dirty="0">
              <a:effectLst/>
              <a:latin typeface="Century Gothic" panose="020B0502020202020204" pitchFamily="34" charset="0"/>
              <a:ea typeface="Calibri"/>
              <a:cs typeface="Times New Roman"/>
            </a:endParaRPr>
          </a:p>
        </p:txBody>
      </p:sp>
      <p:sp>
        <p:nvSpPr>
          <p:cNvPr id="27" name="Text Box 14"/>
          <p:cNvSpPr txBox="1"/>
          <p:nvPr/>
        </p:nvSpPr>
        <p:spPr>
          <a:xfrm>
            <a:off x="557326" y="5356508"/>
            <a:ext cx="5022786"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6" name="Tekstvak 2"/>
          <p:cNvSpPr txBox="1">
            <a:spLocks noChangeArrowheads="1"/>
          </p:cNvSpPr>
          <p:nvPr/>
        </p:nvSpPr>
        <p:spPr bwMode="auto">
          <a:xfrm>
            <a:off x="557326" y="5387281"/>
            <a:ext cx="5400600"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alle soorten </a:t>
            </a:r>
            <a:r>
              <a:rPr lang="nl-NL" sz="2400" dirty="0">
                <a:latin typeface="Century Gothic" panose="020B0502020202020204" pitchFamily="34" charset="0"/>
                <a:ea typeface="Calibri"/>
                <a:cs typeface="Times New Roman"/>
              </a:rPr>
              <a:t>medicijnen samen</a:t>
            </a:r>
            <a:endParaRPr lang="nl-NL" sz="1050" dirty="0">
              <a:effectLst/>
              <a:latin typeface="Century Gothic" panose="020B0502020202020204" pitchFamily="34" charset="0"/>
              <a:ea typeface="Calibri"/>
              <a:cs typeface="Times New Roman"/>
            </a:endParaRPr>
          </a:p>
        </p:txBody>
      </p:sp>
      <p:sp>
        <p:nvSpPr>
          <p:cNvPr id="28" name="Text Box 14"/>
          <p:cNvSpPr txBox="1"/>
          <p:nvPr/>
        </p:nvSpPr>
        <p:spPr>
          <a:xfrm>
            <a:off x="4211960" y="980728"/>
            <a:ext cx="4536504"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9" name="Tekstvak 2"/>
          <p:cNvSpPr txBox="1">
            <a:spLocks noChangeArrowheads="1"/>
          </p:cNvSpPr>
          <p:nvPr/>
        </p:nvSpPr>
        <p:spPr bwMode="auto">
          <a:xfrm>
            <a:off x="4211960" y="980728"/>
            <a:ext cx="4536504"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de wetenschap van ziektes</a:t>
            </a:r>
            <a:endParaRPr lang="nl-NL" sz="1050" dirty="0">
              <a:effectLst/>
              <a:latin typeface="Century Gothic" panose="020B0502020202020204" pitchFamily="34" charset="0"/>
              <a:ea typeface="Calibri"/>
              <a:cs typeface="Times New Roman"/>
            </a:endParaRPr>
          </a:p>
        </p:txBody>
      </p:sp>
      <p:pic>
        <p:nvPicPr>
          <p:cNvPr id="11267" name="Picture 3" descr="C:\Users\dasg\Downloads\shutterstock_530127004.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60232" y="1559791"/>
            <a:ext cx="2028056" cy="1115431"/>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3F308A51-2B02-D4C9-4A55-217C6715FC1A}"/>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5691716" y="4989438"/>
            <a:ext cx="1631841" cy="951400"/>
          </a:xfrm>
          <a:prstGeom prst="rect">
            <a:avLst/>
          </a:prstGeom>
        </p:spPr>
      </p:pic>
      <p:pic>
        <p:nvPicPr>
          <p:cNvPr id="12" name="Afbeelding 11">
            <a:extLst>
              <a:ext uri="{FF2B5EF4-FFF2-40B4-BE49-F238E27FC236}">
                <a16:creationId xmlns:a16="http://schemas.microsoft.com/office/drawing/2014/main" id="{41A56EFE-85CD-E215-2244-7ECF2213DA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26633" y="2947794"/>
            <a:ext cx="2392917" cy="1252836"/>
          </a:xfrm>
          <a:prstGeom prst="rect">
            <a:avLst/>
          </a:prstGeom>
        </p:spPr>
      </p:pic>
    </p:spTree>
    <p:extLst>
      <p:ext uri="{BB962C8B-B14F-4D97-AF65-F5344CB8AC3E}">
        <p14:creationId xmlns:p14="http://schemas.microsoft.com/office/powerpoint/2010/main" val="2342217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overigens</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trouwens</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000" i="1" dirty="0">
              <a:solidFill>
                <a:srgbClr val="387038"/>
              </a:solidFill>
              <a:latin typeface="Century Gothic" panose="020B0502020202020204" pitchFamily="34" charset="0"/>
              <a:cs typeface="Times New Roman"/>
            </a:endParaRPr>
          </a:p>
          <a:p>
            <a:r>
              <a:rPr lang="nl-NL" sz="2800" i="1" u="sng" dirty="0">
                <a:solidFill>
                  <a:srgbClr val="387038"/>
                </a:solidFill>
                <a:latin typeface="Century Gothic" panose="020B0502020202020204" pitchFamily="34" charset="0"/>
                <a:cs typeface="Times New Roman"/>
              </a:rPr>
              <a:t>Overigens</a:t>
            </a:r>
            <a:r>
              <a:rPr lang="nl-NL" sz="2800" i="1" dirty="0">
                <a:solidFill>
                  <a:srgbClr val="387038"/>
                </a:solidFill>
                <a:latin typeface="Century Gothic" panose="020B0502020202020204" pitchFamily="34" charset="0"/>
                <a:cs typeface="Times New Roman"/>
              </a:rPr>
              <a:t> zijn er al veel Boer-Zoekt-Vrouw-nakomelingen geboren de afgelopen jaren. . </a:t>
            </a:r>
            <a:endParaRPr lang="nl-NL" sz="2800" i="1" dirty="0">
              <a:solidFill>
                <a:srgbClr val="00B050"/>
              </a:solidFill>
              <a:latin typeface="Century Gothic" panose="020B0502020202020204" pitchFamily="34" charset="0"/>
            </a:endParaRPr>
          </a:p>
        </p:txBody>
      </p:sp>
      <p:pic>
        <p:nvPicPr>
          <p:cNvPr id="2" name="Afbeelding 1">
            <a:extLst>
              <a:ext uri="{FF2B5EF4-FFF2-40B4-BE49-F238E27FC236}">
                <a16:creationId xmlns:a16="http://schemas.microsoft.com/office/drawing/2014/main" id="{93A3DC8D-FD25-8102-E029-EF6FEA7A0B3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763687" y="1772816"/>
            <a:ext cx="5613817" cy="3744416"/>
          </a:xfrm>
          <a:prstGeom prst="rect">
            <a:avLst/>
          </a:prstGeom>
        </p:spPr>
      </p:pic>
    </p:spTree>
    <p:extLst>
      <p:ext uri="{BB962C8B-B14F-4D97-AF65-F5344CB8AC3E}">
        <p14:creationId xmlns:p14="http://schemas.microsoft.com/office/powerpoint/2010/main" val="2052747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van oorsprong</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waar het vandaan komt</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4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De boeren die meedoen zijn </a:t>
            </a:r>
            <a:r>
              <a:rPr lang="nl-NL" sz="2800" i="1" u="sng" dirty="0">
                <a:solidFill>
                  <a:srgbClr val="387038"/>
                </a:solidFill>
                <a:latin typeface="Century Gothic" panose="020B0502020202020204" pitchFamily="34" charset="0"/>
                <a:cs typeface="Times New Roman"/>
              </a:rPr>
              <a:t>van oorsprong</a:t>
            </a:r>
            <a:r>
              <a:rPr lang="nl-NL" sz="2800" i="1" dirty="0">
                <a:solidFill>
                  <a:srgbClr val="387038"/>
                </a:solidFill>
                <a:latin typeface="Century Gothic" panose="020B0502020202020204" pitchFamily="34" charset="0"/>
                <a:cs typeface="Times New Roman"/>
              </a:rPr>
              <a:t> Nederlands, maar wonen in het buitenland. </a:t>
            </a:r>
            <a:endParaRPr lang="nl-NL" sz="2800" i="1" dirty="0">
              <a:solidFill>
                <a:srgbClr val="00B050"/>
              </a:solidFill>
              <a:latin typeface="Century Gothic" panose="020B0502020202020204" pitchFamily="34" charset="0"/>
            </a:endParaRPr>
          </a:p>
        </p:txBody>
      </p:sp>
      <p:pic>
        <p:nvPicPr>
          <p:cNvPr id="2" name="Afbeelding 1">
            <a:extLst>
              <a:ext uri="{FF2B5EF4-FFF2-40B4-BE49-F238E27FC236}">
                <a16:creationId xmlns:a16="http://schemas.microsoft.com/office/drawing/2014/main" id="{95F399A5-B9DC-E382-B715-16E5BB1F693C}"/>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907704" y="1844824"/>
            <a:ext cx="4176464" cy="3770418"/>
          </a:xfrm>
          <a:prstGeom prst="rect">
            <a:avLst/>
          </a:prstGeom>
        </p:spPr>
      </p:pic>
      <p:pic>
        <p:nvPicPr>
          <p:cNvPr id="3" name="Afbeelding 2">
            <a:extLst>
              <a:ext uri="{FF2B5EF4-FFF2-40B4-BE49-F238E27FC236}">
                <a16:creationId xmlns:a16="http://schemas.microsoft.com/office/drawing/2014/main" id="{6394768C-7FE3-13C5-D270-52CF467C0D7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750511" y="2126395"/>
            <a:ext cx="1067138" cy="1215688"/>
          </a:xfrm>
          <a:prstGeom prst="rect">
            <a:avLst/>
          </a:prstGeom>
        </p:spPr>
      </p:pic>
      <p:sp>
        <p:nvSpPr>
          <p:cNvPr id="4" name="Pijl: rechts 3">
            <a:extLst>
              <a:ext uri="{FF2B5EF4-FFF2-40B4-BE49-F238E27FC236}">
                <a16:creationId xmlns:a16="http://schemas.microsoft.com/office/drawing/2014/main" id="{92A1FB28-3CF7-6B95-3E65-BA43FD057D49}"/>
              </a:ext>
            </a:extLst>
          </p:cNvPr>
          <p:cNvSpPr/>
          <p:nvPr/>
        </p:nvSpPr>
        <p:spPr>
          <a:xfrm rot="20127495">
            <a:off x="4535122" y="2909277"/>
            <a:ext cx="1220813" cy="18775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90466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medisch</a:t>
            </a:r>
          </a:p>
        </p:txBody>
      </p:sp>
      <p:pic>
        <p:nvPicPr>
          <p:cNvPr id="4" name="Afbeelding 3">
            <a:extLst>
              <a:ext uri="{FF2B5EF4-FFF2-40B4-BE49-F238E27FC236}">
                <a16:creationId xmlns:a16="http://schemas.microsoft.com/office/drawing/2014/main" id="{CD76008A-18C1-7994-C011-D376545E696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36524" y="1484784"/>
            <a:ext cx="7270951" cy="4849724"/>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van oorsprong</a:t>
            </a:r>
          </a:p>
        </p:txBody>
      </p:sp>
      <p:pic>
        <p:nvPicPr>
          <p:cNvPr id="3" name="Afbeelding 2">
            <a:extLst>
              <a:ext uri="{FF2B5EF4-FFF2-40B4-BE49-F238E27FC236}">
                <a16:creationId xmlns:a16="http://schemas.microsoft.com/office/drawing/2014/main" id="{E9FCC256-50E9-D859-E51F-48F730E83B28}"/>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475656" y="1844824"/>
            <a:ext cx="4680520" cy="4225469"/>
          </a:xfrm>
          <a:prstGeom prst="rect">
            <a:avLst/>
          </a:prstGeom>
        </p:spPr>
      </p:pic>
      <p:pic>
        <p:nvPicPr>
          <p:cNvPr id="8" name="Afbeelding 7">
            <a:extLst>
              <a:ext uri="{FF2B5EF4-FFF2-40B4-BE49-F238E27FC236}">
                <a16:creationId xmlns:a16="http://schemas.microsoft.com/office/drawing/2014/main" id="{E1257B39-02A6-DE88-2AF2-FC84AF363D4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64088" y="1556792"/>
            <a:ext cx="1195930" cy="1362408"/>
          </a:xfrm>
          <a:prstGeom prst="rect">
            <a:avLst/>
          </a:prstGeom>
        </p:spPr>
      </p:pic>
      <p:sp>
        <p:nvSpPr>
          <p:cNvPr id="9" name="Pijl: rechts 8">
            <a:extLst>
              <a:ext uri="{FF2B5EF4-FFF2-40B4-BE49-F238E27FC236}">
                <a16:creationId xmlns:a16="http://schemas.microsoft.com/office/drawing/2014/main" id="{4DDC8FD8-65BB-A3C0-0E41-BAC7A32B233F}"/>
              </a:ext>
            </a:extLst>
          </p:cNvPr>
          <p:cNvSpPr/>
          <p:nvPr/>
        </p:nvSpPr>
        <p:spPr>
          <a:xfrm rot="20127495">
            <a:off x="4400311" y="2938599"/>
            <a:ext cx="1368152" cy="21602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0904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7E96DB7D-8878-D668-B8BC-0E43CF56C8F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716016" y="2038536"/>
            <a:ext cx="3856918" cy="4509120"/>
          </a:xfrm>
          <a:prstGeom prst="rect">
            <a:avLst/>
          </a:prstGeom>
        </p:spPr>
      </p:pic>
      <p:sp>
        <p:nvSpPr>
          <p:cNvPr id="4" name="Tekstvak 3">
            <a:extLst>
              <a:ext uri="{FF2B5EF4-FFF2-40B4-BE49-F238E27FC236}">
                <a16:creationId xmlns:a16="http://schemas.microsoft.com/office/drawing/2014/main" id="{0748ABE1-3DD9-951E-75B3-7A37589E6110}"/>
              </a:ext>
            </a:extLst>
          </p:cNvPr>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bevooroordeeld</a:t>
            </a:r>
          </a:p>
        </p:txBody>
      </p:sp>
      <p:sp>
        <p:nvSpPr>
          <p:cNvPr id="2" name="Tekstballon: ovaal 1">
            <a:extLst>
              <a:ext uri="{FF2B5EF4-FFF2-40B4-BE49-F238E27FC236}">
                <a16:creationId xmlns:a16="http://schemas.microsoft.com/office/drawing/2014/main" id="{0CAFCB53-DAAB-41F4-BC30-CC86B6B9FF0D}"/>
              </a:ext>
            </a:extLst>
          </p:cNvPr>
          <p:cNvSpPr/>
          <p:nvPr/>
        </p:nvSpPr>
        <p:spPr>
          <a:xfrm>
            <a:off x="467544" y="1628800"/>
            <a:ext cx="4536504" cy="2448272"/>
          </a:xfrm>
          <a:prstGeom prst="wedgeEllipseCallout">
            <a:avLst>
              <a:gd name="adj1" fmla="val 45761"/>
              <a:gd name="adj2" fmla="val 53163"/>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l-NL" sz="5400" dirty="0"/>
              <a:t>“Niemand wil mij.”</a:t>
            </a:r>
          </a:p>
        </p:txBody>
      </p:sp>
    </p:spTree>
    <p:extLst>
      <p:ext uri="{BB962C8B-B14F-4D97-AF65-F5344CB8AC3E}">
        <p14:creationId xmlns:p14="http://schemas.microsoft.com/office/powerpoint/2010/main" val="544876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terecht</a:t>
            </a:r>
          </a:p>
        </p:txBody>
      </p:sp>
      <p:pic>
        <p:nvPicPr>
          <p:cNvPr id="8" name="Afbeelding 7">
            <a:extLst>
              <a:ext uri="{FF2B5EF4-FFF2-40B4-BE49-F238E27FC236}">
                <a16:creationId xmlns:a16="http://schemas.microsoft.com/office/drawing/2014/main" id="{6FB158EA-AB43-DE9B-2E6D-AEF994B82CC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55576" y="1916832"/>
            <a:ext cx="5616624" cy="4164951"/>
          </a:xfrm>
          <a:prstGeom prst="rect">
            <a:avLst/>
          </a:prstGeom>
        </p:spPr>
      </p:pic>
      <p:pic>
        <p:nvPicPr>
          <p:cNvPr id="11" name="Afbeelding 10" descr="Afbeelding met tekening, schets, illustratie, tekenfilm&#10;&#10;Automatisch gegenereerde beschrijving">
            <a:extLst>
              <a:ext uri="{FF2B5EF4-FFF2-40B4-BE49-F238E27FC236}">
                <a16:creationId xmlns:a16="http://schemas.microsoft.com/office/drawing/2014/main" id="{7FFF4450-7525-5DAA-49F0-D6490590FA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174020" y="2564904"/>
            <a:ext cx="2844632" cy="3384376"/>
          </a:xfrm>
          <a:prstGeom prst="rect">
            <a:avLst/>
          </a:prstGeom>
        </p:spPr>
      </p:pic>
    </p:spTree>
    <p:extLst>
      <p:ext uri="{BB962C8B-B14F-4D97-AF65-F5344CB8AC3E}">
        <p14:creationId xmlns:p14="http://schemas.microsoft.com/office/powerpoint/2010/main" val="4064797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3528" y="25814"/>
            <a:ext cx="9276048" cy="1200329"/>
          </a:xfrm>
          <a:prstGeom prst="rect">
            <a:avLst/>
          </a:prstGeom>
          <a:noFill/>
        </p:spPr>
        <p:txBody>
          <a:bodyPr wrap="square" rtlCol="0">
            <a:spAutoFit/>
          </a:bodyPr>
          <a:lstStyle/>
          <a:p>
            <a:r>
              <a:rPr lang="nl-NL" sz="7200" b="1" u="sng" dirty="0">
                <a:latin typeface="Century Gothic" panose="020B0502020202020204" pitchFamily="34" charset="0"/>
              </a:rPr>
              <a:t>op termijn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sp>
        <p:nvSpPr>
          <p:cNvPr id="3" name="Tekstvak 2"/>
          <p:cNvSpPr txBox="1"/>
          <p:nvPr/>
        </p:nvSpPr>
        <p:spPr>
          <a:xfrm>
            <a:off x="460375" y="4725144"/>
            <a:ext cx="8496944" cy="369332"/>
          </a:xfrm>
          <a:prstGeom prst="rect">
            <a:avLst/>
          </a:prstGeom>
          <a:noFill/>
        </p:spPr>
        <p:txBody>
          <a:bodyPr wrap="square" rtlCol="0">
            <a:spAutoFit/>
          </a:bodyPr>
          <a:lstStyle/>
          <a:p>
            <a:r>
              <a:rPr lang="nl-NL" dirty="0"/>
              <a:t>nu………………………..…………………………………………………………………………………….volgend jaar</a:t>
            </a:r>
          </a:p>
        </p:txBody>
      </p:sp>
      <p:sp>
        <p:nvSpPr>
          <p:cNvPr id="9" name="Pijl: gekromd omlaag 8">
            <a:extLst>
              <a:ext uri="{FF2B5EF4-FFF2-40B4-BE49-F238E27FC236}">
                <a16:creationId xmlns:a16="http://schemas.microsoft.com/office/drawing/2014/main" id="{AB1B734F-4456-4A40-0B9C-866F89632B73}"/>
              </a:ext>
            </a:extLst>
          </p:cNvPr>
          <p:cNvSpPr/>
          <p:nvPr/>
        </p:nvSpPr>
        <p:spPr>
          <a:xfrm>
            <a:off x="755576" y="1988840"/>
            <a:ext cx="7632848" cy="2376264"/>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Tree>
    <p:extLst>
      <p:ext uri="{BB962C8B-B14F-4D97-AF65-F5344CB8AC3E}">
        <p14:creationId xmlns:p14="http://schemas.microsoft.com/office/powerpoint/2010/main" val="4088952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transport</a:t>
            </a:r>
          </a:p>
        </p:txBody>
      </p:sp>
      <p:pic>
        <p:nvPicPr>
          <p:cNvPr id="3" name="Afbeelding 2">
            <a:extLst>
              <a:ext uri="{FF2B5EF4-FFF2-40B4-BE49-F238E27FC236}">
                <a16:creationId xmlns:a16="http://schemas.microsoft.com/office/drawing/2014/main" id="{1AB24F61-15A5-F4C5-B341-22B371B3D2E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824" y="1340768"/>
            <a:ext cx="7740352" cy="5162815"/>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overigens</a:t>
            </a:r>
          </a:p>
        </p:txBody>
      </p:sp>
      <p:pic>
        <p:nvPicPr>
          <p:cNvPr id="3" name="Afbeelding 2">
            <a:extLst>
              <a:ext uri="{FF2B5EF4-FFF2-40B4-BE49-F238E27FC236}">
                <a16:creationId xmlns:a16="http://schemas.microsoft.com/office/drawing/2014/main" id="{62E8EE56-FF73-5028-2DA8-68C082F4F64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1844" y="1484784"/>
            <a:ext cx="7380312" cy="4922668"/>
          </a:xfrm>
          <a:prstGeom prst="rect">
            <a:avLst/>
          </a:prstGeom>
        </p:spPr>
      </p:pic>
    </p:spTree>
    <p:extLst>
      <p:ext uri="{BB962C8B-B14F-4D97-AF65-F5344CB8AC3E}">
        <p14:creationId xmlns:p14="http://schemas.microsoft.com/office/powerpoint/2010/main" val="120172726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2343</TotalTime>
  <Words>846</Words>
  <Application>Microsoft Office PowerPoint</Application>
  <PresentationFormat>Diavoorstelling (4:3)</PresentationFormat>
  <Paragraphs>222</Paragraphs>
  <Slides>23</Slides>
  <Notes>13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23</vt:i4>
      </vt:variant>
    </vt:vector>
  </HeadingPairs>
  <TitlesOfParts>
    <vt:vector size="27"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504</cp:revision>
  <dcterms:created xsi:type="dcterms:W3CDTF">2021-06-08T06:13:59Z</dcterms:created>
  <dcterms:modified xsi:type="dcterms:W3CDTF">2023-10-03T09:13:21Z</dcterms:modified>
</cp:coreProperties>
</file>