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1437" r:id="rId2"/>
    <p:sldId id="548" r:id="rId3"/>
    <p:sldId id="1476" r:id="rId4"/>
    <p:sldId id="1478" r:id="rId5"/>
    <p:sldId id="1477" r:id="rId6"/>
    <p:sldId id="1490" r:id="rId7"/>
    <p:sldId id="1479" r:id="rId8"/>
    <p:sldId id="1480" r:id="rId9"/>
    <p:sldId id="1460" r:id="rId10"/>
    <p:sldId id="1475" r:id="rId11"/>
    <p:sldId id="934" r:id="rId12"/>
    <p:sldId id="263" r:id="rId13"/>
    <p:sldId id="1486" r:id="rId14"/>
    <p:sldId id="1484" r:id="rId15"/>
    <p:sldId id="1489" r:id="rId16"/>
    <p:sldId id="1485" r:id="rId17"/>
    <p:sldId id="1488" r:id="rId18"/>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6"/>
            <p14:sldId id="1478"/>
            <p14:sldId id="1477"/>
            <p14:sldId id="1490"/>
            <p14:sldId id="1479"/>
            <p14:sldId id="1480"/>
            <p14:sldId id="1460"/>
            <p14:sldId id="1475"/>
            <p14:sldId id="934"/>
            <p14:sldId id="263"/>
            <p14:sldId id="1486"/>
            <p14:sldId id="1484"/>
            <p14:sldId id="1489"/>
            <p14:sldId id="1485"/>
            <p14:sldId id="148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4221" autoAdjust="0"/>
  </p:normalViewPr>
  <p:slideViewPr>
    <p:cSldViewPr>
      <p:cViewPr varScale="1">
        <p:scale>
          <a:sx n="81" d="100"/>
          <a:sy n="81" d="100"/>
        </p:scale>
        <p:origin x="1186"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10-10-2023</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10-10-2023</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endParaRPr lang="nl-NL" sz="1200"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de versie: </a:t>
            </a:r>
            <a:r>
              <a:rPr lang="nl-NL" sz="1200" kern="1200" dirty="0">
                <a:solidFill>
                  <a:schemeClr val="tx1"/>
                </a:solidFill>
                <a:effectLst/>
                <a:latin typeface="+mn-lt"/>
                <a:ea typeface="+mn-ea"/>
                <a:cs typeface="+mn-cs"/>
              </a:rPr>
              <a:t>de manier waarop iets is gemaakt of hoe iets eruitziet</a:t>
            </a:r>
          </a:p>
          <a:p>
            <a:pPr fontAlgn="t"/>
            <a:r>
              <a:rPr lang="nl-NL" sz="1200" b="1" kern="1200" dirty="0">
                <a:solidFill>
                  <a:schemeClr val="tx1"/>
                </a:solidFill>
                <a:effectLst/>
                <a:latin typeface="+mn-lt"/>
                <a:ea typeface="+mn-ea"/>
                <a:cs typeface="+mn-cs"/>
              </a:rPr>
              <a:t>testen: </a:t>
            </a:r>
            <a:r>
              <a:rPr lang="nl-NL" sz="1200" kern="1200" dirty="0">
                <a:solidFill>
                  <a:schemeClr val="tx1"/>
                </a:solidFill>
                <a:effectLst/>
                <a:latin typeface="+mn-lt"/>
                <a:ea typeface="+mn-ea"/>
                <a:cs typeface="+mn-cs"/>
              </a:rPr>
              <a:t>kijken of iets goed werkt</a:t>
            </a:r>
          </a:p>
          <a:p>
            <a:pPr fontAlgn="t"/>
            <a:r>
              <a:rPr lang="nl-NL" sz="1200" b="1" kern="1200" dirty="0">
                <a:solidFill>
                  <a:schemeClr val="tx1"/>
                </a:solidFill>
                <a:effectLst/>
                <a:latin typeface="+mn-lt"/>
                <a:ea typeface="+mn-ea"/>
                <a:cs typeface="+mn-cs"/>
              </a:rPr>
              <a:t>verdwijnen: </a:t>
            </a:r>
            <a:r>
              <a:rPr lang="nl-NL" sz="1200" kern="1200" dirty="0">
                <a:solidFill>
                  <a:schemeClr val="tx1"/>
                </a:solidFill>
                <a:effectLst/>
                <a:latin typeface="+mn-lt"/>
                <a:ea typeface="+mn-ea"/>
                <a:cs typeface="+mn-cs"/>
              </a:rPr>
              <a:t>weggaan, er niet meer zijn</a:t>
            </a:r>
          </a:p>
          <a:p>
            <a:pPr fontAlgn="t"/>
            <a:r>
              <a:rPr lang="nl-NL" sz="1200" b="1" kern="1200" dirty="0">
                <a:solidFill>
                  <a:schemeClr val="tx1"/>
                </a:solidFill>
                <a:effectLst/>
                <a:latin typeface="+mn-lt"/>
                <a:ea typeface="+mn-ea"/>
                <a:cs typeface="+mn-cs"/>
              </a:rPr>
              <a:t>het riool: </a:t>
            </a:r>
            <a:r>
              <a:rPr lang="nl-NL" sz="1200" kern="1200" dirty="0">
                <a:solidFill>
                  <a:schemeClr val="tx1"/>
                </a:solidFill>
                <a:effectLst/>
                <a:latin typeface="+mn-lt"/>
                <a:ea typeface="+mn-ea"/>
                <a:cs typeface="+mn-cs"/>
              </a:rPr>
              <a:t>de buis onder de grond waar vies water doorheen gaat</a:t>
            </a:r>
          </a:p>
          <a:p>
            <a:pPr fontAlgn="t"/>
            <a:r>
              <a:rPr lang="nl-NL" sz="1200" b="1" kern="1200" dirty="0">
                <a:solidFill>
                  <a:schemeClr val="tx1"/>
                </a:solidFill>
                <a:effectLst/>
                <a:latin typeface="+mn-lt"/>
                <a:ea typeface="+mn-ea"/>
                <a:cs typeface="+mn-cs"/>
              </a:rPr>
              <a:t>via: </a:t>
            </a:r>
            <a:r>
              <a:rPr lang="nl-NL" sz="1200" kern="1200" dirty="0">
                <a:solidFill>
                  <a:schemeClr val="tx1"/>
                </a:solidFill>
                <a:effectLst/>
                <a:latin typeface="+mn-lt"/>
                <a:ea typeface="+mn-ea"/>
                <a:cs typeface="+mn-cs"/>
              </a:rPr>
              <a:t>door</a:t>
            </a:r>
          </a:p>
          <a:p>
            <a:pPr fontAlgn="t"/>
            <a:r>
              <a:rPr lang="nl-NL" sz="1200" b="1" kern="1200" dirty="0">
                <a:solidFill>
                  <a:schemeClr val="tx1"/>
                </a:solidFill>
                <a:effectLst/>
                <a:latin typeface="+mn-lt"/>
                <a:ea typeface="+mn-ea"/>
                <a:cs typeface="+mn-cs"/>
              </a:rPr>
              <a:t>verstrikt raken in: </a:t>
            </a:r>
            <a:r>
              <a:rPr lang="nl-NL" sz="1200" kern="1200" dirty="0">
                <a:solidFill>
                  <a:schemeClr val="tx1"/>
                </a:solidFill>
                <a:effectLst/>
                <a:latin typeface="+mn-lt"/>
                <a:ea typeface="+mn-ea"/>
                <a:cs typeface="+mn-cs"/>
              </a:rPr>
              <a:t>vast komen te zitten in, er niet meer uit kunnen</a:t>
            </a:r>
          </a:p>
          <a:p>
            <a:pPr fontAlgn="t"/>
            <a:r>
              <a:rPr lang="nl-NL" sz="1200" b="1" kern="1200" dirty="0">
                <a:solidFill>
                  <a:schemeClr val="tx1"/>
                </a:solidFill>
                <a:effectLst/>
                <a:latin typeface="+mn-lt"/>
                <a:ea typeface="+mn-ea"/>
                <a:cs typeface="+mn-cs"/>
              </a:rPr>
              <a:t>uitvinden: </a:t>
            </a:r>
            <a:r>
              <a:rPr lang="nl-NL" sz="1200" kern="1200" dirty="0">
                <a:solidFill>
                  <a:schemeClr val="tx1"/>
                </a:solidFill>
                <a:effectLst/>
                <a:latin typeface="+mn-lt"/>
                <a:ea typeface="+mn-ea"/>
                <a:cs typeface="+mn-cs"/>
              </a:rPr>
              <a:t>iets nieuws bedenken of maken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1013479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10-10-2023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10-10-2023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10-10-2023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10-10-2023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10-10-2023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10-10-2023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10-10-2023</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10-10-2023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10-10-2023</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10-10-2023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10-10-2023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10-10-2023</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2.jpe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6.jpe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AA:</a:t>
            </a:r>
          </a:p>
          <a:p>
            <a:pPr marL="0" lvl="0" indent="0">
              <a:spcBef>
                <a:spcPts val="200"/>
              </a:spcBef>
              <a:spcAft>
                <a:spcPts val="200"/>
              </a:spcAft>
              <a:buNone/>
            </a:pPr>
            <a:r>
              <a:rPr lang="nl-NL" sz="2000" dirty="0">
                <a:effectLst/>
                <a:ea typeface="Times New Roman" panose="02020603050405020304" pitchFamily="18" charset="0"/>
                <a:cs typeface="Arial" panose="020B0604020202020204" pitchFamily="34" charset="0"/>
              </a:rPr>
              <a:t>Misschien hebben jullie</a:t>
            </a:r>
            <a:r>
              <a:rPr lang="nl-NL" sz="2000" dirty="0">
                <a:ea typeface="Times New Roman" panose="02020603050405020304" pitchFamily="18" charset="0"/>
                <a:cs typeface="Arial" panose="020B0604020202020204" pitchFamily="34" charset="0"/>
              </a:rPr>
              <a:t> zelf of jullie ouders het ook wel eens meegemaakt: de telefoon valt per ongeluk in de wc. Of je portemonnee of je ring. Misschien </a:t>
            </a:r>
            <a:r>
              <a:rPr lang="nl-NL" sz="2000" b="1" u="sng" dirty="0">
                <a:ea typeface="Times New Roman" panose="02020603050405020304" pitchFamily="18" charset="0"/>
                <a:cs typeface="Arial" panose="020B0604020202020204" pitchFamily="34" charset="0"/>
              </a:rPr>
              <a:t>verdwijnt</a:t>
            </a:r>
            <a:r>
              <a:rPr lang="nl-NL" sz="2000" dirty="0">
                <a:ea typeface="Times New Roman" panose="02020603050405020304" pitchFamily="18" charset="0"/>
                <a:cs typeface="Arial" panose="020B0604020202020204" pitchFamily="34" charset="0"/>
              </a:rPr>
              <a:t> ie zelfs wel, misschien </a:t>
            </a:r>
            <a:r>
              <a:rPr lang="nl-NL" sz="2000" b="1" i="1" dirty="0">
                <a:ea typeface="Times New Roman" panose="02020603050405020304" pitchFamily="18" charset="0"/>
                <a:cs typeface="Arial" panose="020B0604020202020204" pitchFamily="34" charset="0"/>
              </a:rPr>
              <a:t>gaat ie wel weg, is hij er niet meer</a:t>
            </a:r>
            <a:r>
              <a:rPr lang="nl-NL" sz="2000" dirty="0">
                <a:ea typeface="Times New Roman" panose="02020603050405020304" pitchFamily="18" charset="0"/>
                <a:cs typeface="Arial" panose="020B0604020202020204" pitchFamily="34" charset="0"/>
              </a:rPr>
              <a:t>. </a:t>
            </a:r>
            <a:r>
              <a:rPr lang="nl-NL" sz="2000" b="1" u="sng" dirty="0">
                <a:ea typeface="Times New Roman" panose="02020603050405020304" pitchFamily="18" charset="0"/>
                <a:cs typeface="Arial" panose="020B0604020202020204" pitchFamily="34" charset="0"/>
              </a:rPr>
              <a:t>Via</a:t>
            </a:r>
            <a:r>
              <a:rPr lang="nl-NL" sz="2000" dirty="0">
                <a:ea typeface="Times New Roman" panose="02020603050405020304" pitchFamily="18" charset="0"/>
                <a:cs typeface="Arial" panose="020B0604020202020204" pitchFamily="34" charset="0"/>
              </a:rPr>
              <a:t> de wc, </a:t>
            </a:r>
            <a:r>
              <a:rPr lang="nl-NL" sz="2000" b="1" i="1" dirty="0">
                <a:ea typeface="Times New Roman" panose="02020603050405020304" pitchFamily="18" charset="0"/>
                <a:cs typeface="Arial" panose="020B0604020202020204" pitchFamily="34" charset="0"/>
              </a:rPr>
              <a:t>door</a:t>
            </a:r>
            <a:r>
              <a:rPr lang="nl-NL" sz="2000" dirty="0">
                <a:ea typeface="Times New Roman" panose="02020603050405020304" pitchFamily="18" charset="0"/>
                <a:cs typeface="Arial" panose="020B0604020202020204" pitchFamily="34" charset="0"/>
              </a:rPr>
              <a:t> de wc komt hij dan terecht in </a:t>
            </a:r>
            <a:r>
              <a:rPr lang="nl-NL" sz="2000" b="1" u="sng" dirty="0">
                <a:ea typeface="Times New Roman" panose="02020603050405020304" pitchFamily="18" charset="0"/>
                <a:cs typeface="Arial" panose="020B0604020202020204" pitchFamily="34" charset="0"/>
              </a:rPr>
              <a:t>het riool</a:t>
            </a:r>
            <a:r>
              <a:rPr lang="nl-NL" sz="2000" dirty="0">
                <a:ea typeface="Times New Roman" panose="02020603050405020304" pitchFamily="18" charset="0"/>
                <a:cs typeface="Arial" panose="020B0604020202020204" pitchFamily="34" charset="0"/>
              </a:rPr>
              <a:t>. Zo noemen we </a:t>
            </a:r>
            <a:r>
              <a:rPr lang="nl-NL" sz="2000" b="1" i="1" dirty="0">
                <a:ea typeface="Times New Roman" panose="02020603050405020304" pitchFamily="18" charset="0"/>
                <a:cs typeface="Arial" panose="020B0604020202020204" pitchFamily="34" charset="0"/>
              </a:rPr>
              <a:t>de buis onder de grond waar vies water doorheen gaat</a:t>
            </a:r>
            <a:r>
              <a:rPr lang="nl-NL" sz="2000" dirty="0">
                <a:ea typeface="Times New Roman" panose="02020603050405020304" pitchFamily="18" charset="0"/>
                <a:cs typeface="Arial" panose="020B0604020202020204" pitchFamily="34" charset="0"/>
              </a:rPr>
              <a:t>. Soms kun je die dingen weer terugvinden bij de waterzuiveringsinstallatie. </a:t>
            </a:r>
            <a:r>
              <a:rPr lang="nl-NL" sz="2000" dirty="0">
                <a:solidFill>
                  <a:srgbClr val="00B050"/>
                </a:solidFill>
                <a:ea typeface="Times New Roman" panose="02020603050405020304" pitchFamily="18" charset="0"/>
                <a:cs typeface="Arial" panose="020B0604020202020204" pitchFamily="34" charset="0"/>
              </a:rPr>
              <a:t>(extra klik) </a:t>
            </a:r>
            <a:r>
              <a:rPr lang="nl-NL" sz="2000" dirty="0">
                <a:ea typeface="Times New Roman" panose="02020603050405020304" pitchFamily="18" charset="0"/>
                <a:cs typeface="Arial" panose="020B0604020202020204" pitchFamily="34" charset="0"/>
              </a:rPr>
              <a:t>Maar weten jullie dat we ook vaak dingen expres in de wc gooien? Bijvoorbeeld restjes soep. Of frituurvet nadat we oliebollen gebakken hebben? Dit is helemaal niet goed, want al dat vet plakt aan de binnenkant van de buizen van het riool. Het water en het toiletpapier zal dan gemakkelijk </a:t>
            </a:r>
            <a:r>
              <a:rPr lang="nl-NL" sz="2000" b="1" u="sng" dirty="0">
                <a:ea typeface="Times New Roman" panose="02020603050405020304" pitchFamily="18" charset="0"/>
                <a:cs typeface="Arial" panose="020B0604020202020204" pitchFamily="34" charset="0"/>
              </a:rPr>
              <a:t>verstrikt raken in</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al dat vet. Het zal er </a:t>
            </a:r>
            <a:r>
              <a:rPr lang="nl-NL" sz="2000" b="1" i="1" dirty="0">
                <a:ea typeface="Times New Roman" panose="02020603050405020304" pitchFamily="18" charset="0"/>
                <a:cs typeface="Arial" panose="020B0604020202020204" pitchFamily="34" charset="0"/>
              </a:rPr>
              <a:t>vast in komen te zitten, er niet meer uit kunnen. </a:t>
            </a:r>
            <a:r>
              <a:rPr lang="nl-NL" sz="2000" dirty="0">
                <a:ea typeface="Times New Roman" panose="02020603050405020304" pitchFamily="18" charset="0"/>
                <a:cs typeface="Arial" panose="020B0604020202020204" pitchFamily="34" charset="0"/>
              </a:rPr>
              <a:t>Er zal dan al snel een verstopping in het riool ontstaan. Ik las in de krant dat het elk jaar heel veel geld kost om deze verstoppingen op te lossen. Het wordt daarom tijd dat iemand iets </a:t>
            </a:r>
            <a:r>
              <a:rPr lang="nl-NL" sz="2000" b="1" u="sng" dirty="0">
                <a:ea typeface="Times New Roman" panose="02020603050405020304" pitchFamily="18" charset="0"/>
                <a:cs typeface="Arial" panose="020B0604020202020204" pitchFamily="34" charset="0"/>
              </a:rPr>
              <a:t>uitvindt</a:t>
            </a:r>
            <a:r>
              <a:rPr lang="nl-NL" sz="2000" dirty="0">
                <a:ea typeface="Times New Roman" panose="02020603050405020304" pitchFamily="18" charset="0"/>
                <a:cs typeface="Arial" panose="020B0604020202020204" pitchFamily="34" charset="0"/>
              </a:rPr>
              <a:t> waarmee we het vet uit de buizen kunnen verwijderen. Uitvinden is </a:t>
            </a:r>
            <a:r>
              <a:rPr lang="nl-NL" sz="2000" b="1" i="1" dirty="0">
                <a:ea typeface="Times New Roman" panose="02020603050405020304" pitchFamily="18" charset="0"/>
                <a:cs typeface="Arial" panose="020B0604020202020204" pitchFamily="34" charset="0"/>
              </a:rPr>
              <a:t>iets nieuws bedenken of maken</a:t>
            </a:r>
            <a:r>
              <a:rPr lang="nl-NL" sz="2000" dirty="0">
                <a:ea typeface="Times New Roman" panose="02020603050405020304" pitchFamily="18" charset="0"/>
                <a:cs typeface="Arial" panose="020B0604020202020204" pitchFamily="34" charset="0"/>
              </a:rPr>
              <a:t>.</a:t>
            </a:r>
            <a:r>
              <a:rPr lang="nl-NL" sz="2000" b="1" i="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Misschien een soort stofzuiger of zo. Ik denk dat de schoonmakers, de rioolontstoppers de nieuwste </a:t>
            </a:r>
            <a:r>
              <a:rPr lang="nl-NL" sz="2000" b="1" u="sng" dirty="0">
                <a:ea typeface="Times New Roman" panose="02020603050405020304" pitchFamily="18" charset="0"/>
                <a:cs typeface="Arial" panose="020B0604020202020204" pitchFamily="34" charset="0"/>
              </a:rPr>
              <a:t>versie</a:t>
            </a:r>
            <a:r>
              <a:rPr lang="nl-NL" sz="2000" dirty="0">
                <a:ea typeface="Times New Roman" panose="02020603050405020304" pitchFamily="18" charset="0"/>
                <a:cs typeface="Arial" panose="020B0604020202020204" pitchFamily="34" charset="0"/>
              </a:rPr>
              <a:t>, dat is </a:t>
            </a:r>
            <a:r>
              <a:rPr lang="nl-NL" sz="2000" b="1" i="1" dirty="0">
                <a:ea typeface="Times New Roman" panose="02020603050405020304" pitchFamily="18" charset="0"/>
                <a:cs typeface="Arial" panose="020B0604020202020204" pitchFamily="34" charset="0"/>
              </a:rPr>
              <a:t>de manier waarop iets is gemaakt of hoe iets eruitziet</a:t>
            </a:r>
            <a:r>
              <a:rPr lang="nl-NL" sz="2000" dirty="0">
                <a:ea typeface="Times New Roman" panose="02020603050405020304" pitchFamily="18" charset="0"/>
                <a:cs typeface="Arial" panose="020B0604020202020204" pitchFamily="34" charset="0"/>
              </a:rPr>
              <a:t>, dan wel willen </a:t>
            </a:r>
            <a:r>
              <a:rPr lang="nl-NL" sz="2000" b="1" u="sng" dirty="0">
                <a:ea typeface="Times New Roman" panose="02020603050405020304" pitchFamily="18" charset="0"/>
                <a:cs typeface="Arial" panose="020B0604020202020204" pitchFamily="34" charset="0"/>
              </a:rPr>
              <a:t>testen</a:t>
            </a:r>
            <a:r>
              <a:rPr lang="nl-NL" sz="2000" b="1" i="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Zij willen vast wel </a:t>
            </a:r>
            <a:r>
              <a:rPr lang="nl-NL" sz="2000" b="1" i="1" dirty="0">
                <a:ea typeface="Times New Roman" panose="02020603050405020304" pitchFamily="18" charset="0"/>
                <a:cs typeface="Arial" panose="020B0604020202020204" pitchFamily="34" charset="0"/>
              </a:rPr>
              <a:t>kijken of iets goed werkt</a:t>
            </a:r>
            <a:r>
              <a:rPr lang="nl-NL" sz="2000" dirty="0">
                <a:ea typeface="Times New Roman" panose="02020603050405020304" pitchFamily="18" charset="0"/>
                <a:cs typeface="Arial" panose="020B0604020202020204" pitchFamily="34" charset="0"/>
              </a:rPr>
              <a:t>.</a:t>
            </a:r>
            <a:br>
              <a:rPr lang="nl-NL" sz="2000" b="1" i="1" dirty="0">
                <a:ea typeface="Times New Roman" panose="02020603050405020304" pitchFamily="18" charset="0"/>
                <a:cs typeface="Arial" panose="020B0604020202020204" pitchFamily="34" charset="0"/>
              </a:rPr>
            </a:br>
            <a:r>
              <a:rPr lang="nl-NL" sz="2000" dirty="0">
                <a:ea typeface="Times New Roman" panose="02020603050405020304" pitchFamily="18" charset="0"/>
                <a:cs typeface="Arial" panose="020B0604020202020204" pitchFamily="34" charset="0"/>
              </a:rPr>
              <a:t>Voorlopig moeten we goed uitkijken wat we door de wc spoelen. En frituurvet moeten we gewoon inzamelen. Dit kunnen we namelijk al goed hergebruiken als brandstof voor de auto.</a:t>
            </a:r>
            <a:endParaRPr lang="nl-NL" sz="2400" b="1" i="1"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testen</a:t>
            </a:r>
          </a:p>
        </p:txBody>
      </p:sp>
      <p:pic>
        <p:nvPicPr>
          <p:cNvPr id="3" name="Afbeelding 2" descr="Afbeelding met camera, licht&#10;&#10;Automatisch gegenereerde beschrijving">
            <a:extLst>
              <a:ext uri="{FF2B5EF4-FFF2-40B4-BE49-F238E27FC236}">
                <a16:creationId xmlns:a16="http://schemas.microsoft.com/office/drawing/2014/main" id="{58A4CDFE-0DD6-3BAC-8CA8-6C55826676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1484784"/>
            <a:ext cx="7488832" cy="5002542"/>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val="0"/>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verdwijnen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verschijnen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weggaan, er niet meer zijn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 mobiel </a:t>
            </a:r>
            <a:r>
              <a:rPr lang="nl-NL" sz="2400" i="1" u="sng" dirty="0">
                <a:solidFill>
                  <a:srgbClr val="387038"/>
                </a:solidFill>
                <a:latin typeface="Century Gothic" panose="020B0502020202020204" pitchFamily="34" charset="0"/>
                <a:ea typeface="Calibri"/>
                <a:cs typeface="Times New Roman"/>
              </a:rPr>
              <a:t>verdwijnt</a:t>
            </a:r>
            <a:r>
              <a:rPr lang="nl-NL" sz="2400" i="1" dirty="0">
                <a:solidFill>
                  <a:srgbClr val="387038"/>
                </a:solidFill>
                <a:latin typeface="Century Gothic" panose="020B0502020202020204" pitchFamily="34" charset="0"/>
                <a:ea typeface="Calibri"/>
                <a:cs typeface="Times New Roman"/>
              </a:rPr>
              <a:t> in de afvoer van de WC.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5" y="1624654"/>
            <a:ext cx="4392489"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tevoorschijn komen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De kop van de hond </a:t>
            </a:r>
            <a:r>
              <a:rPr lang="nl-NL" sz="2400" i="1" u="sng" dirty="0">
                <a:solidFill>
                  <a:srgbClr val="387038"/>
                </a:solidFill>
                <a:effectLst/>
                <a:latin typeface="Century Gothic" panose="020B0502020202020204" pitchFamily="34" charset="0"/>
                <a:ea typeface="Calibri"/>
                <a:cs typeface="Times New Roman"/>
              </a:rPr>
              <a:t>verschijnt</a:t>
            </a:r>
            <a:r>
              <a:rPr lang="nl-NL" sz="2400" i="1" dirty="0">
                <a:solidFill>
                  <a:srgbClr val="387038"/>
                </a:solidFill>
                <a:effectLst/>
                <a:latin typeface="Century Gothic" panose="020B0502020202020204" pitchFamily="34" charset="0"/>
                <a:ea typeface="Calibri"/>
                <a:cs typeface="Times New Roman"/>
              </a:rPr>
              <a:t> in het kattenluikje.</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ED46C83D-A0CD-2894-935F-E0AF79BAAEA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03140" y="2724607"/>
            <a:ext cx="3709737" cy="2475190"/>
          </a:xfrm>
          <a:prstGeom prst="rect">
            <a:avLst/>
          </a:prstGeom>
        </p:spPr>
      </p:pic>
      <p:pic>
        <p:nvPicPr>
          <p:cNvPr id="4" name="Afbeelding 3" descr="Afbeelding met Hondenras, huisdier, grond, deur&#10;&#10;Automatisch gegenereerde beschrijving">
            <a:extLst>
              <a:ext uri="{FF2B5EF4-FFF2-40B4-BE49-F238E27FC236}">
                <a16:creationId xmlns:a16="http://schemas.microsoft.com/office/drawing/2014/main" id="{ADC1700C-1FA9-E3F8-375E-2E88F484A2D8}"/>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055750" y="2724607"/>
            <a:ext cx="3705374" cy="2475190"/>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val="0"/>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0" y="425771"/>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50000"/>
              </a:lnSpc>
              <a:spcAft>
                <a:spcPts val="800"/>
              </a:spcAft>
            </a:pPr>
            <a:r>
              <a:rPr lang="nl-NL" sz="5900" b="1" dirty="0">
                <a:solidFill>
                  <a:srgbClr val="387038"/>
                </a:solidFill>
                <a:effectLst/>
                <a:latin typeface="Century Gothic" panose="020B0502020202020204" pitchFamily="34" charset="0"/>
                <a:ea typeface="Calibri"/>
                <a:cs typeface="Times New Roman"/>
              </a:rPr>
              <a:t>verstrikt</a:t>
            </a:r>
            <a:r>
              <a:rPr lang="nl-NL" sz="5900" b="1" dirty="0">
                <a:solidFill>
                  <a:srgbClr val="387038"/>
                </a:solidFill>
                <a:latin typeface="Century Gothic" panose="020B0502020202020204" pitchFamily="34" charset="0"/>
                <a:ea typeface="Calibri"/>
                <a:cs typeface="Times New Roman"/>
              </a:rPr>
              <a:t> raken in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ontstoppen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16683" y="1502547"/>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vast komen te zitten in, er niet meer uit kunnen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14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WC papier kan </a:t>
            </a:r>
            <a:r>
              <a:rPr lang="nl-NL" sz="2400" i="1" u="sng" dirty="0">
                <a:solidFill>
                  <a:srgbClr val="387038"/>
                </a:solidFill>
                <a:latin typeface="Century Gothic" panose="020B0502020202020204" pitchFamily="34" charset="0"/>
                <a:ea typeface="Calibri"/>
                <a:cs typeface="Times New Roman"/>
              </a:rPr>
              <a:t>verstrikt raken in</a:t>
            </a:r>
            <a:r>
              <a:rPr lang="nl-NL" sz="2400" i="1" dirty="0">
                <a:solidFill>
                  <a:srgbClr val="387038"/>
                </a:solidFill>
                <a:latin typeface="Century Gothic" panose="020B0502020202020204" pitchFamily="34" charset="0"/>
                <a:ea typeface="Calibri"/>
                <a:cs typeface="Times New Roman"/>
              </a:rPr>
              <a:t> het aangekoekte vet.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88024" y="1511621"/>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een verstopping weghalen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6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Speciale bedrijven kunnen het riool </a:t>
            </a:r>
            <a:r>
              <a:rPr lang="nl-NL" sz="2400" i="1" u="sng" dirty="0">
                <a:solidFill>
                  <a:srgbClr val="387038"/>
                </a:solidFill>
                <a:effectLst/>
                <a:latin typeface="Century Gothic" panose="020B0502020202020204" pitchFamily="34" charset="0"/>
                <a:ea typeface="Calibri"/>
                <a:cs typeface="Times New Roman"/>
              </a:rPr>
              <a:t>ontstoppen</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AA37914B-7AE9-FBC1-DE7A-70F44782E52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88741" y="2985463"/>
            <a:ext cx="3728839" cy="2078462"/>
          </a:xfrm>
          <a:prstGeom prst="rect">
            <a:avLst/>
          </a:prstGeom>
        </p:spPr>
      </p:pic>
      <p:pic>
        <p:nvPicPr>
          <p:cNvPr id="5" name="Afbeelding 4" descr="Afbeelding met buitenshuis, persoon, voedsel, Zomer&#10;&#10;Automatisch gegenereerde beschrijving">
            <a:extLst>
              <a:ext uri="{FF2B5EF4-FFF2-40B4-BE49-F238E27FC236}">
                <a16:creationId xmlns:a16="http://schemas.microsoft.com/office/drawing/2014/main" id="{9C35E5AB-3167-0978-F004-9E9CB45F5F19}"/>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969649" y="3032943"/>
            <a:ext cx="3819323" cy="2154098"/>
          </a:xfrm>
          <a:prstGeom prst="rect">
            <a:avLst/>
          </a:prstGeom>
        </p:spPr>
      </p:pic>
    </p:spTree>
    <p:extLst>
      <p:ext uri="{BB962C8B-B14F-4D97-AF65-F5344CB8AC3E}">
        <p14:creationId xmlns:p14="http://schemas.microsoft.com/office/powerpoint/2010/main" val="1398245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051169"/>
            <a:ext cx="2850773" cy="1097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86272" y="452778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Century Gothic" panose="020B0502020202020204" pitchFamily="34" charset="0"/>
                <a:ea typeface="Calibri"/>
                <a:cs typeface="Times New Roman"/>
              </a:rPr>
              <a:t>de start</a:t>
            </a:r>
            <a:endParaRPr lang="nl-NL" sz="1100" dirty="0">
              <a:effectLst/>
              <a:latin typeface="Century Gothic" panose="020B0502020202020204" pitchFamily="34" charset="0"/>
              <a:ea typeface="Calibri"/>
              <a:cs typeface="Times New Roman"/>
            </a:endParaRPr>
          </a:p>
        </p:txBody>
      </p:sp>
      <p:sp>
        <p:nvSpPr>
          <p:cNvPr id="9" name="Text Box 14"/>
          <p:cNvSpPr txBox="1"/>
          <p:nvPr/>
        </p:nvSpPr>
        <p:spPr>
          <a:xfrm>
            <a:off x="2966594" y="3898384"/>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effectLst/>
                <a:latin typeface="Century Gothic" panose="020B0502020202020204" pitchFamily="34" charset="0"/>
                <a:ea typeface="Calibri"/>
                <a:cs typeface="Times New Roman"/>
              </a:rPr>
              <a:t>via</a:t>
            </a:r>
            <a:endParaRPr lang="nl-NL" sz="1100" dirty="0">
              <a:effectLst/>
              <a:latin typeface="Century Gothic" panose="020B0502020202020204" pitchFamily="34" charset="0"/>
              <a:ea typeface="Calibri"/>
              <a:cs typeface="Times New Roman"/>
            </a:endParaRPr>
          </a:p>
        </p:txBody>
      </p:sp>
      <p:sp>
        <p:nvSpPr>
          <p:cNvPr id="10" name="Text Box 14"/>
          <p:cNvSpPr txBox="1"/>
          <p:nvPr/>
        </p:nvSpPr>
        <p:spPr>
          <a:xfrm>
            <a:off x="5868143" y="3128247"/>
            <a:ext cx="3138805" cy="55295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4800" dirty="0">
                <a:latin typeface="Century Gothic" panose="020B0502020202020204" pitchFamily="34" charset="0"/>
                <a:ea typeface="Calibri"/>
                <a:cs typeface="Times New Roman"/>
              </a:rPr>
              <a:t>het eindpunt</a:t>
            </a:r>
            <a:endParaRPr lang="nl-NL" sz="1100" dirty="0">
              <a:effectLst/>
              <a:latin typeface="Century Gothic" panose="020B0502020202020204" pitchFamily="34" charset="0"/>
              <a:ea typeface="Calibri"/>
              <a:cs typeface="Times New Roman"/>
            </a:endParaRPr>
          </a:p>
        </p:txBody>
      </p:sp>
      <p:sp>
        <p:nvSpPr>
          <p:cNvPr id="11" name="Text Box 14"/>
          <p:cNvSpPr txBox="1"/>
          <p:nvPr/>
        </p:nvSpPr>
        <p:spPr>
          <a:xfrm>
            <a:off x="419973" y="566992"/>
            <a:ext cx="6888331" cy="50873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dirty="0">
                <a:solidFill>
                  <a:srgbClr val="387038"/>
                </a:solidFill>
                <a:effectLst/>
                <a:latin typeface="Century Gothic" panose="020B0502020202020204" pitchFamily="34" charset="0"/>
                <a:ea typeface="Calibri"/>
                <a:cs typeface="Times New Roman"/>
              </a:rPr>
              <a:t>De mobiel verdwijnt </a:t>
            </a:r>
            <a:r>
              <a:rPr lang="nl-NL" sz="2400" i="1" u="sng" dirty="0">
                <a:solidFill>
                  <a:srgbClr val="387038"/>
                </a:solidFill>
                <a:effectLst/>
                <a:latin typeface="Century Gothic" panose="020B0502020202020204" pitchFamily="34" charset="0"/>
                <a:ea typeface="Calibri"/>
                <a:cs typeface="Times New Roman"/>
              </a:rPr>
              <a:t>via</a:t>
            </a:r>
            <a:r>
              <a:rPr lang="nl-NL" sz="2400" i="1" dirty="0">
                <a:solidFill>
                  <a:srgbClr val="387038"/>
                </a:solidFill>
                <a:effectLst/>
                <a:latin typeface="Century Gothic" panose="020B0502020202020204" pitchFamily="34" charset="0"/>
                <a:ea typeface="Calibri"/>
                <a:cs typeface="Times New Roman"/>
              </a:rPr>
              <a:t> het toilet in het riool.</a:t>
            </a:r>
            <a:endParaRPr lang="nl-NL" sz="1200" dirty="0">
              <a:effectLst/>
              <a:latin typeface="Century Gothic" panose="020B0502020202020204" pitchFamily="34" charset="0"/>
              <a:ea typeface="Calibri"/>
              <a:cs typeface="Times New Roman"/>
            </a:endParaRPr>
          </a:p>
        </p:txBody>
      </p:sp>
      <p:sp>
        <p:nvSpPr>
          <p:cNvPr id="14" name="Text Box 14"/>
          <p:cNvSpPr txBox="1"/>
          <p:nvPr/>
        </p:nvSpPr>
        <p:spPr>
          <a:xfrm>
            <a:off x="3152113" y="4833970"/>
            <a:ext cx="2788039"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3131840" y="4826902"/>
            <a:ext cx="2808312"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door</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2C87CA5B-548C-2CA6-A61A-BDEA51285D9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37765" y="2045108"/>
            <a:ext cx="2737729" cy="1829016"/>
          </a:xfrm>
          <a:prstGeom prst="rect">
            <a:avLst/>
          </a:prstGeom>
        </p:spPr>
      </p:pic>
      <p:pic>
        <p:nvPicPr>
          <p:cNvPr id="20" name="Afbeelding 19" descr="Afbeelding met boom, gras, buitenshuis, plant&#10;&#10;Automatisch gegenereerde beschrijving">
            <a:extLst>
              <a:ext uri="{FF2B5EF4-FFF2-40B4-BE49-F238E27FC236}">
                <a16:creationId xmlns:a16="http://schemas.microsoft.com/office/drawing/2014/main" id="{BD7E1DCC-3B8F-2E83-DA75-B40528212658}"/>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044439" y="1359473"/>
            <a:ext cx="2737729" cy="1667436"/>
          </a:xfrm>
          <a:prstGeom prst="rect">
            <a:avLst/>
          </a:prstGeom>
        </p:spPr>
      </p:pic>
      <p:pic>
        <p:nvPicPr>
          <p:cNvPr id="24" name="Afbeelding 23" descr="Afbeelding met persoon, overdekt, schouder, muur&#10;&#10;Automatisch gegenereerde beschrijving">
            <a:extLst>
              <a:ext uri="{FF2B5EF4-FFF2-40B4-BE49-F238E27FC236}">
                <a16:creationId xmlns:a16="http://schemas.microsoft.com/office/drawing/2014/main" id="{C2A8609C-744D-C17C-BC7C-05B44FF475F6}"/>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81067" y="2622204"/>
            <a:ext cx="2738048" cy="1829016"/>
          </a:xfrm>
          <a:prstGeom prst="rect">
            <a:avLst/>
          </a:prstGeom>
        </p:spPr>
      </p:pic>
    </p:spTree>
    <p:extLst>
      <p:ext uri="{BB962C8B-B14F-4D97-AF65-F5344CB8AC3E}">
        <p14:creationId xmlns:p14="http://schemas.microsoft.com/office/powerpoint/2010/main" val="3153421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489688"/>
            <a:ext cx="2808311" cy="7924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311350" y="4005064"/>
            <a:ext cx="24012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047722"/>
            <a:ext cx="2850773" cy="110135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46785" y="4490106"/>
            <a:ext cx="3138805" cy="1163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800"/>
              </a:spcAft>
            </a:pPr>
            <a:r>
              <a:rPr lang="nl-NL" sz="4400" dirty="0">
                <a:latin typeface="Century Gothic" panose="020B0502020202020204" pitchFamily="34" charset="0"/>
                <a:ea typeface="Calibri"/>
                <a:cs typeface="Times New Roman"/>
              </a:rPr>
              <a:t>de versie</a:t>
            </a:r>
            <a:endParaRPr lang="nl-NL" sz="4400" dirty="0">
              <a:effectLst/>
              <a:latin typeface="Century Gothic" panose="020B0502020202020204" pitchFamily="34" charset="0"/>
              <a:ea typeface="Calibri"/>
              <a:cs typeface="Times New Roman"/>
            </a:endParaRPr>
          </a:p>
        </p:txBody>
      </p:sp>
      <p:sp>
        <p:nvSpPr>
          <p:cNvPr id="9" name="Text Box 14"/>
          <p:cNvSpPr txBox="1"/>
          <p:nvPr/>
        </p:nvSpPr>
        <p:spPr>
          <a:xfrm>
            <a:off x="2846225" y="3958707"/>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effectLst/>
                <a:latin typeface="Century Gothic" panose="020B0502020202020204" pitchFamily="34" charset="0"/>
                <a:ea typeface="Calibri"/>
                <a:cs typeface="Times New Roman"/>
              </a:rPr>
              <a:t>testen</a:t>
            </a:r>
          </a:p>
        </p:txBody>
      </p:sp>
      <p:sp>
        <p:nvSpPr>
          <p:cNvPr id="11" name="Text Box 14"/>
          <p:cNvSpPr txBox="1"/>
          <p:nvPr/>
        </p:nvSpPr>
        <p:spPr>
          <a:xfrm>
            <a:off x="419974" y="566992"/>
            <a:ext cx="7752426"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effectLst/>
                <a:latin typeface="Century Gothic" panose="020B0502020202020204" pitchFamily="34" charset="0"/>
                <a:ea typeface="Calibri"/>
                <a:cs typeface="Times New Roman"/>
              </a:rPr>
              <a:t>De nieuwste </a:t>
            </a:r>
            <a:r>
              <a:rPr lang="nl-NL" sz="2000" i="1" u="sng" dirty="0">
                <a:solidFill>
                  <a:srgbClr val="387038"/>
                </a:solidFill>
                <a:effectLst/>
                <a:latin typeface="Century Gothic" panose="020B0502020202020204" pitchFamily="34" charset="0"/>
                <a:ea typeface="Calibri"/>
                <a:cs typeface="Times New Roman"/>
              </a:rPr>
              <a:t>versie</a:t>
            </a:r>
            <a:r>
              <a:rPr lang="nl-NL" sz="2000" i="1" dirty="0">
                <a:solidFill>
                  <a:srgbClr val="387038"/>
                </a:solidFill>
                <a:effectLst/>
                <a:latin typeface="Century Gothic" panose="020B0502020202020204" pitchFamily="34" charset="0"/>
                <a:ea typeface="Calibri"/>
                <a:cs typeface="Times New Roman"/>
              </a:rPr>
              <a:t> van de stofzuiger wordt eerst goed </a:t>
            </a:r>
            <a:r>
              <a:rPr lang="nl-NL" sz="2000" i="1" u="sng" dirty="0">
                <a:solidFill>
                  <a:srgbClr val="387038"/>
                </a:solidFill>
                <a:effectLst/>
                <a:latin typeface="Century Gothic" panose="020B0502020202020204" pitchFamily="34" charset="0"/>
                <a:ea typeface="Calibri"/>
                <a:cs typeface="Times New Roman"/>
              </a:rPr>
              <a:t>getest</a:t>
            </a:r>
            <a:r>
              <a:rPr lang="nl-NL" sz="2000" i="1" dirty="0">
                <a:solidFill>
                  <a:srgbClr val="387038"/>
                </a:solidFill>
                <a:effectLst/>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193025" y="4854483"/>
            <a:ext cx="2675586" cy="96817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3155679" y="4809915"/>
            <a:ext cx="2808312" cy="20326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kijken of iets goed werkt</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18" name="Afbeelding 17">
            <a:extLst>
              <a:ext uri="{FF2B5EF4-FFF2-40B4-BE49-F238E27FC236}">
                <a16:creationId xmlns:a16="http://schemas.microsoft.com/office/drawing/2014/main" id="{473360A7-C6A8-2A54-8D94-396C0101BC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766" y="5469786"/>
            <a:ext cx="2845508" cy="1163582"/>
          </a:xfrm>
          <a:prstGeom prst="rect">
            <a:avLst/>
          </a:prstGeom>
          <a:ln w="6350">
            <a:solidFill>
              <a:schemeClr val="tx1"/>
            </a:solidFill>
          </a:ln>
        </p:spPr>
      </p:pic>
      <p:sp>
        <p:nvSpPr>
          <p:cNvPr id="16" name="Tekstvak 15">
            <a:extLst>
              <a:ext uri="{FF2B5EF4-FFF2-40B4-BE49-F238E27FC236}">
                <a16:creationId xmlns:a16="http://schemas.microsoft.com/office/drawing/2014/main" id="{C4CEC99D-63BD-489C-12B8-6945154CBEC7}"/>
              </a:ext>
            </a:extLst>
          </p:cNvPr>
          <p:cNvSpPr txBox="1"/>
          <p:nvPr/>
        </p:nvSpPr>
        <p:spPr>
          <a:xfrm>
            <a:off x="251520" y="5488313"/>
            <a:ext cx="3312368" cy="1200329"/>
          </a:xfrm>
          <a:prstGeom prst="rect">
            <a:avLst/>
          </a:prstGeom>
          <a:noFill/>
        </p:spPr>
        <p:txBody>
          <a:bodyPr wrap="square" rtlCol="0">
            <a:spAutoFit/>
          </a:bodyPr>
          <a:lstStyle/>
          <a:p>
            <a:r>
              <a:rPr lang="nl-NL" sz="2400" dirty="0">
                <a:latin typeface="Century Gothic" panose="020B0502020202020204" pitchFamily="34" charset="0"/>
              </a:rPr>
              <a:t>=de manier waar-</a:t>
            </a:r>
          </a:p>
          <a:p>
            <a:r>
              <a:rPr lang="nl-NL" sz="2400" dirty="0">
                <a:latin typeface="Century Gothic" panose="020B0502020202020204" pitchFamily="34" charset="0"/>
              </a:rPr>
              <a:t>op iets is gemaakt </a:t>
            </a:r>
          </a:p>
          <a:p>
            <a:r>
              <a:rPr lang="nl-NL" sz="2400" dirty="0">
                <a:latin typeface="Century Gothic" panose="020B0502020202020204" pitchFamily="34" charset="0"/>
              </a:rPr>
              <a:t>of hoe iets eruitziet</a:t>
            </a:r>
          </a:p>
        </p:txBody>
      </p:sp>
      <p:pic>
        <p:nvPicPr>
          <p:cNvPr id="19" name="Afbeelding 18">
            <a:extLst>
              <a:ext uri="{FF2B5EF4-FFF2-40B4-BE49-F238E27FC236}">
                <a16:creationId xmlns:a16="http://schemas.microsoft.com/office/drawing/2014/main" id="{D2F96B04-57C4-3555-B6BB-3E0679C1908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81067" y="2492897"/>
            <a:ext cx="2934903" cy="1917372"/>
          </a:xfrm>
          <a:prstGeom prst="rect">
            <a:avLst/>
          </a:prstGeom>
        </p:spPr>
      </p:pic>
      <p:pic>
        <p:nvPicPr>
          <p:cNvPr id="20" name="Afbeelding 19">
            <a:extLst>
              <a:ext uri="{FF2B5EF4-FFF2-40B4-BE49-F238E27FC236}">
                <a16:creationId xmlns:a16="http://schemas.microsoft.com/office/drawing/2014/main" id="{6CA06AD3-F136-D9BE-4891-DD4956B813FA}"/>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311350" y="2135126"/>
            <a:ext cx="2343301" cy="1563472"/>
          </a:xfrm>
          <a:prstGeom prst="rect">
            <a:avLst/>
          </a:prstGeom>
        </p:spPr>
      </p:pic>
      <p:pic>
        <p:nvPicPr>
          <p:cNvPr id="21" name="Afbeelding 20">
            <a:extLst>
              <a:ext uri="{FF2B5EF4-FFF2-40B4-BE49-F238E27FC236}">
                <a16:creationId xmlns:a16="http://schemas.microsoft.com/office/drawing/2014/main" id="{79731ADF-356C-383F-D505-3353A3295170}"/>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050013" y="1432618"/>
            <a:ext cx="2774699" cy="1563472"/>
          </a:xfrm>
          <a:prstGeom prst="rect">
            <a:avLst/>
          </a:prstGeom>
        </p:spPr>
      </p:pic>
      <p:sp>
        <p:nvSpPr>
          <p:cNvPr id="2" name="Text Box 14">
            <a:extLst>
              <a:ext uri="{FF2B5EF4-FFF2-40B4-BE49-F238E27FC236}">
                <a16:creationId xmlns:a16="http://schemas.microsoft.com/office/drawing/2014/main" id="{F706B237-21A1-1F31-DCDB-0DAFCEE43C9A}"/>
              </a:ext>
            </a:extLst>
          </p:cNvPr>
          <p:cNvSpPr txBox="1"/>
          <p:nvPr/>
        </p:nvSpPr>
        <p:spPr>
          <a:xfrm>
            <a:off x="5868143" y="3047723"/>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400" dirty="0">
                <a:latin typeface="Century Gothic" panose="020B0502020202020204" pitchFamily="34" charset="0"/>
                <a:ea typeface="Calibri"/>
                <a:cs typeface="Times New Roman"/>
              </a:rPr>
              <a:t>d</a:t>
            </a:r>
            <a:r>
              <a:rPr lang="nl-NL" sz="4400" dirty="0">
                <a:effectLst/>
                <a:latin typeface="Century Gothic" panose="020B0502020202020204" pitchFamily="34" charset="0"/>
                <a:ea typeface="Calibri"/>
                <a:cs typeface="Times New Roman"/>
              </a:rPr>
              <a:t>e productie</a:t>
            </a:r>
          </a:p>
        </p:txBody>
      </p:sp>
    </p:spTree>
    <p:extLst>
      <p:ext uri="{BB962C8B-B14F-4D97-AF65-F5344CB8AC3E}">
        <p14:creationId xmlns:p14="http://schemas.microsoft.com/office/powerpoint/2010/main" val="3205448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504861"/>
            <a:ext cx="4320479"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449404" y="2348935"/>
            <a:ext cx="410117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effectLst/>
                <a:latin typeface="Century Gothic" panose="020B0502020202020204" pitchFamily="34" charset="0"/>
                <a:ea typeface="Calibri"/>
                <a:cs typeface="Times New Roman"/>
              </a:rPr>
              <a:t>uitvinden</a:t>
            </a:r>
            <a:endParaRPr lang="nl-NL" sz="60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85939" y="4216645"/>
            <a:ext cx="3252525"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5108996" y="4130599"/>
            <a:ext cx="3567459"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productie</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3963193" y="825434"/>
            <a:ext cx="219298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744167" y="804889"/>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a:t>
            </a:r>
            <a:r>
              <a:rPr lang="nl-NL" sz="3600" dirty="0">
                <a:effectLst/>
                <a:latin typeface="Century Gothic" panose="020B0502020202020204" pitchFamily="34" charset="0"/>
                <a:ea typeface="Calibri"/>
                <a:cs typeface="Times New Roman"/>
              </a:rPr>
              <a:t>et idee</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779157" y="4324861"/>
            <a:ext cx="307276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761615" y="4293096"/>
            <a:ext cx="316231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uitvinder</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val="0"/>
              </a:ext>
            </a:extLst>
          </a:blip>
          <a:stretch>
            <a:fillRect/>
          </a:stretch>
        </p:blipFill>
        <p:spPr>
          <a:xfrm>
            <a:off x="7380312" y="6220072"/>
            <a:ext cx="1584176" cy="593304"/>
          </a:xfrm>
          <a:prstGeom prst="rect">
            <a:avLst/>
          </a:prstGeom>
        </p:spPr>
      </p:pic>
      <p:sp>
        <p:nvSpPr>
          <p:cNvPr id="17" name="Text Box 14"/>
          <p:cNvSpPr txBox="1"/>
          <p:nvPr/>
        </p:nvSpPr>
        <p:spPr>
          <a:xfrm>
            <a:off x="2627784" y="3212975"/>
            <a:ext cx="4752528" cy="89494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654451" y="3188321"/>
            <a:ext cx="4797868" cy="38561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iets nieuws bedenken of maken</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E45586D7-C687-4B46-CED3-A971B92828F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83577" y="1092667"/>
            <a:ext cx="2310930" cy="1374707"/>
          </a:xfrm>
          <a:prstGeom prst="rect">
            <a:avLst/>
          </a:prstGeom>
        </p:spPr>
      </p:pic>
      <p:pic>
        <p:nvPicPr>
          <p:cNvPr id="21" name="Afbeelding 20" descr="Afbeelding met Menselijk gezicht, kleding, schoolbord, glimlach&#10;&#10;Automatisch gegenereerde beschrijving">
            <a:extLst>
              <a:ext uri="{FF2B5EF4-FFF2-40B4-BE49-F238E27FC236}">
                <a16:creationId xmlns:a16="http://schemas.microsoft.com/office/drawing/2014/main" id="{B9A89A8E-7369-CD81-3459-1EE2C2BBF53F}"/>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207588" y="540220"/>
            <a:ext cx="2695234" cy="1806312"/>
          </a:xfrm>
          <a:prstGeom prst="rect">
            <a:avLst/>
          </a:prstGeom>
        </p:spPr>
      </p:pic>
      <p:pic>
        <p:nvPicPr>
          <p:cNvPr id="23" name="Afbeelding 22" descr="Afbeelding met industrie, staal, overdekt, engineering&#10;&#10;Automatisch gegenereerde beschrijving">
            <a:extLst>
              <a:ext uri="{FF2B5EF4-FFF2-40B4-BE49-F238E27FC236}">
                <a16:creationId xmlns:a16="http://schemas.microsoft.com/office/drawing/2014/main" id="{C84D11A4-A451-0C91-8ADC-EEDF1C76E5DE}"/>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089091" y="4928546"/>
            <a:ext cx="2238313" cy="1262409"/>
          </a:xfrm>
          <a:prstGeom prst="rect">
            <a:avLst/>
          </a:prstGeom>
        </p:spPr>
      </p:pic>
      <p:pic>
        <p:nvPicPr>
          <p:cNvPr id="25" name="Afbeelding 24" descr="Afbeelding met persoon, kleding, Menselijk gezicht, person&#10;&#10;Automatisch gegenereerde beschrijving">
            <a:extLst>
              <a:ext uri="{FF2B5EF4-FFF2-40B4-BE49-F238E27FC236}">
                <a16:creationId xmlns:a16="http://schemas.microsoft.com/office/drawing/2014/main" id="{F0046A85-4C51-9FEE-2BBA-A3F3AA6090B8}"/>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115616" y="4991536"/>
            <a:ext cx="2016224" cy="1782342"/>
          </a:xfrm>
          <a:prstGeom prst="rect">
            <a:avLst/>
          </a:prstGeom>
        </p:spPr>
      </p:pic>
    </p:spTree>
    <p:extLst>
      <p:ext uri="{BB962C8B-B14F-4D97-AF65-F5344CB8AC3E}">
        <p14:creationId xmlns:p14="http://schemas.microsoft.com/office/powerpoint/2010/main" val="573887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8401"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349969"/>
            <a:ext cx="4008039" cy="86300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246618" y="2293379"/>
            <a:ext cx="410117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h</a:t>
            </a:r>
            <a:r>
              <a:rPr lang="nl-NL" sz="6000" b="1" dirty="0">
                <a:effectLst/>
                <a:latin typeface="Century Gothic" panose="020B0502020202020204" pitchFamily="34" charset="0"/>
                <a:ea typeface="Calibri"/>
                <a:cs typeface="Times New Roman"/>
              </a:rPr>
              <a:t>et riool</a:t>
            </a:r>
            <a:endParaRPr lang="nl-NL" sz="60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694948" y="1432346"/>
            <a:ext cx="1151070" cy="9561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56760" y="4190241"/>
            <a:ext cx="310004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5024713" y="4150773"/>
            <a:ext cx="3564137"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a:t>
            </a:r>
            <a:r>
              <a:rPr lang="nl-NL" sz="3600" dirty="0">
                <a:effectLst/>
                <a:latin typeface="Century Gothic" panose="020B0502020202020204" pitchFamily="34" charset="0"/>
                <a:ea typeface="Calibri"/>
                <a:cs typeface="Times New Roman"/>
              </a:rPr>
              <a:t>et putdeksel</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201624" y="825813"/>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296931" y="819113"/>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afvoer</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817017" y="4324861"/>
            <a:ext cx="380292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761615" y="4293096"/>
            <a:ext cx="3810385"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verstopping</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val="0"/>
              </a:ext>
            </a:extLst>
          </a:blip>
          <a:stretch>
            <a:fillRect/>
          </a:stretch>
        </p:blipFill>
        <p:spPr>
          <a:xfrm>
            <a:off x="7380312" y="6220072"/>
            <a:ext cx="1584176" cy="593304"/>
          </a:xfrm>
          <a:prstGeom prst="rect">
            <a:avLst/>
          </a:prstGeom>
        </p:spPr>
      </p:pic>
      <p:sp>
        <p:nvSpPr>
          <p:cNvPr id="17" name="Text Box 14"/>
          <p:cNvSpPr txBox="1"/>
          <p:nvPr/>
        </p:nvSpPr>
        <p:spPr>
          <a:xfrm>
            <a:off x="1172806" y="3212975"/>
            <a:ext cx="6458225" cy="89494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1331641" y="3188321"/>
            <a:ext cx="6984776"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de buis onder de grond waar vies water doorheen gaat</a:t>
            </a:r>
          </a:p>
        </p:txBody>
      </p:sp>
      <p:pic>
        <p:nvPicPr>
          <p:cNvPr id="3" name="Afbeelding 2">
            <a:extLst>
              <a:ext uri="{FF2B5EF4-FFF2-40B4-BE49-F238E27FC236}">
                <a16:creationId xmlns:a16="http://schemas.microsoft.com/office/drawing/2014/main" id="{6D8A2F9C-06DE-C9AC-2FC5-F6B68A2530E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1656" y="570759"/>
            <a:ext cx="3473874" cy="1723174"/>
          </a:xfrm>
          <a:prstGeom prst="rect">
            <a:avLst/>
          </a:prstGeom>
        </p:spPr>
      </p:pic>
      <p:pic>
        <p:nvPicPr>
          <p:cNvPr id="6" name="Afbeelding 5" descr="Afbeelding met grond, mangat, Rioolwateropvang, Afvoerput&#10;&#10;Automatisch gegenereerde beschrijving">
            <a:extLst>
              <a:ext uri="{FF2B5EF4-FFF2-40B4-BE49-F238E27FC236}">
                <a16:creationId xmlns:a16="http://schemas.microsoft.com/office/drawing/2014/main" id="{170EC491-A3A4-70F0-487D-FFC752C4D82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384707" y="4866754"/>
            <a:ext cx="3027701" cy="1707624"/>
          </a:xfrm>
          <a:prstGeom prst="rect">
            <a:avLst/>
          </a:prstGeom>
        </p:spPr>
      </p:pic>
      <p:pic>
        <p:nvPicPr>
          <p:cNvPr id="22" name="Afbeelding 21" descr="Afbeelding met buitenshuis, grond, water, vuil&#10;&#10;Automatisch gegenereerde beschrijving">
            <a:extLst>
              <a:ext uri="{FF2B5EF4-FFF2-40B4-BE49-F238E27FC236}">
                <a16:creationId xmlns:a16="http://schemas.microsoft.com/office/drawing/2014/main" id="{70CA1E8F-6E4D-E1D3-F0E5-02EBED09D4CC}"/>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172806" y="5026961"/>
            <a:ext cx="2564032" cy="1712774"/>
          </a:xfrm>
          <a:prstGeom prst="rect">
            <a:avLst/>
          </a:prstGeom>
        </p:spPr>
      </p:pic>
      <p:pic>
        <p:nvPicPr>
          <p:cNvPr id="24" name="Afbeelding 23">
            <a:extLst>
              <a:ext uri="{FF2B5EF4-FFF2-40B4-BE49-F238E27FC236}">
                <a16:creationId xmlns:a16="http://schemas.microsoft.com/office/drawing/2014/main" id="{BB725B4D-4AB0-CA74-85A4-A4BF767C2011}"/>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851847" y="1447030"/>
            <a:ext cx="2070123" cy="1693806"/>
          </a:xfrm>
          <a:prstGeom prst="rect">
            <a:avLst/>
          </a:prstGeom>
        </p:spPr>
      </p:pic>
    </p:spTree>
    <p:extLst>
      <p:ext uri="{BB962C8B-B14F-4D97-AF65-F5344CB8AC3E}">
        <p14:creationId xmlns:p14="http://schemas.microsoft.com/office/powerpoint/2010/main" val="711789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41 – 10 oktober 2023</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verdwijnen</a:t>
            </a:r>
          </a:p>
        </p:txBody>
      </p:sp>
      <p:pic>
        <p:nvPicPr>
          <p:cNvPr id="5" name="Afbeelding 4" descr="Afbeelding met bord, badkamer, serviesgoed, overdekt&#10;&#10;Automatisch gegenereerde beschrijving">
            <a:extLst>
              <a:ext uri="{FF2B5EF4-FFF2-40B4-BE49-F238E27FC236}">
                <a16:creationId xmlns:a16="http://schemas.microsoft.com/office/drawing/2014/main" id="{F728FD1E-932E-6D47-873E-228822EA14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484784"/>
            <a:ext cx="7416824" cy="4954438"/>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via</a:t>
            </a:r>
          </a:p>
        </p:txBody>
      </p:sp>
      <p:pic>
        <p:nvPicPr>
          <p:cNvPr id="3" name="Afbeelding 2" descr="Afbeelding met overdekt, Sanitair armatuur, badkamer, toilet&#10;&#10;Automatisch gegenereerde beschrijving">
            <a:extLst>
              <a:ext uri="{FF2B5EF4-FFF2-40B4-BE49-F238E27FC236}">
                <a16:creationId xmlns:a16="http://schemas.microsoft.com/office/drawing/2014/main" id="{EDF3F7F1-2D09-D478-5C81-4555EBB4F4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1646658"/>
            <a:ext cx="7200800" cy="4810134"/>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riool</a:t>
            </a:r>
          </a:p>
        </p:txBody>
      </p:sp>
      <p:pic>
        <p:nvPicPr>
          <p:cNvPr id="3" name="Afbeelding 2" descr="Afbeelding met huis, diagram, schermopname&#10;&#10;Automatisch gegenereerde beschrijving">
            <a:extLst>
              <a:ext uri="{FF2B5EF4-FFF2-40B4-BE49-F238E27FC236}">
                <a16:creationId xmlns:a16="http://schemas.microsoft.com/office/drawing/2014/main" id="{E674637B-8EA2-580C-DAFD-1ED0C21DE0E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7544" y="2132856"/>
            <a:ext cx="7812360" cy="3906180"/>
          </a:xfrm>
          <a:prstGeom prst="rect">
            <a:avLst/>
          </a:prstGeom>
        </p:spPr>
      </p:pic>
      <p:sp>
        <p:nvSpPr>
          <p:cNvPr id="4" name="Rechthoek 3">
            <a:extLst>
              <a:ext uri="{FF2B5EF4-FFF2-40B4-BE49-F238E27FC236}">
                <a16:creationId xmlns:a16="http://schemas.microsoft.com/office/drawing/2014/main" id="{EDD81AFF-AC53-29A7-675C-9A0BF4EAA3F6}"/>
              </a:ext>
            </a:extLst>
          </p:cNvPr>
          <p:cNvSpPr/>
          <p:nvPr/>
        </p:nvSpPr>
        <p:spPr>
          <a:xfrm>
            <a:off x="3635896" y="3645024"/>
            <a:ext cx="1584176" cy="14401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441E303A-31D7-43E0-B8D3-E10B8F2307B7}"/>
              </a:ext>
            </a:extLst>
          </p:cNvPr>
          <p:cNvSpPr/>
          <p:nvPr/>
        </p:nvSpPr>
        <p:spPr>
          <a:xfrm>
            <a:off x="5364088" y="4221088"/>
            <a:ext cx="2592288" cy="2160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61458990-B345-85FB-0CE7-490E426EE836}"/>
              </a:ext>
            </a:extLst>
          </p:cNvPr>
          <p:cNvSpPr/>
          <p:nvPr/>
        </p:nvSpPr>
        <p:spPr>
          <a:xfrm>
            <a:off x="3779912" y="5733256"/>
            <a:ext cx="864096" cy="3057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0F4F2FB9-2C82-0543-F5FC-1904036F5F2C}"/>
              </a:ext>
            </a:extLst>
          </p:cNvPr>
          <p:cNvSpPr/>
          <p:nvPr/>
        </p:nvSpPr>
        <p:spPr>
          <a:xfrm>
            <a:off x="7236296" y="5445224"/>
            <a:ext cx="864096" cy="3057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533E0B92-B5A9-3622-E5C6-3ACBAB4163CF}"/>
              </a:ext>
            </a:extLst>
          </p:cNvPr>
          <p:cNvSpPr/>
          <p:nvPr/>
        </p:nvSpPr>
        <p:spPr>
          <a:xfrm>
            <a:off x="4644008" y="5445224"/>
            <a:ext cx="864096"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09048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gras, buitenshuis, plant, boom&#10;&#10;Automatisch gegenereerde beschrijving">
            <a:extLst>
              <a:ext uri="{FF2B5EF4-FFF2-40B4-BE49-F238E27FC236}">
                <a16:creationId xmlns:a16="http://schemas.microsoft.com/office/drawing/2014/main" id="{87DF7C20-2342-4616-116E-6DC9C26356B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71600" y="1124744"/>
            <a:ext cx="6948264" cy="3753800"/>
          </a:xfrm>
          <a:prstGeom prst="rect">
            <a:avLst/>
          </a:prstGeom>
        </p:spPr>
      </p:pic>
      <p:sp>
        <p:nvSpPr>
          <p:cNvPr id="4" name="Tekstvak 3">
            <a:extLst>
              <a:ext uri="{FF2B5EF4-FFF2-40B4-BE49-F238E27FC236}">
                <a16:creationId xmlns:a16="http://schemas.microsoft.com/office/drawing/2014/main" id="{57167954-3879-1134-501D-5701C8E66F26}"/>
              </a:ext>
            </a:extLst>
          </p:cNvPr>
          <p:cNvSpPr txBox="1"/>
          <p:nvPr/>
        </p:nvSpPr>
        <p:spPr>
          <a:xfrm>
            <a:off x="1259632" y="5301208"/>
            <a:ext cx="7200800" cy="646331"/>
          </a:xfrm>
          <a:prstGeom prst="rect">
            <a:avLst/>
          </a:prstGeom>
          <a:noFill/>
        </p:spPr>
        <p:txBody>
          <a:bodyPr wrap="square" rtlCol="0">
            <a:spAutoFit/>
          </a:bodyPr>
          <a:lstStyle/>
          <a:p>
            <a:r>
              <a:rPr lang="nl-NL" sz="3600" dirty="0">
                <a:latin typeface="Century Gothic" panose="020B0502020202020204" pitchFamily="34" charset="0"/>
              </a:rPr>
              <a:t>de waterzuiveringsinstallatie</a:t>
            </a:r>
          </a:p>
        </p:txBody>
      </p:sp>
    </p:spTree>
    <p:extLst>
      <p:ext uri="{BB962C8B-B14F-4D97-AF65-F5344CB8AC3E}">
        <p14:creationId xmlns:p14="http://schemas.microsoft.com/office/powerpoint/2010/main" val="1722727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verstrikt raken in</a:t>
            </a:r>
          </a:p>
        </p:txBody>
      </p:sp>
      <p:pic>
        <p:nvPicPr>
          <p:cNvPr id="3" name="Afbeelding 2" descr="Afbeelding met grond, buitenshuis, rots, persoon&#10;&#10;Automatisch gegenereerde beschrijving">
            <a:extLst>
              <a:ext uri="{FF2B5EF4-FFF2-40B4-BE49-F238E27FC236}">
                <a16:creationId xmlns:a16="http://schemas.microsoft.com/office/drawing/2014/main" id="{8EDC7A39-22A6-1E0F-2DA0-82CFD445D3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772816"/>
            <a:ext cx="8171119" cy="4608512"/>
          </a:xfrm>
          <a:prstGeom prst="rect">
            <a:avLst/>
          </a:prstGeom>
        </p:spPr>
      </p:pic>
      <p:sp>
        <p:nvSpPr>
          <p:cNvPr id="4" name="Pijl: omlaag 3">
            <a:extLst>
              <a:ext uri="{FF2B5EF4-FFF2-40B4-BE49-F238E27FC236}">
                <a16:creationId xmlns:a16="http://schemas.microsoft.com/office/drawing/2014/main" id="{22C66D0C-0BE8-4DCA-AAE1-A6EBB745E82F}"/>
              </a:ext>
            </a:extLst>
          </p:cNvPr>
          <p:cNvSpPr/>
          <p:nvPr/>
        </p:nvSpPr>
        <p:spPr>
          <a:xfrm rot="5400000">
            <a:off x="4901544" y="1772816"/>
            <a:ext cx="504056" cy="15841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10467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uitvinden</a:t>
            </a:r>
          </a:p>
        </p:txBody>
      </p:sp>
      <p:pic>
        <p:nvPicPr>
          <p:cNvPr id="3" name="Afbeelding 2" descr="Afbeelding met kleding, Transparant materiaal, persoon, overdekt&#10;&#10;Automatisch gegenereerde beschrijving">
            <a:extLst>
              <a:ext uri="{FF2B5EF4-FFF2-40B4-BE49-F238E27FC236}">
                <a16:creationId xmlns:a16="http://schemas.microsoft.com/office/drawing/2014/main" id="{A257C10D-7FD7-0826-F292-508EBFBB65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018" y="1772816"/>
            <a:ext cx="8091963" cy="4563867"/>
          </a:xfrm>
          <a:prstGeom prst="rect">
            <a:avLst/>
          </a:prstGeom>
        </p:spPr>
      </p:pic>
      <p:pic>
        <p:nvPicPr>
          <p:cNvPr id="4" name="Afbeelding 3">
            <a:extLst>
              <a:ext uri="{FF2B5EF4-FFF2-40B4-BE49-F238E27FC236}">
                <a16:creationId xmlns:a16="http://schemas.microsoft.com/office/drawing/2014/main" id="{EA0D76FC-2DE4-C605-6D3D-2D188197C2F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2184151">
            <a:off x="2956737" y="2940956"/>
            <a:ext cx="4498968" cy="3009444"/>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versie</a:t>
            </a:r>
          </a:p>
        </p:txBody>
      </p:sp>
      <p:pic>
        <p:nvPicPr>
          <p:cNvPr id="3" name="Afbeelding 2" descr="Afbeelding met brandkraan, cilinder&#10;&#10;Automatisch gegenereerde beschrijving">
            <a:extLst>
              <a:ext uri="{FF2B5EF4-FFF2-40B4-BE49-F238E27FC236}">
                <a16:creationId xmlns:a16="http://schemas.microsoft.com/office/drawing/2014/main" id="{2A76D70F-78E8-893B-BA9B-06566EC16FE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2766" y="1988236"/>
            <a:ext cx="4363250" cy="2914651"/>
          </a:xfrm>
          <a:prstGeom prst="rect">
            <a:avLst/>
          </a:prstGeom>
        </p:spPr>
      </p:pic>
      <p:sp>
        <p:nvSpPr>
          <p:cNvPr id="7" name="Tekstvak 6">
            <a:extLst>
              <a:ext uri="{FF2B5EF4-FFF2-40B4-BE49-F238E27FC236}">
                <a16:creationId xmlns:a16="http://schemas.microsoft.com/office/drawing/2014/main" id="{7275D775-52C3-50C9-208C-8E67F5CF9263}"/>
              </a:ext>
            </a:extLst>
          </p:cNvPr>
          <p:cNvSpPr txBox="1"/>
          <p:nvPr/>
        </p:nvSpPr>
        <p:spPr>
          <a:xfrm>
            <a:off x="-108520" y="5334332"/>
            <a:ext cx="9721080" cy="523220"/>
          </a:xfrm>
          <a:prstGeom prst="rect">
            <a:avLst/>
          </a:prstGeom>
          <a:noFill/>
        </p:spPr>
        <p:txBody>
          <a:bodyPr wrap="square" rtlCol="0">
            <a:spAutoFit/>
          </a:bodyPr>
          <a:lstStyle/>
          <a:p>
            <a:r>
              <a:rPr lang="nl-NL" sz="2800" dirty="0">
                <a:latin typeface="Century Gothic" panose="020B0502020202020204" pitchFamily="34" charset="0"/>
              </a:rPr>
              <a:t>            oudste versie                      nieuwste versie</a:t>
            </a:r>
          </a:p>
        </p:txBody>
      </p:sp>
      <p:pic>
        <p:nvPicPr>
          <p:cNvPr id="9" name="Afbeelding 8" descr="Afbeelding met camera, licht&#10;&#10;Automatisch gegenereerde beschrijving">
            <a:extLst>
              <a:ext uri="{FF2B5EF4-FFF2-40B4-BE49-F238E27FC236}">
                <a16:creationId xmlns:a16="http://schemas.microsoft.com/office/drawing/2014/main" id="{44004B5E-1F9C-4A6B-15CE-CF0A51AC01F8}"/>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744827">
            <a:off x="4347456" y="2433429"/>
            <a:ext cx="4363249" cy="2914651"/>
          </a:xfrm>
          <a:prstGeom prst="rect">
            <a:avLst/>
          </a:prstGeom>
        </p:spPr>
      </p:pic>
    </p:spTree>
    <p:extLst>
      <p:ext uri="{BB962C8B-B14F-4D97-AF65-F5344CB8AC3E}">
        <p14:creationId xmlns:p14="http://schemas.microsoft.com/office/powerpoint/2010/main" val="385290710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2399</TotalTime>
  <Words>632</Words>
  <Application>Microsoft Office PowerPoint</Application>
  <PresentationFormat>Diavoorstelling (4:3)</PresentationFormat>
  <Paragraphs>138</Paragraphs>
  <Slides>17</Slides>
  <Notes>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17</vt:i4>
      </vt:variant>
    </vt:vector>
  </HeadingPairs>
  <TitlesOfParts>
    <vt:vector size="21" baseType="lpstr">
      <vt:lpstr>Arial</vt:lpstr>
      <vt:lpstr>Calibri</vt:lpstr>
      <vt:lpstr>Century Gothic</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Das, Gerarda</cp:lastModifiedBy>
  <cp:revision>489</cp:revision>
  <dcterms:created xsi:type="dcterms:W3CDTF">2021-06-08T06:13:59Z</dcterms:created>
  <dcterms:modified xsi:type="dcterms:W3CDTF">2023-10-10T08:47:10Z</dcterms:modified>
</cp:coreProperties>
</file>