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78" r:id="rId5"/>
    <p:sldId id="1480" r:id="rId6"/>
    <p:sldId id="1475" r:id="rId7"/>
    <p:sldId id="1476" r:id="rId8"/>
    <p:sldId id="1477" r:id="rId9"/>
    <p:sldId id="1479" r:id="rId10"/>
    <p:sldId id="934" r:id="rId11"/>
    <p:sldId id="263" r:id="rId12"/>
    <p:sldId id="1486" r:id="rId13"/>
    <p:sldId id="1487" r:id="rId14"/>
    <p:sldId id="259" r:id="rId15"/>
    <p:sldId id="1485" r:id="rId16"/>
    <p:sldId id="1488"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8"/>
            <p14:sldId id="1480"/>
            <p14:sldId id="1475"/>
            <p14:sldId id="1476"/>
            <p14:sldId id="1477"/>
            <p14:sldId id="1479"/>
            <p14:sldId id="934"/>
            <p14:sldId id="263"/>
            <p14:sldId id="1486"/>
            <p14:sldId id="1487"/>
            <p14:sldId id="259"/>
            <p14:sldId id="1485"/>
            <p14:sldId id="1488"/>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1482" autoAdjust="0"/>
  </p:normalViewPr>
  <p:slideViewPr>
    <p:cSldViewPr>
      <p:cViewPr varScale="1">
        <p:scale>
          <a:sx n="61" d="100"/>
          <a:sy n="61" d="100"/>
        </p:scale>
        <p:origin x="176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3-10-2023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3-10-2023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huren:</a:t>
            </a:r>
            <a:r>
              <a:rPr lang="nl-NL" sz="1200" kern="1200" dirty="0">
                <a:solidFill>
                  <a:schemeClr val="tx1"/>
                </a:solidFill>
                <a:effectLst/>
                <a:latin typeface="+mn-lt"/>
                <a:ea typeface="+mn-ea"/>
                <a:cs typeface="+mn-cs"/>
              </a:rPr>
              <a:t> geld betalen voor iets wat je gebruikt en later weer teruggeeft</a:t>
            </a:r>
          </a:p>
          <a:p>
            <a:pPr fontAlgn="t"/>
            <a:r>
              <a:rPr lang="nl-NL" sz="1200" b="1" kern="1200" dirty="0">
                <a:solidFill>
                  <a:schemeClr val="tx1"/>
                </a:solidFill>
                <a:effectLst/>
                <a:latin typeface="+mn-lt"/>
                <a:ea typeface="+mn-ea"/>
                <a:cs typeface="+mn-cs"/>
              </a:rPr>
              <a:t>een grote eer: </a:t>
            </a:r>
            <a:r>
              <a:rPr lang="nl-NL" sz="1200" kern="1200" dirty="0">
                <a:solidFill>
                  <a:schemeClr val="tx1"/>
                </a:solidFill>
                <a:effectLst/>
                <a:latin typeface="+mn-lt"/>
                <a:ea typeface="+mn-ea"/>
                <a:cs typeface="+mn-cs"/>
              </a:rPr>
              <a:t>iets heel bijzonders voor iemand</a:t>
            </a:r>
          </a:p>
          <a:p>
            <a:pPr fontAlgn="t"/>
            <a:r>
              <a:rPr lang="nl-NL" sz="1200" b="1" kern="1200" dirty="0">
                <a:solidFill>
                  <a:schemeClr val="tx1"/>
                </a:solidFill>
                <a:effectLst/>
                <a:latin typeface="+mn-lt"/>
                <a:ea typeface="+mn-ea"/>
                <a:cs typeface="+mn-cs"/>
              </a:rPr>
              <a:t>de kraan: </a:t>
            </a:r>
            <a:r>
              <a:rPr lang="nl-NL" sz="1200" kern="1200" dirty="0">
                <a:solidFill>
                  <a:schemeClr val="tx1"/>
                </a:solidFill>
                <a:effectLst/>
                <a:latin typeface="+mn-lt"/>
                <a:ea typeface="+mn-ea"/>
                <a:cs typeface="+mn-cs"/>
              </a:rPr>
              <a:t>de machine om dingen mee op te tillen</a:t>
            </a:r>
          </a:p>
          <a:p>
            <a:pPr fontAlgn="t"/>
            <a:r>
              <a:rPr lang="nl-NL" sz="1200" b="1" kern="1200" dirty="0">
                <a:solidFill>
                  <a:schemeClr val="tx1"/>
                </a:solidFill>
                <a:effectLst/>
                <a:latin typeface="+mn-lt"/>
                <a:ea typeface="+mn-ea"/>
                <a:cs typeface="+mn-cs"/>
              </a:rPr>
              <a:t>laden: </a:t>
            </a:r>
            <a:r>
              <a:rPr lang="nl-NL" sz="1200" kern="1200" dirty="0">
                <a:solidFill>
                  <a:schemeClr val="tx1"/>
                </a:solidFill>
                <a:effectLst/>
                <a:latin typeface="+mn-lt"/>
                <a:ea typeface="+mn-ea"/>
                <a:cs typeface="+mn-cs"/>
              </a:rPr>
              <a:t>grote spullen ergens inzetten om ze te verplaatsen</a:t>
            </a:r>
          </a:p>
          <a:p>
            <a:pPr fontAlgn="t"/>
            <a:r>
              <a:rPr lang="nl-NL" sz="1200" b="1" kern="1200" dirty="0">
                <a:solidFill>
                  <a:schemeClr val="tx1"/>
                </a:solidFill>
                <a:effectLst/>
                <a:latin typeface="+mn-lt"/>
                <a:ea typeface="+mn-ea"/>
                <a:cs typeface="+mn-cs"/>
              </a:rPr>
              <a:t>de verzorger: </a:t>
            </a:r>
            <a:r>
              <a:rPr lang="nl-NL" sz="1200" kern="1200" dirty="0">
                <a:solidFill>
                  <a:schemeClr val="tx1"/>
                </a:solidFill>
                <a:effectLst/>
                <a:latin typeface="+mn-lt"/>
                <a:ea typeface="+mn-ea"/>
                <a:cs typeface="+mn-cs"/>
              </a:rPr>
              <a:t>i</a:t>
            </a:r>
            <a:r>
              <a:rPr lang="nl-NL" b="0" i="0" dirty="0">
                <a:solidFill>
                  <a:srgbClr val="4F4F4F"/>
                </a:solidFill>
                <a:effectLst/>
                <a:latin typeface="Verdana" panose="020B0604030504040204" pitchFamily="34" charset="0"/>
              </a:rPr>
              <a:t>emand die dieren of mensen geeft wat ze nodig hebben</a:t>
            </a:r>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in het wild: </a:t>
            </a:r>
            <a:r>
              <a:rPr lang="nl-NL" sz="1200" kern="1200" dirty="0">
                <a:solidFill>
                  <a:schemeClr val="tx1"/>
                </a:solidFill>
                <a:effectLst/>
                <a:latin typeface="+mn-lt"/>
                <a:ea typeface="+mn-ea"/>
                <a:cs typeface="+mn-cs"/>
              </a:rPr>
              <a:t>vrij in de natuur, niet gevangen</a:t>
            </a:r>
          </a:p>
          <a:p>
            <a:pPr fontAlgn="t"/>
            <a:r>
              <a:rPr lang="nl-NL" sz="1200" b="1" kern="1200" dirty="0">
                <a:solidFill>
                  <a:schemeClr val="tx1"/>
                </a:solidFill>
                <a:effectLst/>
                <a:latin typeface="+mn-lt"/>
                <a:ea typeface="+mn-ea"/>
                <a:cs typeface="+mn-cs"/>
              </a:rPr>
              <a:t>namelijk: </a:t>
            </a:r>
            <a:r>
              <a:rPr lang="nl-NL" sz="1200" kern="1200" dirty="0">
                <a:solidFill>
                  <a:schemeClr val="tx1"/>
                </a:solidFill>
                <a:effectLst/>
                <a:latin typeface="+mn-lt"/>
                <a:ea typeface="+mn-ea"/>
                <a:cs typeface="+mn-cs"/>
              </a:rPr>
              <a:t>want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3-10-2023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Een oom en tante van mij zijn </a:t>
            </a:r>
            <a:r>
              <a:rPr lang="nl-NL" sz="2000" dirty="0">
                <a:ea typeface="Times New Roman" panose="02020603050405020304" pitchFamily="18" charset="0"/>
                <a:cs typeface="Arial" panose="020B0604020202020204" pitchFamily="34" charset="0"/>
              </a:rPr>
              <a:t>hun hele leven al enorme </a:t>
            </a:r>
            <a:r>
              <a:rPr lang="nl-NL" sz="2000" dirty="0">
                <a:effectLst/>
                <a:ea typeface="Times New Roman" panose="02020603050405020304" pitchFamily="18" charset="0"/>
                <a:cs typeface="Arial" panose="020B0604020202020204" pitchFamily="34" charset="0"/>
              </a:rPr>
              <a:t>dierenliefhebbers. Ze doen </a:t>
            </a:r>
            <a:r>
              <a:rPr lang="nl-NL" sz="2000" dirty="0">
                <a:ea typeface="Times New Roman" panose="02020603050405020304" pitchFamily="18" charset="0"/>
                <a:cs typeface="Arial" panose="020B0604020202020204" pitchFamily="34" charset="0"/>
              </a:rPr>
              <a:t>altijd </a:t>
            </a:r>
            <a:r>
              <a:rPr lang="nl-NL" sz="2000" dirty="0">
                <a:effectLst/>
                <a:ea typeface="Times New Roman" panose="02020603050405020304" pitchFamily="18" charset="0"/>
                <a:cs typeface="Arial" panose="020B0604020202020204" pitchFamily="34" charset="0"/>
              </a:rPr>
              <a:t>hun best het goede voor dieren te doen. Het was dan ook </a:t>
            </a:r>
            <a:r>
              <a:rPr lang="nl-NL" sz="2000" b="1" u="sng" dirty="0">
                <a:effectLst/>
                <a:ea typeface="Times New Roman" panose="02020603050405020304" pitchFamily="18" charset="0"/>
                <a:cs typeface="Arial" panose="020B0604020202020204" pitchFamily="34" charset="0"/>
              </a:rPr>
              <a:t>een grote eer</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dat </a:t>
            </a:r>
            <a:r>
              <a:rPr lang="nl-NL" sz="2000" dirty="0">
                <a:ea typeface="Times New Roman" panose="02020603050405020304" pitchFamily="18" charset="0"/>
                <a:cs typeface="Arial" panose="020B0604020202020204" pitchFamily="34" charset="0"/>
              </a:rPr>
              <a:t>mijn tante zo’n 20 jaar geleden</a:t>
            </a:r>
            <a:r>
              <a:rPr lang="nl-NL" sz="2000" dirty="0">
                <a:effectLst/>
                <a:ea typeface="Times New Roman" panose="02020603050405020304" pitchFamily="18" charset="0"/>
                <a:cs typeface="Arial" panose="020B0604020202020204" pitchFamily="34" charset="0"/>
              </a:rPr>
              <a:t> gevraagd werd om directeur te worden van een dierentuin in Amerika. Dat was </a:t>
            </a:r>
            <a:r>
              <a:rPr lang="nl-NL" sz="2000" b="1" i="1" dirty="0">
                <a:effectLst/>
                <a:ea typeface="Times New Roman" panose="02020603050405020304" pitchFamily="18" charset="0"/>
                <a:cs typeface="Arial" panose="020B0604020202020204" pitchFamily="34" charset="0"/>
              </a:rPr>
              <a:t>iets heel bijzonders voor haar</a:t>
            </a:r>
            <a:r>
              <a:rPr lang="nl-NL" sz="2000"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Ze heeft er in die tijd voor gezorgd dat de dieren zich zo goed mogelijk voelden, ondanks dat ze in gevangenschap leven. Mijn oom werkte als </a:t>
            </a:r>
            <a:r>
              <a:rPr lang="nl-NL" sz="2000" b="1" u="sng" dirty="0">
                <a:ea typeface="Times New Roman" panose="02020603050405020304" pitchFamily="18" charset="0"/>
                <a:cs typeface="Arial" panose="020B0604020202020204" pitchFamily="34" charset="0"/>
              </a:rPr>
              <a:t>verzorger</a:t>
            </a:r>
            <a:r>
              <a:rPr lang="nl-NL" sz="2000" dirty="0">
                <a:ea typeface="Times New Roman" panose="02020603050405020304" pitchFamily="18" charset="0"/>
                <a:cs typeface="Arial" panose="020B0604020202020204" pitchFamily="34" charset="0"/>
              </a:rPr>
              <a:t> van de roofdieren. Zo noemen we </a:t>
            </a:r>
            <a:r>
              <a:rPr lang="nl-NL" sz="2000" b="1" i="1" dirty="0">
                <a:ea typeface="Times New Roman" panose="02020603050405020304" pitchFamily="18" charset="0"/>
                <a:cs typeface="Arial" panose="020B0604020202020204" pitchFamily="34" charset="0"/>
              </a:rPr>
              <a:t>iemand die dieren of mensen geeft wat ze nodig hebben</a:t>
            </a:r>
            <a:r>
              <a:rPr lang="nl-NL" sz="2000" dirty="0">
                <a:ea typeface="Times New Roman" panose="02020603050405020304" pitchFamily="18" charset="0"/>
                <a:cs typeface="Arial" panose="020B0604020202020204" pitchFamily="34" charset="0"/>
              </a:rPr>
              <a:t>. Maar nu, na 20 jaar, komen ze weer terug. Mijn oom en tante gaan </a:t>
            </a:r>
            <a:r>
              <a:rPr lang="nl-NL" sz="2000" b="1" u="sng" dirty="0">
                <a:ea typeface="Times New Roman" panose="02020603050405020304" pitchFamily="18" charset="0"/>
                <a:cs typeface="Arial" panose="020B0604020202020204" pitchFamily="34" charset="0"/>
              </a:rPr>
              <a:t>namelijk</a:t>
            </a:r>
            <a:r>
              <a:rPr lang="nl-NL" sz="2000" dirty="0">
                <a:ea typeface="Times New Roman" panose="02020603050405020304" pitchFamily="18" charset="0"/>
                <a:cs typeface="Arial" panose="020B0604020202020204" pitchFamily="34" charset="0"/>
              </a:rPr>
              <a:t> met pensioen, </a:t>
            </a:r>
            <a:r>
              <a:rPr lang="nl-NL" sz="2000" b="1" i="1" dirty="0">
                <a:ea typeface="Times New Roman" panose="02020603050405020304" pitchFamily="18" charset="0"/>
                <a:cs typeface="Arial" panose="020B0604020202020204" pitchFamily="34" charset="0"/>
              </a:rPr>
              <a:t>want</a:t>
            </a:r>
            <a:r>
              <a:rPr lang="nl-NL" sz="2000" dirty="0">
                <a:ea typeface="Times New Roman" panose="02020603050405020304" pitchFamily="18" charset="0"/>
                <a:cs typeface="Arial" panose="020B0604020202020204" pitchFamily="34" charset="0"/>
              </a:rPr>
              <a:t> ze gaan met pensioen, en ze hebben altijd gezegd dat ze dan weer teruggaan naar Nederland. Dus zijn ze nu de verhuizing aan het regelen. Er is al een container </a:t>
            </a:r>
            <a:r>
              <a:rPr lang="nl-NL" sz="2000" b="1" u="sng" dirty="0">
                <a:ea typeface="Times New Roman" panose="02020603050405020304" pitchFamily="18" charset="0"/>
                <a:cs typeface="Arial" panose="020B0604020202020204" pitchFamily="34" charset="0"/>
              </a:rPr>
              <a:t>gehuurd</a:t>
            </a:r>
            <a:r>
              <a:rPr lang="nl-NL" sz="2000" dirty="0">
                <a:ea typeface="Times New Roman" panose="02020603050405020304" pitchFamily="18" charset="0"/>
                <a:cs typeface="Arial" panose="020B0604020202020204" pitchFamily="34" charset="0"/>
              </a:rPr>
              <a:t> waar ze al hun spullen in kunnen vervoeren. Huren is </a:t>
            </a:r>
            <a:r>
              <a:rPr lang="nl-NL" sz="2000" b="1" i="1" dirty="0">
                <a:ea typeface="Times New Roman" panose="02020603050405020304" pitchFamily="18" charset="0"/>
                <a:cs typeface="Arial" panose="020B0604020202020204" pitchFamily="34" charset="0"/>
              </a:rPr>
              <a:t>geld betalen voor iets wat je gebruikt en later weer teruggeeft</a:t>
            </a:r>
            <a:r>
              <a:rPr lang="nl-NL" sz="2000" dirty="0">
                <a:ea typeface="Times New Roman" panose="02020603050405020304" pitchFamily="18" charset="0"/>
                <a:cs typeface="Arial" panose="020B0604020202020204" pitchFamily="34" charset="0"/>
              </a:rPr>
              <a:t>. Die container wordt straks met </a:t>
            </a:r>
            <a:r>
              <a:rPr lang="nl-NL" sz="2000" b="1" u="sng" dirty="0">
                <a:ea typeface="Times New Roman" panose="02020603050405020304" pitchFamily="18" charset="0"/>
                <a:cs typeface="Arial" panose="020B0604020202020204" pitchFamily="34" charset="0"/>
              </a:rPr>
              <a:t>een kraan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is een machine om dingen mee op te tillen</a:t>
            </a:r>
            <a:r>
              <a:rPr lang="nl-NL" sz="2000" dirty="0">
                <a:ea typeface="Times New Roman" panose="02020603050405020304" pitchFamily="18" charset="0"/>
                <a:cs typeface="Arial" panose="020B0604020202020204" pitchFamily="34" charset="0"/>
              </a:rPr>
              <a:t>, op een schip </a:t>
            </a:r>
            <a:r>
              <a:rPr lang="nl-NL" sz="2000" b="1" u="sng" dirty="0">
                <a:ea typeface="Times New Roman" panose="02020603050405020304" pitchFamily="18" charset="0"/>
                <a:cs typeface="Arial" panose="020B0604020202020204" pitchFamily="34" charset="0"/>
              </a:rPr>
              <a:t>geladen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Laden is </a:t>
            </a:r>
            <a:r>
              <a:rPr lang="nl-NL" sz="2000" b="1" i="1" dirty="0">
                <a:ea typeface="Times New Roman" panose="02020603050405020304" pitchFamily="18" charset="0"/>
                <a:cs typeface="Arial" panose="020B0604020202020204" pitchFamily="34" charset="0"/>
              </a:rPr>
              <a:t>grote spullen ergens inzetten om ze te verplaatsen. </a:t>
            </a:r>
            <a:r>
              <a:rPr lang="nl-NL" sz="2000" dirty="0">
                <a:ea typeface="Times New Roman" panose="02020603050405020304" pitchFamily="18" charset="0"/>
                <a:cs typeface="Arial" panose="020B0604020202020204" pitchFamily="34" charset="0"/>
              </a:rPr>
              <a:t>Dit schip vervoert de container in zo’n dag of 10 naar Rotterdam. Als ze straks weer in Nederland zijn, willen ze nog steeds genieten van dieren maar dan vooral van dieren </a:t>
            </a:r>
            <a:r>
              <a:rPr lang="nl-NL" sz="2000" b="1" u="sng" dirty="0">
                <a:ea typeface="Times New Roman" panose="02020603050405020304" pitchFamily="18" charset="0"/>
                <a:cs typeface="Arial" panose="020B0604020202020204" pitchFamily="34" charset="0"/>
              </a:rPr>
              <a:t>in het wild</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vrij in de natuur, niet gevangen. </a:t>
            </a:r>
            <a:r>
              <a:rPr lang="nl-NL" sz="2000" dirty="0">
                <a:ea typeface="Times New Roman" panose="02020603050405020304" pitchFamily="18" charset="0"/>
                <a:cs typeface="Arial" panose="020B0604020202020204" pitchFamily="34" charset="0"/>
              </a:rPr>
              <a:t>Want zo horen alle dieren te leven, zeggen ze.</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Zijn jullie het daarmee eens?</a:t>
            </a:r>
          </a:p>
          <a:p>
            <a:pPr marL="0" lvl="0" indent="0">
              <a:spcBef>
                <a:spcPts val="200"/>
              </a:spcBef>
              <a:spcAft>
                <a:spcPts val="200"/>
              </a:spcAft>
              <a:buNone/>
            </a:pPr>
            <a:endParaRPr lang="nl-NL" sz="2400" i="1"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35712" y="47346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het wild</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2139" y="47346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4800" b="1" dirty="0">
                <a:solidFill>
                  <a:srgbClr val="387038"/>
                </a:solidFill>
                <a:latin typeface="Century Gothic" panose="020B0502020202020204" pitchFamily="34" charset="0"/>
                <a:ea typeface="Calibri"/>
                <a:cs typeface="Times New Roman"/>
              </a:rPr>
              <a:t>i</a:t>
            </a:r>
            <a:r>
              <a:rPr lang="nl-NL" sz="4800" b="1" dirty="0">
                <a:solidFill>
                  <a:srgbClr val="387038"/>
                </a:solidFill>
                <a:effectLst/>
                <a:latin typeface="Century Gothic" panose="020B0502020202020204" pitchFamily="34" charset="0"/>
                <a:ea typeface="Calibri"/>
                <a:cs typeface="Times New Roman"/>
              </a:rPr>
              <a:t>n gevangen-schap</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vrij in de natuur, niet gevangen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dieren kunnen </a:t>
            </a:r>
            <a:r>
              <a:rPr lang="nl-NL" sz="2400" i="1" u="sng" dirty="0">
                <a:solidFill>
                  <a:srgbClr val="387038"/>
                </a:solidFill>
                <a:latin typeface="Century Gothic" panose="020B0502020202020204" pitchFamily="34" charset="0"/>
                <a:ea typeface="Calibri"/>
                <a:cs typeface="Times New Roman"/>
              </a:rPr>
              <a:t>in het wild</a:t>
            </a:r>
            <a:r>
              <a:rPr lang="nl-NL" sz="2400" i="1" dirty="0">
                <a:solidFill>
                  <a:srgbClr val="387038"/>
                </a:solidFill>
                <a:latin typeface="Century Gothic" panose="020B0502020202020204" pitchFamily="34" charset="0"/>
                <a:ea typeface="Calibri"/>
                <a:cs typeface="Times New Roman"/>
              </a:rPr>
              <a:t> leven op de Veluwe.</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7008" y="1559310"/>
            <a:ext cx="4248472" cy="44661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opgesloten zijn in de dierentuin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Dit aapje leeft al zijn hele leven </a:t>
            </a:r>
            <a:r>
              <a:rPr lang="nl-NL" sz="2400" i="1" u="sng" dirty="0">
                <a:solidFill>
                  <a:srgbClr val="387038"/>
                </a:solidFill>
                <a:effectLst/>
                <a:latin typeface="Century Gothic" panose="020B0502020202020204" pitchFamily="34" charset="0"/>
                <a:ea typeface="Calibri"/>
                <a:cs typeface="Times New Roman"/>
              </a:rPr>
              <a:t>in gevangenschap</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61AF3F1C-2386-945F-556D-2B3EC06678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510" y="2739384"/>
            <a:ext cx="3729991" cy="2489816"/>
          </a:xfrm>
          <a:prstGeom prst="rect">
            <a:avLst/>
          </a:prstGeom>
        </p:spPr>
      </p:pic>
      <p:pic>
        <p:nvPicPr>
          <p:cNvPr id="4" name="Afbeelding 3" descr="Afbeelding met zoogdier, primaat, aap, Breedneusaap&#10;&#10;Automatisch gegenereerde beschrijving">
            <a:extLst>
              <a:ext uri="{FF2B5EF4-FFF2-40B4-BE49-F238E27FC236}">
                <a16:creationId xmlns:a16="http://schemas.microsoft.com/office/drawing/2014/main" id="{6FED1871-D75D-834B-5549-EDBF7B6D39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2285" y="2740976"/>
            <a:ext cx="3736655" cy="2466192"/>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laden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lossen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grote spullen ergens inzetten om ze te verplaatsen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containers worden op het schip </a:t>
            </a:r>
            <a:r>
              <a:rPr lang="nl-NL" sz="2400" i="1" u="sng" dirty="0">
                <a:solidFill>
                  <a:srgbClr val="387038"/>
                </a:solidFill>
                <a:latin typeface="Century Gothic" panose="020B0502020202020204" pitchFamily="34" charset="0"/>
                <a:ea typeface="Calibri"/>
                <a:cs typeface="Times New Roman"/>
              </a:rPr>
              <a:t>geladen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697760" y="1549849"/>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lading van een schip halen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Grote kranen </a:t>
            </a:r>
            <a:r>
              <a:rPr lang="nl-NL" sz="2400" i="1" u="sng" dirty="0">
                <a:solidFill>
                  <a:srgbClr val="387038"/>
                </a:solidFill>
                <a:effectLst/>
                <a:latin typeface="Century Gothic" panose="020B0502020202020204" pitchFamily="34" charset="0"/>
                <a:ea typeface="Calibri"/>
                <a:cs typeface="Times New Roman"/>
              </a:rPr>
              <a:t>lossen</a:t>
            </a:r>
            <a:r>
              <a:rPr lang="nl-NL" sz="2400" i="1" dirty="0">
                <a:solidFill>
                  <a:srgbClr val="387038"/>
                </a:solidFill>
                <a:effectLst/>
                <a:latin typeface="Century Gothic" panose="020B0502020202020204" pitchFamily="34" charset="0"/>
                <a:ea typeface="Calibri"/>
                <a:cs typeface="Times New Roman"/>
              </a:rPr>
              <a:t> de containers.</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A7C40CE-9B69-1C6D-6311-2C26F36DF0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583" y="3068960"/>
            <a:ext cx="3799219" cy="1944216"/>
          </a:xfrm>
          <a:prstGeom prst="rect">
            <a:avLst/>
          </a:prstGeom>
        </p:spPr>
      </p:pic>
      <p:pic>
        <p:nvPicPr>
          <p:cNvPr id="4" name="Afbeelding 3" descr="Afbeelding met hemel, water, Vrachttransport, verzendcontainer&#10;&#10;Automatisch gegenereerde beschrijving">
            <a:extLst>
              <a:ext uri="{FF2B5EF4-FFF2-40B4-BE49-F238E27FC236}">
                <a16:creationId xmlns:a16="http://schemas.microsoft.com/office/drawing/2014/main" id="{E57FF723-C9B8-DAD2-BB41-FD6C1E4669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3080" y="3076192"/>
            <a:ext cx="3990700" cy="1658088"/>
          </a:xfrm>
          <a:prstGeom prst="rect">
            <a:avLst/>
          </a:prstGeom>
        </p:spPr>
      </p:pic>
    </p:spTree>
    <p:extLst>
      <p:ext uri="{BB962C8B-B14F-4D97-AF65-F5344CB8AC3E}">
        <p14:creationId xmlns:p14="http://schemas.microsoft.com/office/powerpoint/2010/main" val="386472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huren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kopen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geld betalen voor iets wat je gebruikt en later weer teruggeeft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container kun je </a:t>
            </a:r>
            <a:r>
              <a:rPr lang="nl-NL" sz="2400" i="1" u="sng" dirty="0">
                <a:solidFill>
                  <a:srgbClr val="387038"/>
                </a:solidFill>
                <a:latin typeface="Century Gothic" panose="020B0502020202020204" pitchFamily="34" charset="0"/>
                <a:ea typeface="Calibri"/>
                <a:cs typeface="Times New Roman"/>
              </a:rPr>
              <a:t>huren</a:t>
            </a:r>
            <a:r>
              <a:rPr lang="nl-NL" sz="2400" i="1" dirty="0">
                <a:solidFill>
                  <a:srgbClr val="387038"/>
                </a:solidFill>
                <a:latin typeface="Century Gothic" panose="020B0502020202020204" pitchFamily="34" charset="0"/>
                <a:ea typeface="Calibri"/>
                <a:cs typeface="Times New Roman"/>
              </a:rPr>
              <a:t> om je spullen te verhuizen.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geld betalen voor iets waarvan je de eigenaar wordt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a:t>
            </a:r>
            <a:r>
              <a:rPr lang="nl-NL" sz="2400" i="1" u="sng" dirty="0">
                <a:solidFill>
                  <a:srgbClr val="387038"/>
                </a:solidFill>
                <a:effectLst/>
                <a:latin typeface="Century Gothic" panose="020B0502020202020204" pitchFamily="34" charset="0"/>
                <a:ea typeface="Calibri"/>
                <a:cs typeface="Times New Roman"/>
              </a:rPr>
              <a:t>koopt</a:t>
            </a:r>
            <a:r>
              <a:rPr lang="nl-NL" sz="2400" i="1" dirty="0">
                <a:solidFill>
                  <a:srgbClr val="387038"/>
                </a:solidFill>
                <a:effectLst/>
                <a:latin typeface="Century Gothic" panose="020B0502020202020204" pitchFamily="34" charset="0"/>
                <a:ea typeface="Calibri"/>
                <a:cs typeface="Times New Roman"/>
              </a:rPr>
              <a:t> een kop koffie.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4C09E67-84FD-C378-63EA-8BD9387A4B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2996952"/>
            <a:ext cx="3513202" cy="1989620"/>
          </a:xfrm>
          <a:prstGeom prst="rect">
            <a:avLst/>
          </a:prstGeom>
        </p:spPr>
      </p:pic>
      <p:pic>
        <p:nvPicPr>
          <p:cNvPr id="4" name="Afbeelding 3" descr="Afbeelding met persoon, tafel, Mobiele telefoon, glimlach&#10;&#10;Automatisch gegenereerde beschrijving">
            <a:extLst>
              <a:ext uri="{FF2B5EF4-FFF2-40B4-BE49-F238E27FC236}">
                <a16:creationId xmlns:a16="http://schemas.microsoft.com/office/drawing/2014/main" id="{3989FEAC-5BA8-CC36-6E2B-8F4E8D27D6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3140968"/>
            <a:ext cx="2952328" cy="1972155"/>
          </a:xfrm>
          <a:prstGeom prst="rect">
            <a:avLst/>
          </a:prstGeom>
        </p:spPr>
      </p:pic>
    </p:spTree>
    <p:extLst>
      <p:ext uri="{BB962C8B-B14F-4D97-AF65-F5344CB8AC3E}">
        <p14:creationId xmlns:p14="http://schemas.microsoft.com/office/powerpoint/2010/main" val="413464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4" y="476672"/>
            <a:ext cx="383333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123729" y="404664"/>
            <a:ext cx="410445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verzorger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284984"/>
            <a:ext cx="2787026" cy="12601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07912" y="3353292"/>
            <a:ext cx="2787026" cy="11235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dieren-</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verzorger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284983"/>
            <a:ext cx="2444750" cy="12601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7456" y="3283053"/>
            <a:ext cx="2559337" cy="115212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a:t>
            </a:r>
            <a:r>
              <a:rPr lang="nl-NL" sz="3600" b="1" dirty="0" err="1">
                <a:latin typeface="Century Gothic" panose="020B0502020202020204" pitchFamily="34" charset="0"/>
                <a:ea typeface="Calibri"/>
                <a:cs typeface="Times New Roman"/>
              </a:rPr>
              <a:t>zieken-verzorger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062752" y="3264212"/>
            <a:ext cx="2776830" cy="126207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17603" y="3296639"/>
            <a:ext cx="306712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a:t>
            </a:r>
            <a:r>
              <a:rPr lang="nl-NL" sz="3600" b="1" dirty="0" err="1">
                <a:effectLst/>
                <a:latin typeface="Century Gothic" panose="020B0502020202020204" pitchFamily="34" charset="0"/>
                <a:ea typeface="Calibri"/>
                <a:cs typeface="Times New Roman"/>
              </a:rPr>
              <a:t>interieur-verzorger</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611398" cy="25202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61139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dieren of mensen geeft wat ze nodig hebben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679AACE-EB74-892F-8CBA-52E5495E70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79" y="1343700"/>
            <a:ext cx="2654292" cy="1770202"/>
          </a:xfrm>
          <a:prstGeom prst="rect">
            <a:avLst/>
          </a:prstGeom>
        </p:spPr>
      </p:pic>
      <p:pic>
        <p:nvPicPr>
          <p:cNvPr id="4" name="Afbeelding 3" descr="Afbeelding met persoon, kleding, Menselijk gezicht, Bejaarde&#10;&#10;Automatisch gegenereerde beschrijving">
            <a:extLst>
              <a:ext uri="{FF2B5EF4-FFF2-40B4-BE49-F238E27FC236}">
                <a16:creationId xmlns:a16="http://schemas.microsoft.com/office/drawing/2014/main" id="{A2036312-4700-6771-235E-87A2652624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9291" y="4593825"/>
            <a:ext cx="2110253" cy="1409649"/>
          </a:xfrm>
          <a:prstGeom prst="rect">
            <a:avLst/>
          </a:prstGeom>
        </p:spPr>
      </p:pic>
      <p:pic>
        <p:nvPicPr>
          <p:cNvPr id="17" name="Afbeelding 16" descr="Afbeelding met persoon, kleding, meubels, stoel&#10;&#10;Automatisch gegenereerde beschrijving">
            <a:extLst>
              <a:ext uri="{FF2B5EF4-FFF2-40B4-BE49-F238E27FC236}">
                <a16:creationId xmlns:a16="http://schemas.microsoft.com/office/drawing/2014/main" id="{B5E94BEB-7C2D-E4A2-597F-22B3E7B155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200" y="4625844"/>
            <a:ext cx="2110253" cy="1409649"/>
          </a:xfrm>
          <a:prstGeom prst="rect">
            <a:avLst/>
          </a:prstGeom>
        </p:spPr>
      </p:pic>
      <p:pic>
        <p:nvPicPr>
          <p:cNvPr id="19" name="Afbeelding 18" descr="Afbeelding met buitenshuis, olifant, boom, Olifanten en mammoeten&#10;&#10;Automatisch gegenereerde beschrijving">
            <a:extLst>
              <a:ext uri="{FF2B5EF4-FFF2-40B4-BE49-F238E27FC236}">
                <a16:creationId xmlns:a16="http://schemas.microsoft.com/office/drawing/2014/main" id="{8337FB50-D05C-7695-2C68-26AB8E3F02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6298" y="4609500"/>
            <a:ext cx="2110253" cy="1425993"/>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335936"/>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kraan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kist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491880" y="825813"/>
            <a:ext cx="30963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203849" y="819113"/>
            <a:ext cx="372111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zware last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21678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53346" y="4253628"/>
            <a:ext cx="35223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container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4680520"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494188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machine om dingen mee op te tillen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471E6F68-5A60-AC7E-111F-0BFE00CB1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7811" y="5016958"/>
            <a:ext cx="2639945" cy="1487804"/>
          </a:xfrm>
          <a:prstGeom prst="rect">
            <a:avLst/>
          </a:prstGeom>
        </p:spPr>
      </p:pic>
      <p:pic>
        <p:nvPicPr>
          <p:cNvPr id="20" name="Afbeelding 19" descr="Afbeelding met houten, hardhout, triplex, Houtbewerking&#10;&#10;Automatisch gegenereerde beschrijving">
            <a:extLst>
              <a:ext uri="{FF2B5EF4-FFF2-40B4-BE49-F238E27FC236}">
                <a16:creationId xmlns:a16="http://schemas.microsoft.com/office/drawing/2014/main" id="{63CCF58C-F5E0-45EC-6AE2-908B5D875B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3228" t="17712" r="12293" b="10024"/>
          <a:stretch/>
        </p:blipFill>
        <p:spPr>
          <a:xfrm>
            <a:off x="5538024" y="4966490"/>
            <a:ext cx="1584177" cy="1321881"/>
          </a:xfrm>
          <a:prstGeom prst="rect">
            <a:avLst/>
          </a:prstGeom>
        </p:spPr>
      </p:pic>
      <p:pic>
        <p:nvPicPr>
          <p:cNvPr id="22" name="Afbeelding 21" descr="Afbeelding met hemel, wolk, buitenshuis, metaal&#10;&#10;Automatisch gegenereerde beschrijving">
            <a:extLst>
              <a:ext uri="{FF2B5EF4-FFF2-40B4-BE49-F238E27FC236}">
                <a16:creationId xmlns:a16="http://schemas.microsoft.com/office/drawing/2014/main" id="{5575CAB1-D619-83C6-7029-E7D7983A2F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5094" y="392341"/>
            <a:ext cx="2158148" cy="1428694"/>
          </a:xfrm>
          <a:prstGeom prst="rect">
            <a:avLst/>
          </a:prstGeom>
        </p:spPr>
      </p:pic>
      <p:pic>
        <p:nvPicPr>
          <p:cNvPr id="4" name="Afbeelding 3" descr="Afbeelding met hemel, transport, buitenshuis, kraan&#10;&#10;Automatisch gegenereerde beschrijving">
            <a:extLst>
              <a:ext uri="{FF2B5EF4-FFF2-40B4-BE49-F238E27FC236}">
                <a16:creationId xmlns:a16="http://schemas.microsoft.com/office/drawing/2014/main" id="{AD351428-C216-24B6-A6C6-9426519F65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099" y="452165"/>
            <a:ext cx="1686945" cy="2525367"/>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63882" y="2492533"/>
            <a:ext cx="554461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06065" y="2289754"/>
            <a:ext cx="551668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een grote eer</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032448" y="4315204"/>
            <a:ext cx="482171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972361" y="4315204"/>
            <a:ext cx="4941884" cy="40266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Nobel prijs krijgen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491880" y="825813"/>
            <a:ext cx="30963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203849" y="819113"/>
            <a:ext cx="372111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respecteren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30898" y="4324861"/>
            <a:ext cx="339654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40597" y="4267181"/>
            <a:ext cx="35223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ontmoeting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5"/>
            <a:ext cx="4680520"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4941885"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heel bijzonders voor iemand</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03104ED7-8AF6-3F70-4BDE-1E6A6F88E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582" y="894958"/>
            <a:ext cx="2652510" cy="1496185"/>
          </a:xfrm>
          <a:prstGeom prst="rect">
            <a:avLst/>
          </a:prstGeom>
        </p:spPr>
      </p:pic>
      <p:pic>
        <p:nvPicPr>
          <p:cNvPr id="20" name="Afbeelding 19" descr="Afbeelding met persoon, sport, judo, kleding&#10;&#10;Automatisch gegenereerde beschrijving">
            <a:extLst>
              <a:ext uri="{FF2B5EF4-FFF2-40B4-BE49-F238E27FC236}">
                <a16:creationId xmlns:a16="http://schemas.microsoft.com/office/drawing/2014/main" id="{66ECF359-0232-9C1D-794A-0CBC3ECA57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1359" y="802074"/>
            <a:ext cx="2182799" cy="1458110"/>
          </a:xfrm>
          <a:prstGeom prst="rect">
            <a:avLst/>
          </a:prstGeom>
        </p:spPr>
      </p:pic>
      <p:pic>
        <p:nvPicPr>
          <p:cNvPr id="4" name="Afbeelding 3" descr="Afbeelding met Menselijk gezicht, brons, museum&#10;&#10;Automatisch gegenereerde beschrijving">
            <a:extLst>
              <a:ext uri="{FF2B5EF4-FFF2-40B4-BE49-F238E27FC236}">
                <a16:creationId xmlns:a16="http://schemas.microsoft.com/office/drawing/2014/main" id="{BA764DF8-2A5C-2020-B812-3B72498AC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9659" y="4993249"/>
            <a:ext cx="2085501" cy="1564126"/>
          </a:xfrm>
          <a:prstGeom prst="rect">
            <a:avLst/>
          </a:prstGeom>
        </p:spPr>
      </p:pic>
      <p:pic>
        <p:nvPicPr>
          <p:cNvPr id="21" name="Afbeelding 20" descr="Afbeelding met hemel, persoon, person, kleding&#10;&#10;Automatisch gegenereerde beschrijving">
            <a:extLst>
              <a:ext uri="{FF2B5EF4-FFF2-40B4-BE49-F238E27FC236}">
                <a16:creationId xmlns:a16="http://schemas.microsoft.com/office/drawing/2014/main" id="{A0E5027D-3E50-8A04-4D70-BBCF981405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9995" y="4986156"/>
            <a:ext cx="2258280" cy="1508531"/>
          </a:xfrm>
          <a:prstGeom prst="rect">
            <a:avLst/>
          </a:prstGeom>
        </p:spPr>
      </p:pic>
    </p:spTree>
    <p:extLst>
      <p:ext uri="{BB962C8B-B14F-4D97-AF65-F5344CB8AC3E}">
        <p14:creationId xmlns:p14="http://schemas.microsoft.com/office/powerpoint/2010/main" val="180306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namelijk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want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Mijn oom en tante komen weer terug naar Nederland. Ze gaan </a:t>
            </a:r>
            <a:r>
              <a:rPr lang="nl-NL" sz="2800" i="1" u="sng" dirty="0">
                <a:solidFill>
                  <a:srgbClr val="387038"/>
                </a:solidFill>
                <a:latin typeface="Century Gothic" panose="020B0502020202020204" pitchFamily="34" charset="0"/>
                <a:cs typeface="Times New Roman"/>
              </a:rPr>
              <a:t>namelijk</a:t>
            </a:r>
            <a:r>
              <a:rPr lang="nl-NL" sz="2800" i="1" dirty="0">
                <a:solidFill>
                  <a:srgbClr val="387038"/>
                </a:solidFill>
                <a:latin typeface="Century Gothic" panose="020B0502020202020204" pitchFamily="34" charset="0"/>
                <a:cs typeface="Times New Roman"/>
              </a:rPr>
              <a:t> met pensioen.</a:t>
            </a:r>
            <a:endParaRPr lang="nl-NL" sz="2800" i="1" dirty="0">
              <a:solidFill>
                <a:srgbClr val="00B050"/>
              </a:solidFill>
              <a:latin typeface="Century Gothic" panose="020B0502020202020204" pitchFamily="34" charset="0"/>
            </a:endParaRPr>
          </a:p>
        </p:txBody>
      </p:sp>
      <p:pic>
        <p:nvPicPr>
          <p:cNvPr id="2" name="Afbeelding 1" descr="Afbeelding met persoon, kleding, buitenshuis, hemel&#10;&#10;Automatisch gegenereerde beschrijving">
            <a:extLst>
              <a:ext uri="{FF2B5EF4-FFF2-40B4-BE49-F238E27FC236}">
                <a16:creationId xmlns:a16="http://schemas.microsoft.com/office/drawing/2014/main" id="{18E4030F-B755-6ECC-305D-33450BD4EA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45474" y="1795965"/>
            <a:ext cx="5800309" cy="3874606"/>
          </a:xfrm>
          <a:prstGeom prst="rect">
            <a:avLst/>
          </a:prstGeom>
        </p:spPr>
      </p:pic>
      <p:sp>
        <p:nvSpPr>
          <p:cNvPr id="3" name="Tekstvak 2">
            <a:extLst>
              <a:ext uri="{FF2B5EF4-FFF2-40B4-BE49-F238E27FC236}">
                <a16:creationId xmlns:a16="http://schemas.microsoft.com/office/drawing/2014/main" id="{EC079AA9-EF8F-846B-1336-BDECA43EBE96}"/>
              </a:ext>
            </a:extLst>
          </p:cNvPr>
          <p:cNvSpPr txBox="1"/>
          <p:nvPr/>
        </p:nvSpPr>
        <p:spPr>
          <a:xfrm>
            <a:off x="3315879" y="3895044"/>
            <a:ext cx="648072" cy="461665"/>
          </a:xfrm>
          <a:prstGeom prst="rect">
            <a:avLst/>
          </a:prstGeom>
          <a:noFill/>
        </p:spPr>
        <p:txBody>
          <a:bodyPr wrap="square" rtlCol="0">
            <a:spAutoFit/>
          </a:bodyPr>
          <a:lstStyle/>
          <a:p>
            <a:r>
              <a:rPr lang="nl-NL" sz="2400" b="1" dirty="0">
                <a:solidFill>
                  <a:schemeClr val="bg1"/>
                </a:solidFill>
              </a:rPr>
              <a:t>68</a:t>
            </a:r>
          </a:p>
        </p:txBody>
      </p:sp>
      <p:pic>
        <p:nvPicPr>
          <p:cNvPr id="4" name="Afbeelding 3" descr="Afbeelding met kaart, silhouet, kunst&#10;&#10;Automatisch gegenereerde beschrijving">
            <a:extLst>
              <a:ext uri="{FF2B5EF4-FFF2-40B4-BE49-F238E27FC236}">
                <a16:creationId xmlns:a16="http://schemas.microsoft.com/office/drawing/2014/main" id="{46DAC9A8-0EAB-4C58-4838-F085622C535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67944" y="1187429"/>
            <a:ext cx="2441586" cy="2441586"/>
          </a:xfrm>
          <a:prstGeom prst="rect">
            <a:avLst/>
          </a:prstGeom>
        </p:spPr>
      </p:pic>
      <p:sp>
        <p:nvSpPr>
          <p:cNvPr id="5" name="Tekstvak 4">
            <a:extLst>
              <a:ext uri="{FF2B5EF4-FFF2-40B4-BE49-F238E27FC236}">
                <a16:creationId xmlns:a16="http://schemas.microsoft.com/office/drawing/2014/main" id="{1C528E92-8FCD-31F4-C5B9-35305F67D3A8}"/>
              </a:ext>
            </a:extLst>
          </p:cNvPr>
          <p:cNvSpPr txBox="1"/>
          <p:nvPr/>
        </p:nvSpPr>
        <p:spPr>
          <a:xfrm>
            <a:off x="2267744" y="4448378"/>
            <a:ext cx="1069839" cy="461665"/>
          </a:xfrm>
          <a:prstGeom prst="rect">
            <a:avLst/>
          </a:prstGeom>
          <a:noFill/>
        </p:spPr>
        <p:txBody>
          <a:bodyPr wrap="square" rtlCol="0">
            <a:spAutoFit/>
          </a:bodyPr>
          <a:lstStyle/>
          <a:p>
            <a:r>
              <a:rPr lang="nl-NL" sz="2400" b="1" dirty="0">
                <a:solidFill>
                  <a:schemeClr val="bg1"/>
                </a:solidFill>
              </a:rPr>
              <a:t>67</a:t>
            </a:r>
          </a:p>
        </p:txBody>
      </p:sp>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40 – 3 oktober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een grote eer</a:t>
            </a:r>
          </a:p>
        </p:txBody>
      </p:sp>
      <p:pic>
        <p:nvPicPr>
          <p:cNvPr id="3" name="Afbeelding 2" descr="Afbeelding met persoon, kleding, Menselijk gezicht, muur&#10;&#10;Automatisch gegenereerde beschrijving">
            <a:extLst>
              <a:ext uri="{FF2B5EF4-FFF2-40B4-BE49-F238E27FC236}">
                <a16:creationId xmlns:a16="http://schemas.microsoft.com/office/drawing/2014/main" id="{369D8C78-E38A-6F87-4063-B6D49E507B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700808"/>
            <a:ext cx="8043444" cy="453650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7824" y="34328"/>
            <a:ext cx="9180512" cy="1200329"/>
          </a:xfrm>
          <a:prstGeom prst="rect">
            <a:avLst/>
          </a:prstGeom>
          <a:noFill/>
        </p:spPr>
        <p:txBody>
          <a:bodyPr wrap="square" rtlCol="0">
            <a:spAutoFit/>
          </a:bodyPr>
          <a:lstStyle/>
          <a:p>
            <a:r>
              <a:rPr lang="nl-NL" sz="7200" b="1" u="sng" dirty="0">
                <a:latin typeface="Century Gothic" panose="020B0502020202020204" pitchFamily="34" charset="0"/>
              </a:rPr>
              <a:t>de verzorger</a:t>
            </a:r>
          </a:p>
        </p:txBody>
      </p:sp>
      <p:pic>
        <p:nvPicPr>
          <p:cNvPr id="3" name="Afbeelding 2" descr="Afbeelding met tijger, katachtige, persoon, Bengaalse tijger&#10;&#10;Automatisch gegenereerde beschrijving">
            <a:extLst>
              <a:ext uri="{FF2B5EF4-FFF2-40B4-BE49-F238E27FC236}">
                <a16:creationId xmlns:a16="http://schemas.microsoft.com/office/drawing/2014/main" id="{9FB2AE0A-FEFD-54F9-A206-310E38832A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556" y="1234657"/>
            <a:ext cx="7992888" cy="533924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48072" y="-20674"/>
            <a:ext cx="9180512" cy="1200329"/>
          </a:xfrm>
          <a:prstGeom prst="rect">
            <a:avLst/>
          </a:prstGeom>
          <a:noFill/>
        </p:spPr>
        <p:txBody>
          <a:bodyPr wrap="square" rtlCol="0">
            <a:spAutoFit/>
          </a:bodyPr>
          <a:lstStyle/>
          <a:p>
            <a:r>
              <a:rPr lang="nl-NL" sz="7200" b="1" u="sng" dirty="0">
                <a:latin typeface="Century Gothic" panose="020B0502020202020204" pitchFamily="34" charset="0"/>
              </a:rPr>
              <a:t>namelijk</a:t>
            </a:r>
          </a:p>
        </p:txBody>
      </p:sp>
      <p:pic>
        <p:nvPicPr>
          <p:cNvPr id="3" name="Afbeelding 2" descr="Afbeelding met persoon, kleding, buitenshuis, hemel&#10;&#10;Automatisch gegenereerde beschrijving">
            <a:extLst>
              <a:ext uri="{FF2B5EF4-FFF2-40B4-BE49-F238E27FC236}">
                <a16:creationId xmlns:a16="http://schemas.microsoft.com/office/drawing/2014/main" id="{2F22BCFC-A240-5014-EB41-4DF2E39969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632848" cy="5098742"/>
          </a:xfrm>
          <a:prstGeom prst="rect">
            <a:avLst/>
          </a:prstGeom>
        </p:spPr>
      </p:pic>
      <p:sp>
        <p:nvSpPr>
          <p:cNvPr id="9" name="Tekstvak 8">
            <a:extLst>
              <a:ext uri="{FF2B5EF4-FFF2-40B4-BE49-F238E27FC236}">
                <a16:creationId xmlns:a16="http://schemas.microsoft.com/office/drawing/2014/main" id="{1B9F4431-3AFE-E24A-8A74-DB7FBC05CD45}"/>
              </a:ext>
            </a:extLst>
          </p:cNvPr>
          <p:cNvSpPr txBox="1"/>
          <p:nvPr/>
        </p:nvSpPr>
        <p:spPr>
          <a:xfrm>
            <a:off x="2627784" y="4173923"/>
            <a:ext cx="504056" cy="461665"/>
          </a:xfrm>
          <a:prstGeom prst="rect">
            <a:avLst/>
          </a:prstGeom>
          <a:noFill/>
        </p:spPr>
        <p:txBody>
          <a:bodyPr wrap="square" rtlCol="0">
            <a:spAutoFit/>
          </a:bodyPr>
          <a:lstStyle/>
          <a:p>
            <a:r>
              <a:rPr lang="nl-NL" sz="2400" b="1" dirty="0">
                <a:solidFill>
                  <a:schemeClr val="bg1"/>
                </a:solidFill>
              </a:rPr>
              <a:t>68</a:t>
            </a:r>
          </a:p>
        </p:txBody>
      </p:sp>
      <p:pic>
        <p:nvPicPr>
          <p:cNvPr id="11" name="Afbeelding 10" descr="Afbeelding met kaart, silhouet, kunst&#10;&#10;Automatisch gegenereerde beschrijving">
            <a:extLst>
              <a:ext uri="{FF2B5EF4-FFF2-40B4-BE49-F238E27FC236}">
                <a16:creationId xmlns:a16="http://schemas.microsoft.com/office/drawing/2014/main" id="{0E4EAB2B-4CD1-A15C-C981-C227F5892FE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131840" y="520292"/>
            <a:ext cx="3212976" cy="3212976"/>
          </a:xfrm>
          <a:prstGeom prst="rect">
            <a:avLst/>
          </a:prstGeom>
        </p:spPr>
      </p:pic>
      <p:sp>
        <p:nvSpPr>
          <p:cNvPr id="2" name="Tekstvak 1">
            <a:extLst>
              <a:ext uri="{FF2B5EF4-FFF2-40B4-BE49-F238E27FC236}">
                <a16:creationId xmlns:a16="http://schemas.microsoft.com/office/drawing/2014/main" id="{C1F8DED8-7802-9943-10DC-0C8DF06AF367}"/>
              </a:ext>
            </a:extLst>
          </p:cNvPr>
          <p:cNvSpPr txBox="1"/>
          <p:nvPr/>
        </p:nvSpPr>
        <p:spPr>
          <a:xfrm>
            <a:off x="1403648" y="4797152"/>
            <a:ext cx="504056" cy="461665"/>
          </a:xfrm>
          <a:prstGeom prst="rect">
            <a:avLst/>
          </a:prstGeom>
          <a:noFill/>
        </p:spPr>
        <p:txBody>
          <a:bodyPr wrap="square" rtlCol="0">
            <a:spAutoFit/>
          </a:bodyPr>
          <a:lstStyle/>
          <a:p>
            <a:r>
              <a:rPr lang="nl-NL" sz="2400" b="1" dirty="0">
                <a:solidFill>
                  <a:schemeClr val="bg1"/>
                </a:solidFill>
              </a:rPr>
              <a:t>67</a:t>
            </a:r>
          </a:p>
        </p:txBody>
      </p:sp>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huren</a:t>
            </a:r>
          </a:p>
        </p:txBody>
      </p:sp>
      <p:pic>
        <p:nvPicPr>
          <p:cNvPr id="3" name="Afbeelding 2" descr="Afbeelding met vrachtcontainer, verzendcontainer, container, poort&#10;&#10;Automatisch gegenereerde beschrijving">
            <a:extLst>
              <a:ext uri="{FF2B5EF4-FFF2-40B4-BE49-F238E27FC236}">
                <a16:creationId xmlns:a16="http://schemas.microsoft.com/office/drawing/2014/main" id="{DA6A1151-CFA1-5880-10DF-C7BB1D251F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4"/>
            <a:ext cx="7372844" cy="4925059"/>
          </a:xfrm>
          <a:prstGeom prst="rect">
            <a:avLst/>
          </a:prstGeom>
        </p:spPr>
      </p:pic>
      <p:sp>
        <p:nvSpPr>
          <p:cNvPr id="4" name="Rechthoek 3">
            <a:extLst>
              <a:ext uri="{FF2B5EF4-FFF2-40B4-BE49-F238E27FC236}">
                <a16:creationId xmlns:a16="http://schemas.microsoft.com/office/drawing/2014/main" id="{A7028668-BB80-5461-05FD-8C6B9389C403}"/>
              </a:ext>
            </a:extLst>
          </p:cNvPr>
          <p:cNvSpPr/>
          <p:nvPr/>
        </p:nvSpPr>
        <p:spPr>
          <a:xfrm>
            <a:off x="4689704" y="4149080"/>
            <a:ext cx="2016224" cy="576064"/>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DE5A0505-A2EB-EAD7-72E1-A2E901F5B571}"/>
              </a:ext>
            </a:extLst>
          </p:cNvPr>
          <p:cNvSpPr txBox="1"/>
          <p:nvPr/>
        </p:nvSpPr>
        <p:spPr>
          <a:xfrm>
            <a:off x="4547992" y="4021613"/>
            <a:ext cx="2736304" cy="769441"/>
          </a:xfrm>
          <a:prstGeom prst="rect">
            <a:avLst/>
          </a:prstGeom>
          <a:noFill/>
        </p:spPr>
        <p:txBody>
          <a:bodyPr wrap="square" rtlCol="0">
            <a:spAutoFit/>
          </a:bodyPr>
          <a:lstStyle/>
          <a:p>
            <a:r>
              <a:rPr lang="nl-NL" sz="4400" b="1" dirty="0">
                <a:solidFill>
                  <a:schemeClr val="bg1"/>
                </a:solidFill>
              </a:rPr>
              <a:t>TE HUUR</a:t>
            </a:r>
          </a:p>
        </p:txBody>
      </p:sp>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kraan</a:t>
            </a:r>
          </a:p>
        </p:txBody>
      </p:sp>
      <p:pic>
        <p:nvPicPr>
          <p:cNvPr id="3" name="Afbeelding 2" descr="Afbeelding met hemel, transport, buitenshuis, kraan&#10;&#10;Automatisch gegenereerde beschrijving">
            <a:extLst>
              <a:ext uri="{FF2B5EF4-FFF2-40B4-BE49-F238E27FC236}">
                <a16:creationId xmlns:a16="http://schemas.microsoft.com/office/drawing/2014/main" id="{6812D7DD-820D-9CEE-47AD-5150CAF409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7784" y="1245959"/>
            <a:ext cx="3456384" cy="517422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laden</a:t>
            </a:r>
          </a:p>
        </p:txBody>
      </p:sp>
      <p:pic>
        <p:nvPicPr>
          <p:cNvPr id="3" name="Afbeelding 2" descr="Afbeelding met verzendcontainer, watervoertuig, transport, schip&#10;&#10;Automatisch gegenereerde beschrijving">
            <a:extLst>
              <a:ext uri="{FF2B5EF4-FFF2-40B4-BE49-F238E27FC236}">
                <a16:creationId xmlns:a16="http://schemas.microsoft.com/office/drawing/2014/main" id="{B794E791-02F4-E192-2657-32D33799A0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1916832"/>
            <a:ext cx="7531817" cy="3847999"/>
          </a:xfrm>
          <a:prstGeom prst="rect">
            <a:avLst/>
          </a:prstGeom>
        </p:spPr>
      </p:pic>
      <p:sp>
        <p:nvSpPr>
          <p:cNvPr id="5" name="Pijl: omlaag 4">
            <a:extLst>
              <a:ext uri="{FF2B5EF4-FFF2-40B4-BE49-F238E27FC236}">
                <a16:creationId xmlns:a16="http://schemas.microsoft.com/office/drawing/2014/main" id="{79DB6694-D128-892A-E0CD-54DF30193D82}"/>
              </a:ext>
            </a:extLst>
          </p:cNvPr>
          <p:cNvSpPr/>
          <p:nvPr/>
        </p:nvSpPr>
        <p:spPr>
          <a:xfrm rot="3694434">
            <a:off x="2351919" y="3255821"/>
            <a:ext cx="2167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het wild</a:t>
            </a:r>
          </a:p>
        </p:txBody>
      </p:sp>
      <p:pic>
        <p:nvPicPr>
          <p:cNvPr id="3" name="Afbeelding 2" descr="Afbeelding met zoogdier, gras, buitenshuis, kudde&#10;&#10;Automatisch gegenereerde beschrijving">
            <a:extLst>
              <a:ext uri="{FF2B5EF4-FFF2-40B4-BE49-F238E27FC236}">
                <a16:creationId xmlns:a16="http://schemas.microsoft.com/office/drawing/2014/main" id="{A7924C00-CE75-D2B7-4B0C-BE6A504CCC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484784"/>
            <a:ext cx="7200800" cy="4810135"/>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2432</TotalTime>
  <Words>665</Words>
  <Application>Microsoft Office PowerPoint</Application>
  <PresentationFormat>Diavoorstelling (4:3)</PresentationFormat>
  <Paragraphs>165</Paragraphs>
  <Slides>17</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487</cp:revision>
  <dcterms:created xsi:type="dcterms:W3CDTF">2021-06-08T06:13:59Z</dcterms:created>
  <dcterms:modified xsi:type="dcterms:W3CDTF">2023-10-03T09:02:21Z</dcterms:modified>
</cp:coreProperties>
</file>