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7" r:id="rId2"/>
    <p:sldId id="548" r:id="rId3"/>
    <p:sldId id="1480" r:id="rId4"/>
    <p:sldId id="1460" r:id="rId5"/>
    <p:sldId id="1477" r:id="rId6"/>
    <p:sldId id="1475" r:id="rId7"/>
    <p:sldId id="1479" r:id="rId8"/>
    <p:sldId id="1481" r:id="rId9"/>
    <p:sldId id="1476" r:id="rId10"/>
    <p:sldId id="1516" r:id="rId11"/>
    <p:sldId id="1483" r:id="rId12"/>
    <p:sldId id="1482" r:id="rId13"/>
    <p:sldId id="934" r:id="rId14"/>
    <p:sldId id="428" r:id="rId15"/>
    <p:sldId id="1519" r:id="rId16"/>
    <p:sldId id="1522" r:id="rId17"/>
    <p:sldId id="1525" r:id="rId18"/>
    <p:sldId id="1438" r:id="rId19"/>
    <p:sldId id="1498" r:id="rId20"/>
    <p:sldId id="386" r:id="rId21"/>
    <p:sldId id="1515" r:id="rId22"/>
    <p:sldId id="1524" r:id="rId23"/>
    <p:sldId id="1523"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7"/>
            <p14:sldId id="548"/>
            <p14:sldId id="1480"/>
            <p14:sldId id="1460"/>
            <p14:sldId id="1477"/>
            <p14:sldId id="1475"/>
            <p14:sldId id="1479"/>
            <p14:sldId id="1481"/>
            <p14:sldId id="1476"/>
            <p14:sldId id="1516"/>
            <p14:sldId id="1483"/>
            <p14:sldId id="1482"/>
            <p14:sldId id="934"/>
            <p14:sldId id="428"/>
            <p14:sldId id="1519"/>
            <p14:sldId id="1522"/>
            <p14:sldId id="1525"/>
            <p14:sldId id="1438"/>
            <p14:sldId id="1498"/>
            <p14:sldId id="386"/>
            <p14:sldId id="1515"/>
            <p14:sldId id="1524"/>
            <p14:sldId id="15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472" autoAdjust="0"/>
  </p:normalViewPr>
  <p:slideViewPr>
    <p:cSldViewPr>
      <p:cViewPr varScale="1">
        <p:scale>
          <a:sx n="78" d="100"/>
          <a:sy n="78" d="100"/>
        </p:scale>
        <p:origin x="120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31-10-2023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31-10-2023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heftig: </a:t>
            </a:r>
            <a:r>
              <a:rPr lang="nl-NL" sz="1200" kern="1200" dirty="0">
                <a:solidFill>
                  <a:schemeClr val="tx1"/>
                </a:solidFill>
                <a:effectLst/>
                <a:latin typeface="+mn-lt"/>
                <a:ea typeface="+mn-ea"/>
                <a:cs typeface="+mn-cs"/>
              </a:rPr>
              <a:t>erg, ernstig</a:t>
            </a:r>
          </a:p>
          <a:p>
            <a:pPr fontAlgn="t"/>
            <a:r>
              <a:rPr lang="nl-NL" sz="1200" b="1" kern="1200" dirty="0">
                <a:solidFill>
                  <a:schemeClr val="tx1"/>
                </a:solidFill>
                <a:effectLst/>
                <a:latin typeface="+mn-lt"/>
                <a:ea typeface="+mn-ea"/>
                <a:cs typeface="+mn-cs"/>
              </a:rPr>
              <a:t>omgaan met: </a:t>
            </a:r>
            <a:r>
              <a:rPr lang="nl-NL" sz="1200" kern="1200" dirty="0">
                <a:solidFill>
                  <a:schemeClr val="tx1"/>
                </a:solidFill>
                <a:effectLst/>
                <a:latin typeface="+mn-lt"/>
                <a:ea typeface="+mn-ea"/>
                <a:cs typeface="+mn-cs"/>
              </a:rPr>
              <a:t>doen met</a:t>
            </a:r>
          </a:p>
          <a:p>
            <a:pPr fontAlgn="t"/>
            <a:r>
              <a:rPr lang="nl-NL" sz="1200" b="1" kern="1200" dirty="0">
                <a:solidFill>
                  <a:schemeClr val="tx1"/>
                </a:solidFill>
                <a:effectLst/>
                <a:latin typeface="+mn-lt"/>
                <a:ea typeface="+mn-ea"/>
                <a:cs typeface="+mn-cs"/>
              </a:rPr>
              <a:t>organiseren: </a:t>
            </a:r>
            <a:r>
              <a:rPr lang="nl-NL" sz="1200" kern="1200" dirty="0">
                <a:solidFill>
                  <a:schemeClr val="tx1"/>
                </a:solidFill>
                <a:effectLst/>
                <a:latin typeface="+mn-lt"/>
                <a:ea typeface="+mn-ea"/>
                <a:cs typeface="+mn-cs"/>
              </a:rPr>
              <a:t>regelen</a:t>
            </a:r>
          </a:p>
          <a:p>
            <a:pPr fontAlgn="t"/>
            <a:r>
              <a:rPr lang="nl-NL" sz="1200" b="1" kern="1200" dirty="0">
                <a:solidFill>
                  <a:schemeClr val="tx1"/>
                </a:solidFill>
                <a:effectLst/>
                <a:latin typeface="+mn-lt"/>
                <a:ea typeface="+mn-ea"/>
                <a:cs typeface="+mn-cs"/>
              </a:rPr>
              <a:t>de verbinding: </a:t>
            </a:r>
            <a:r>
              <a:rPr lang="nl-NL" sz="1200" kern="1200" dirty="0">
                <a:solidFill>
                  <a:schemeClr val="tx1"/>
                </a:solidFill>
                <a:effectLst/>
                <a:latin typeface="+mn-lt"/>
                <a:ea typeface="+mn-ea"/>
                <a:cs typeface="+mn-cs"/>
              </a:rPr>
              <a:t>het gevoel van samenzijn</a:t>
            </a:r>
          </a:p>
          <a:p>
            <a:pPr fontAlgn="t"/>
            <a:r>
              <a:rPr lang="nl-NL" sz="1200" b="1" kern="1200" dirty="0">
                <a:solidFill>
                  <a:schemeClr val="tx1"/>
                </a:solidFill>
                <a:effectLst/>
                <a:latin typeface="+mn-lt"/>
                <a:ea typeface="+mn-ea"/>
                <a:cs typeface="+mn-cs"/>
              </a:rPr>
              <a:t>uiteindelijk: </a:t>
            </a:r>
            <a:r>
              <a:rPr lang="nl-NL" sz="1200" kern="1200" dirty="0">
                <a:solidFill>
                  <a:schemeClr val="tx1"/>
                </a:solidFill>
                <a:effectLst/>
                <a:latin typeface="+mn-lt"/>
                <a:ea typeface="+mn-ea"/>
                <a:cs typeface="+mn-cs"/>
              </a:rPr>
              <a:t>op het laatst, ten slotte</a:t>
            </a:r>
          </a:p>
          <a:p>
            <a:pPr fontAlgn="t"/>
            <a:r>
              <a:rPr lang="nl-NL" sz="1200" b="1" kern="1200" dirty="0">
                <a:solidFill>
                  <a:schemeClr val="tx1"/>
                </a:solidFill>
                <a:effectLst/>
                <a:latin typeface="+mn-lt"/>
                <a:ea typeface="+mn-ea"/>
                <a:cs typeface="+mn-cs"/>
              </a:rPr>
              <a:t>ongerust: </a:t>
            </a:r>
            <a:r>
              <a:rPr lang="nl-NL" sz="1200" kern="1200" dirty="0">
                <a:solidFill>
                  <a:schemeClr val="tx1"/>
                </a:solidFill>
                <a:effectLst/>
                <a:latin typeface="+mn-lt"/>
                <a:ea typeface="+mn-ea"/>
                <a:cs typeface="+mn-cs"/>
              </a:rPr>
              <a:t>bang zijn dat er iets gebeurt wat je niet wilt</a:t>
            </a:r>
          </a:p>
          <a:p>
            <a:pPr fontAlgn="t"/>
            <a:r>
              <a:rPr lang="nl-NL" sz="1200" b="1" kern="1200" dirty="0">
                <a:solidFill>
                  <a:schemeClr val="tx1"/>
                </a:solidFill>
                <a:effectLst/>
                <a:latin typeface="+mn-lt"/>
                <a:ea typeface="+mn-ea"/>
                <a:cs typeface="+mn-cs"/>
              </a:rPr>
              <a:t>zelden: </a:t>
            </a:r>
            <a:r>
              <a:rPr lang="nl-NL" sz="1200" kern="1200" dirty="0">
                <a:solidFill>
                  <a:schemeClr val="tx1"/>
                </a:solidFill>
                <a:effectLst/>
                <a:latin typeface="+mn-lt"/>
                <a:ea typeface="+mn-ea"/>
                <a:cs typeface="+mn-cs"/>
              </a:rPr>
              <a:t>bijna nooit</a:t>
            </a:r>
          </a:p>
          <a:p>
            <a:pPr fontAlgn="t"/>
            <a:r>
              <a:rPr lang="nl-NL" sz="1200" b="1" kern="1200" dirty="0">
                <a:solidFill>
                  <a:schemeClr val="tx1"/>
                </a:solidFill>
                <a:effectLst/>
                <a:latin typeface="+mn-lt"/>
                <a:ea typeface="+mn-ea"/>
                <a:cs typeface="+mn-cs"/>
              </a:rPr>
              <a:t>mogelijk: </a:t>
            </a:r>
            <a:r>
              <a:rPr lang="nl-NL" sz="1200" kern="1200" dirty="0">
                <a:solidFill>
                  <a:schemeClr val="tx1"/>
                </a:solidFill>
                <a:effectLst/>
                <a:latin typeface="+mn-lt"/>
                <a:ea typeface="+mn-ea"/>
                <a:cs typeface="+mn-cs"/>
              </a:rPr>
              <a:t>wat kan gebeuren</a:t>
            </a:r>
          </a:p>
          <a:p>
            <a:pPr fontAlgn="t"/>
            <a:r>
              <a:rPr lang="nl-NL" sz="1200" b="1" kern="1200" dirty="0">
                <a:solidFill>
                  <a:schemeClr val="tx1"/>
                </a:solidFill>
                <a:effectLst/>
                <a:latin typeface="+mn-lt"/>
                <a:ea typeface="+mn-ea"/>
                <a:cs typeface="+mn-cs"/>
              </a:rPr>
              <a:t>de balans: </a:t>
            </a:r>
            <a:r>
              <a:rPr lang="nl-NL" sz="1200" kern="1200" dirty="0">
                <a:solidFill>
                  <a:schemeClr val="tx1"/>
                </a:solidFill>
                <a:effectLst/>
                <a:latin typeface="+mn-lt"/>
                <a:ea typeface="+mn-ea"/>
                <a:cs typeface="+mn-cs"/>
              </a:rPr>
              <a:t>de gelijke verdeling</a:t>
            </a:r>
          </a:p>
          <a:p>
            <a:pPr fontAlgn="t"/>
            <a:r>
              <a:rPr lang="nl-NL" sz="1200" b="1" kern="1200" dirty="0">
                <a:solidFill>
                  <a:schemeClr val="tx1"/>
                </a:solidFill>
                <a:effectLst/>
                <a:latin typeface="+mn-lt"/>
                <a:ea typeface="+mn-ea"/>
                <a:cs typeface="+mn-cs"/>
              </a:rPr>
              <a:t>opluchten: </a:t>
            </a:r>
            <a:r>
              <a:rPr lang="nl-NL" sz="1200" kern="1200" dirty="0">
                <a:solidFill>
                  <a:schemeClr val="tx1"/>
                </a:solidFill>
                <a:effectLst/>
                <a:latin typeface="+mn-lt"/>
                <a:ea typeface="+mn-ea"/>
                <a:cs typeface="+mn-cs"/>
              </a:rPr>
              <a:t>je spanning of zorgen laten verdwijnen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39260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5469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69445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112357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31-10-2023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27.pn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Hebben jullie wel eens van een Amber Alert gehoord? Wanneer er een kind wordt vermist, kan de politie een sms’je sturen naar alle telefoons in de buurt met “Hebben jullie dit kind gezien?”. Zo’n sms’je noem je een Amber Alert. Gelukkig ontvang ik </a:t>
            </a:r>
            <a:r>
              <a:rPr lang="nl-NL" sz="2000" b="1" u="sng" dirty="0">
                <a:ea typeface="Times New Roman" panose="02020603050405020304" pitchFamily="18" charset="0"/>
                <a:cs typeface="Arial" panose="020B0604020202020204" pitchFamily="34" charset="0"/>
              </a:rPr>
              <a:t>zelden</a:t>
            </a:r>
            <a:r>
              <a:rPr lang="nl-NL" sz="2000" dirty="0">
                <a:ea typeface="Times New Roman" panose="02020603050405020304" pitchFamily="18" charset="0"/>
                <a:cs typeface="Arial" panose="020B0604020202020204" pitchFamily="34" charset="0"/>
              </a:rPr>
              <a:t> zo’n Amber Alert. Ik ontvang ze </a:t>
            </a:r>
            <a:r>
              <a:rPr lang="nl-NL" sz="2000" b="1" i="1" dirty="0">
                <a:ea typeface="Times New Roman" panose="02020603050405020304" pitchFamily="18" charset="0"/>
                <a:cs typeface="Arial" panose="020B0604020202020204" pitchFamily="34" charset="0"/>
              </a:rPr>
              <a:t>bijna nooit</a:t>
            </a:r>
            <a:r>
              <a:rPr lang="nl-NL" sz="2000" dirty="0">
                <a:ea typeface="Times New Roman" panose="02020603050405020304" pitchFamily="18" charset="0"/>
                <a:cs typeface="Arial" panose="020B0604020202020204" pitchFamily="34" charset="0"/>
              </a:rPr>
              <a:t>. Je kind kwijtraken is wel </a:t>
            </a:r>
            <a:r>
              <a:rPr lang="nl-NL" sz="2000" b="1" u="sng" dirty="0">
                <a:ea typeface="Times New Roman" panose="02020603050405020304" pitchFamily="18" charset="0"/>
                <a:cs typeface="Arial" panose="020B0604020202020204" pitchFamily="34" charset="0"/>
              </a:rPr>
              <a:t>heftig</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erg, ernstig</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De verbinding</a:t>
            </a:r>
            <a:r>
              <a:rPr lang="nl-NL" sz="2000" dirty="0">
                <a:ea typeface="Times New Roman" panose="02020603050405020304" pitchFamily="18" charset="0"/>
                <a:cs typeface="Arial" panose="020B0604020202020204" pitchFamily="34" charset="0"/>
              </a:rPr>
              <a:t> die je samen hebt, is er dan niet meer. De verbinding is </a:t>
            </a:r>
            <a:r>
              <a:rPr lang="nl-NL" sz="2000" b="1" i="1" dirty="0">
                <a:ea typeface="Times New Roman" panose="02020603050405020304" pitchFamily="18" charset="0"/>
                <a:cs typeface="Arial" panose="020B0604020202020204" pitchFamily="34" charset="0"/>
              </a:rPr>
              <a:t>het gevoel van samenzijn</a:t>
            </a:r>
            <a:r>
              <a:rPr lang="nl-NL" sz="2000" dirty="0">
                <a:ea typeface="Times New Roman" panose="02020603050405020304" pitchFamily="18" charset="0"/>
                <a:cs typeface="Arial" panose="020B0604020202020204" pitchFamily="34" charset="0"/>
              </a:rPr>
              <a:t>. En ik zou niet goed weten hoe ik daar mee </a:t>
            </a:r>
            <a:r>
              <a:rPr lang="nl-NL" sz="2000" b="1" u="sng" dirty="0">
                <a:ea typeface="Times New Roman" panose="02020603050405020304" pitchFamily="18" charset="0"/>
                <a:cs typeface="Arial" panose="020B0604020202020204" pitchFamily="34" charset="0"/>
              </a:rPr>
              <a:t>om zou gaan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doen met</a:t>
            </a:r>
            <a:r>
              <a:rPr lang="nl-NL" sz="2000" dirty="0">
                <a:ea typeface="Times New Roman" panose="02020603050405020304" pitchFamily="18" charset="0"/>
                <a:cs typeface="Arial" panose="020B0604020202020204" pitchFamily="34" charset="0"/>
              </a:rPr>
              <a:t>. Ik zou verschrikkelijk </a:t>
            </a:r>
            <a:r>
              <a:rPr lang="nl-NL" sz="2000" b="1" u="sng" dirty="0">
                <a:ea typeface="Times New Roman" panose="02020603050405020304" pitchFamily="18" charset="0"/>
                <a:cs typeface="Arial" panose="020B0604020202020204" pitchFamily="34" charset="0"/>
              </a:rPr>
              <a:t>ongerust</a:t>
            </a:r>
            <a:r>
              <a:rPr lang="nl-NL" sz="2000" dirty="0">
                <a:ea typeface="Times New Roman" panose="02020603050405020304" pitchFamily="18" charset="0"/>
                <a:cs typeface="Arial" panose="020B0604020202020204" pitchFamily="34" charset="0"/>
              </a:rPr>
              <a:t> zijn als ik op bijvoorbeeld het station mijn kind zou kwijtraken. O</a:t>
            </a:r>
            <a:r>
              <a:rPr lang="nl-NL" sz="2000" dirty="0">
                <a:effectLst/>
                <a:ea typeface="Times New Roman" panose="02020603050405020304" pitchFamily="18" charset="0"/>
                <a:cs typeface="Arial" panose="020B0604020202020204" pitchFamily="34" charset="0"/>
              </a:rPr>
              <a:t>ngerust betekent </a:t>
            </a:r>
            <a:r>
              <a:rPr lang="nl-NL" sz="2000" b="1" i="1" dirty="0">
                <a:effectLst/>
                <a:ea typeface="Times New Roman" panose="02020603050405020304" pitchFamily="18" charset="0"/>
                <a:cs typeface="Arial" panose="020B0604020202020204" pitchFamily="34" charset="0"/>
              </a:rPr>
              <a:t>bang zijn dat er iets gebeurt wat je niet wilt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zou nadenken over wat er </a:t>
            </a:r>
            <a:r>
              <a:rPr lang="nl-NL" sz="2000" b="1" u="sng" dirty="0">
                <a:ea typeface="Times New Roman" panose="02020603050405020304" pitchFamily="18" charset="0"/>
                <a:cs typeface="Arial" panose="020B0604020202020204" pitchFamily="34" charset="0"/>
              </a:rPr>
              <a:t>mogelijk</a:t>
            </a:r>
            <a:r>
              <a:rPr lang="nl-NL" sz="2000" dirty="0">
                <a:ea typeface="Times New Roman" panose="02020603050405020304" pitchFamily="18" charset="0"/>
                <a:cs typeface="Arial" panose="020B0604020202020204" pitchFamily="34" charset="0"/>
              </a:rPr>
              <a:t> allemaal gebeurd kan zijn. Mogelijk is </a:t>
            </a:r>
            <a:r>
              <a:rPr lang="nl-NL" sz="2000" b="1" i="1" dirty="0">
                <a:ea typeface="Times New Roman" panose="02020603050405020304" pitchFamily="18" charset="0"/>
                <a:cs typeface="Arial" panose="020B0604020202020204" pitchFamily="34" charset="0"/>
              </a:rPr>
              <a:t>wat kan gebeuren</a:t>
            </a:r>
            <a:r>
              <a:rPr lang="nl-NL" sz="2000" dirty="0">
                <a:ea typeface="Times New Roman" panose="02020603050405020304" pitchFamily="18" charset="0"/>
                <a:cs typeface="Arial" panose="020B0604020202020204" pitchFamily="34" charset="0"/>
              </a:rPr>
              <a:t>. De politie komt gelijk om te helpen als je ze belt. Ze </a:t>
            </a:r>
            <a:r>
              <a:rPr lang="nl-NL" sz="2000" b="1" u="sng" dirty="0">
                <a:ea typeface="Times New Roman" panose="02020603050405020304" pitchFamily="18" charset="0"/>
                <a:cs typeface="Arial" panose="020B0604020202020204" pitchFamily="34" charset="0"/>
              </a:rPr>
              <a:t>organiseren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regelen</a:t>
            </a:r>
            <a:r>
              <a:rPr lang="nl-NL" sz="2000" dirty="0">
                <a:ea typeface="Times New Roman" panose="02020603050405020304" pitchFamily="18" charset="0"/>
                <a:cs typeface="Arial" panose="020B0604020202020204" pitchFamily="34" charset="0"/>
              </a:rPr>
              <a:t> een zoekactie en ze sturen een Amber Alert. En als ze dan </a:t>
            </a:r>
            <a:r>
              <a:rPr lang="nl-NL" sz="2000" b="1" u="sng" dirty="0">
                <a:ea typeface="Times New Roman" panose="02020603050405020304" pitchFamily="18" charset="0"/>
                <a:cs typeface="Arial" panose="020B0604020202020204" pitchFamily="34" charset="0"/>
              </a:rPr>
              <a:t>uiteindelijk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op het laatst, ten slotte</a:t>
            </a:r>
            <a:r>
              <a:rPr lang="nl-NL" sz="2000" dirty="0">
                <a:ea typeface="Times New Roman" panose="02020603050405020304" pitchFamily="18" charset="0"/>
                <a:cs typeface="Arial" panose="020B0604020202020204" pitchFamily="34" charset="0"/>
              </a:rPr>
              <a:t>) je kind hebben gevonden… och nou dat </a:t>
            </a:r>
            <a:r>
              <a:rPr lang="nl-NL" sz="2000" b="1" u="sng" dirty="0">
                <a:ea typeface="Times New Roman" panose="02020603050405020304" pitchFamily="18" charset="0"/>
                <a:cs typeface="Arial" panose="020B0604020202020204" pitchFamily="34" charset="0"/>
              </a:rPr>
              <a:t>lucht op</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Opluchten betekent </a:t>
            </a:r>
            <a:r>
              <a:rPr lang="nl-NL" sz="2000" b="1" i="1" dirty="0">
                <a:effectLst/>
                <a:ea typeface="Times New Roman" panose="02020603050405020304" pitchFamily="18" charset="0"/>
                <a:cs typeface="Arial" panose="020B0604020202020204" pitchFamily="34" charset="0"/>
              </a:rPr>
              <a:t>je spanning of zorgen laten verdwijnen</a:t>
            </a:r>
            <a:r>
              <a:rPr lang="nl-NL" sz="2000" dirty="0">
                <a:effectLst/>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Ik ben blij dat ik dit nog nooit heb meegemaakt. Op het station moet je als ouder altijd </a:t>
            </a:r>
            <a:r>
              <a:rPr lang="nl-NL" sz="2000" b="1" u="sng" dirty="0">
                <a:ea typeface="Times New Roman" panose="02020603050405020304" pitchFamily="18" charset="0"/>
                <a:cs typeface="Arial" panose="020B0604020202020204" pitchFamily="34" charset="0"/>
              </a:rPr>
              <a:t>een balans</a:t>
            </a:r>
            <a:r>
              <a:rPr lang="nl-NL" sz="2000" dirty="0">
                <a:ea typeface="Times New Roman" panose="02020603050405020304" pitchFamily="18" charset="0"/>
                <a:cs typeface="Arial" panose="020B0604020202020204" pitchFamily="34" charset="0"/>
              </a:rPr>
              <a:t> zoeken tussen voldoende op je kind letten, maar ook alle treininformatie tot je nemen. De balans is </a:t>
            </a:r>
            <a:r>
              <a:rPr lang="nl-NL" sz="2000" b="1" i="1" dirty="0">
                <a:ea typeface="Times New Roman" panose="02020603050405020304" pitchFamily="18" charset="0"/>
                <a:cs typeface="Arial" panose="020B0604020202020204" pitchFamily="34" charset="0"/>
              </a:rPr>
              <a:t>de gelijke verdeling</a:t>
            </a:r>
            <a:r>
              <a:rPr lang="nl-NL" sz="2000" dirty="0">
                <a:ea typeface="Times New Roman" panose="02020603050405020304" pitchFamily="18" charset="0"/>
                <a:cs typeface="Arial" panose="020B0604020202020204" pitchFamily="34" charset="0"/>
              </a:rPr>
              <a:t>.</a:t>
            </a:r>
            <a:endParaRPr lang="nl-NL" sz="2000" b="1" u="sng"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95560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uiteindelijk</a:t>
            </a:r>
          </a:p>
        </p:txBody>
      </p:sp>
      <p:pic>
        <p:nvPicPr>
          <p:cNvPr id="3" name="Afbeelding 2">
            <a:extLst>
              <a:ext uri="{FF2B5EF4-FFF2-40B4-BE49-F238E27FC236}">
                <a16:creationId xmlns:a16="http://schemas.microsoft.com/office/drawing/2014/main" id="{BFCE1168-1691-C3C2-A17B-CF7E5BD7DE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484784"/>
            <a:ext cx="7560840" cy="5040561"/>
          </a:xfrm>
          <a:prstGeom prst="rect">
            <a:avLst/>
          </a:prstGeom>
        </p:spPr>
      </p:pic>
    </p:spTree>
    <p:extLst>
      <p:ext uri="{BB962C8B-B14F-4D97-AF65-F5344CB8AC3E}">
        <p14:creationId xmlns:p14="http://schemas.microsoft.com/office/powerpoint/2010/main" val="17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opluchten</a:t>
            </a:r>
          </a:p>
        </p:txBody>
      </p:sp>
      <p:pic>
        <p:nvPicPr>
          <p:cNvPr id="4" name="Afbeelding 3">
            <a:extLst>
              <a:ext uri="{FF2B5EF4-FFF2-40B4-BE49-F238E27FC236}">
                <a16:creationId xmlns:a16="http://schemas.microsoft.com/office/drawing/2014/main" id="{B0047334-7033-4BE8-3243-597284711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492962"/>
            <a:ext cx="5328592" cy="533047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balans</a:t>
            </a:r>
          </a:p>
        </p:txBody>
      </p:sp>
      <p:pic>
        <p:nvPicPr>
          <p:cNvPr id="3" name="Afbeelding 2">
            <a:extLst>
              <a:ext uri="{FF2B5EF4-FFF2-40B4-BE49-F238E27FC236}">
                <a16:creationId xmlns:a16="http://schemas.microsoft.com/office/drawing/2014/main" id="{E8F00C0E-2B9B-27D9-8823-1AF4378FCE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21185" y="2132523"/>
            <a:ext cx="3384375" cy="2977387"/>
          </a:xfrm>
          <a:prstGeom prst="rect">
            <a:avLst/>
          </a:prstGeom>
        </p:spPr>
      </p:pic>
      <p:pic>
        <p:nvPicPr>
          <p:cNvPr id="5" name="Afbeelding 4">
            <a:extLst>
              <a:ext uri="{FF2B5EF4-FFF2-40B4-BE49-F238E27FC236}">
                <a16:creationId xmlns:a16="http://schemas.microsoft.com/office/drawing/2014/main" id="{0E392DC5-014C-2A3F-4EAF-0B1F1B428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780027"/>
            <a:ext cx="3682380" cy="368238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zelden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regelmatig</a:t>
            </a:r>
            <a:endParaRPr lang="nl-NL" sz="3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bijna nooit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Gelukkig ontvang ik </a:t>
            </a:r>
            <a:r>
              <a:rPr lang="nl-NL" sz="2400" i="1" u="sng" dirty="0">
                <a:solidFill>
                  <a:srgbClr val="387038"/>
                </a:solidFill>
                <a:latin typeface="Century Gothic" panose="020B0502020202020204" pitchFamily="34" charset="0"/>
                <a:ea typeface="Calibri"/>
                <a:cs typeface="Times New Roman"/>
              </a:rPr>
              <a:t>zelden</a:t>
            </a:r>
            <a:r>
              <a:rPr lang="nl-NL" sz="2400" i="1" dirty="0">
                <a:solidFill>
                  <a:srgbClr val="387038"/>
                </a:solidFill>
                <a:latin typeface="Century Gothic" panose="020B0502020202020204" pitchFamily="34" charset="0"/>
                <a:ea typeface="Calibri"/>
                <a:cs typeface="Times New Roman"/>
              </a:rPr>
              <a:t> zo’n Amber Alert</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vaak</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Berichtjes krijg ik </a:t>
            </a:r>
            <a:r>
              <a:rPr lang="nl-NL" sz="2400" i="1" u="sng" dirty="0">
                <a:solidFill>
                  <a:srgbClr val="387038"/>
                </a:solidFill>
                <a:latin typeface="Century Gothic" panose="020B0502020202020204" pitchFamily="34" charset="0"/>
                <a:ea typeface="Calibri"/>
                <a:cs typeface="Times New Roman"/>
              </a:rPr>
              <a:t>regelmatig</a:t>
            </a:r>
            <a:r>
              <a:rPr lang="nl-NL" sz="2400" i="1" dirty="0">
                <a:solidFill>
                  <a:srgbClr val="387038"/>
                </a:solidFill>
                <a:latin typeface="Century Gothic" panose="020B0502020202020204" pitchFamily="34" charset="0"/>
                <a:ea typeface="Calibri"/>
                <a:cs typeface="Times New Roman"/>
              </a:rPr>
              <a:t> op mijn telefoon.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8" name="Afbeelding 17">
            <a:extLst>
              <a:ext uri="{FF2B5EF4-FFF2-40B4-BE49-F238E27FC236}">
                <a16:creationId xmlns:a16="http://schemas.microsoft.com/office/drawing/2014/main" id="{A689AE77-EA91-E8DA-EB40-DB71EAA688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0531" y="2284699"/>
            <a:ext cx="3684649" cy="2288602"/>
          </a:xfrm>
          <a:prstGeom prst="rect">
            <a:avLst/>
          </a:prstGeom>
        </p:spPr>
      </p:pic>
      <p:pic>
        <p:nvPicPr>
          <p:cNvPr id="9" name="Afbeelding 8">
            <a:extLst>
              <a:ext uri="{FF2B5EF4-FFF2-40B4-BE49-F238E27FC236}">
                <a16:creationId xmlns:a16="http://schemas.microsoft.com/office/drawing/2014/main" id="{F5B6BE84-EE17-2984-21F6-836F6BEB2E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099" y="2153495"/>
            <a:ext cx="3591820" cy="2551009"/>
          </a:xfrm>
          <a:prstGeom prst="rect">
            <a:avLst/>
          </a:prstGeom>
        </p:spPr>
      </p:pic>
    </p:spTree>
    <p:extLst>
      <p:ext uri="{BB962C8B-B14F-4D97-AF65-F5344CB8AC3E}">
        <p14:creationId xmlns:p14="http://schemas.microsoft.com/office/powerpoint/2010/main" val="109474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balans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572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onbalans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gelijke verdeling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Op het station moet je als ouder altijd </a:t>
            </a:r>
            <a:r>
              <a:rPr lang="nl-NL" sz="2400" i="1" u="sng" dirty="0">
                <a:solidFill>
                  <a:srgbClr val="387038"/>
                </a:solidFill>
                <a:latin typeface="Century Gothic" panose="020B0502020202020204" pitchFamily="34" charset="0"/>
                <a:ea typeface="Calibri"/>
                <a:cs typeface="Times New Roman"/>
              </a:rPr>
              <a:t>een balans</a:t>
            </a:r>
            <a:r>
              <a:rPr lang="nl-NL" sz="2400" i="1" dirty="0">
                <a:solidFill>
                  <a:srgbClr val="387038"/>
                </a:solidFill>
                <a:latin typeface="Century Gothic" panose="020B0502020202020204" pitchFamily="34" charset="0"/>
                <a:ea typeface="Calibri"/>
                <a:cs typeface="Times New Roman"/>
              </a:rPr>
              <a:t> zoeken.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ongelijke verdeling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Soms moet ik te veel dingen doen, waardoor er </a:t>
            </a:r>
            <a:r>
              <a:rPr lang="nl-NL" sz="2400" i="1" u="sng" dirty="0">
                <a:solidFill>
                  <a:srgbClr val="387038"/>
                </a:solidFill>
                <a:effectLst/>
                <a:latin typeface="Century Gothic" panose="020B0502020202020204" pitchFamily="34" charset="0"/>
                <a:ea typeface="Calibri"/>
                <a:cs typeface="Times New Roman"/>
              </a:rPr>
              <a:t>onbalans</a:t>
            </a:r>
            <a:r>
              <a:rPr lang="nl-NL" sz="2400" i="1" dirty="0">
                <a:solidFill>
                  <a:srgbClr val="387038"/>
                </a:solidFill>
                <a:effectLst/>
                <a:latin typeface="Century Gothic" panose="020B0502020202020204" pitchFamily="34" charset="0"/>
                <a:ea typeface="Calibri"/>
                <a:cs typeface="Times New Roman"/>
              </a:rPr>
              <a:t>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E36F073C-6104-D4D1-3D19-3F1BE2EF2C19}"/>
              </a:ext>
            </a:extLst>
          </p:cNvPr>
          <p:cNvPicPr>
            <a:picLocks noChangeAspect="1"/>
          </p:cNvPicPr>
          <p:nvPr/>
        </p:nvPicPr>
        <p:blipFill>
          <a:blip r:embed="rId4"/>
          <a:stretch>
            <a:fillRect/>
          </a:stretch>
        </p:blipFill>
        <p:spPr>
          <a:xfrm>
            <a:off x="5292080" y="2670915"/>
            <a:ext cx="3397650" cy="2269630"/>
          </a:xfrm>
          <a:prstGeom prst="rect">
            <a:avLst/>
          </a:prstGeom>
        </p:spPr>
      </p:pic>
      <p:pic>
        <p:nvPicPr>
          <p:cNvPr id="3" name="Afbeelding 2">
            <a:extLst>
              <a:ext uri="{FF2B5EF4-FFF2-40B4-BE49-F238E27FC236}">
                <a16:creationId xmlns:a16="http://schemas.microsoft.com/office/drawing/2014/main" id="{C3A84A33-BBAF-D608-8CE3-5C9F57D8F7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1600" y="2492896"/>
            <a:ext cx="2643742" cy="2325819"/>
          </a:xfrm>
          <a:prstGeom prst="rect">
            <a:avLst/>
          </a:prstGeom>
        </p:spPr>
      </p:pic>
    </p:spTree>
    <p:extLst>
      <p:ext uri="{BB962C8B-B14F-4D97-AF65-F5344CB8AC3E}">
        <p14:creationId xmlns:p14="http://schemas.microsoft.com/office/powerpoint/2010/main" val="202061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13" y="118561"/>
            <a:ext cx="467832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 spanning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7694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opgelucht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spanning of zorgen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0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Toe</a:t>
            </a:r>
            <a:r>
              <a:rPr lang="nl-NL" sz="2400" i="1" dirty="0">
                <a:solidFill>
                  <a:srgbClr val="387038"/>
                </a:solidFill>
                <a:latin typeface="Century Gothic" panose="020B0502020202020204" pitchFamily="34" charset="0"/>
                <a:ea typeface="Calibri"/>
                <a:cs typeface="Times New Roman"/>
              </a:rPr>
              <a:t>n ons kind kwijt was </a:t>
            </a:r>
            <a:r>
              <a:rPr lang="nl-NL" sz="2400" i="1" u="sng" dirty="0">
                <a:solidFill>
                  <a:srgbClr val="387038"/>
                </a:solidFill>
                <a:latin typeface="Century Gothic" panose="020B0502020202020204" pitchFamily="34" charset="0"/>
                <a:ea typeface="Calibri"/>
                <a:cs typeface="Times New Roman"/>
              </a:rPr>
              <a:t>zaten</a:t>
            </a:r>
            <a:r>
              <a:rPr lang="nl-NL" sz="2400" i="1" dirty="0">
                <a:solidFill>
                  <a:srgbClr val="387038"/>
                </a:solidFill>
                <a:latin typeface="Century Gothic" panose="020B0502020202020204" pitchFamily="34" charset="0"/>
                <a:ea typeface="Calibri"/>
                <a:cs typeface="Times New Roman"/>
              </a:rPr>
              <a:t> we </a:t>
            </a:r>
            <a:r>
              <a:rPr lang="nl-NL" sz="2400" i="1" u="sng" dirty="0">
                <a:solidFill>
                  <a:srgbClr val="387038"/>
                </a:solidFill>
                <a:latin typeface="Century Gothic" panose="020B0502020202020204" pitchFamily="34" charset="0"/>
                <a:ea typeface="Calibri"/>
                <a:cs typeface="Times New Roman"/>
              </a:rPr>
              <a:t>in spanning</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spanning of zorgen laten verdwijnen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0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Toen ons kind weer terug gevonden was, </a:t>
            </a:r>
            <a:r>
              <a:rPr lang="nl-NL" sz="2400" i="1" u="sng" dirty="0">
                <a:solidFill>
                  <a:srgbClr val="387038"/>
                </a:solidFill>
                <a:latin typeface="Century Gothic" panose="020B0502020202020204" pitchFamily="34" charset="0"/>
                <a:ea typeface="Calibri"/>
                <a:cs typeface="Times New Roman"/>
              </a:rPr>
              <a:t>waren</a:t>
            </a:r>
            <a:r>
              <a:rPr lang="nl-NL" sz="2400" i="1" dirty="0">
                <a:solidFill>
                  <a:srgbClr val="387038"/>
                </a:solidFill>
                <a:latin typeface="Century Gothic" panose="020B0502020202020204" pitchFamily="34" charset="0"/>
                <a:ea typeface="Calibri"/>
                <a:cs typeface="Times New Roman"/>
              </a:rPr>
              <a:t> we erg </a:t>
            </a:r>
            <a:r>
              <a:rPr lang="nl-NL" sz="2400" i="1" u="sng" dirty="0">
                <a:solidFill>
                  <a:srgbClr val="387038"/>
                </a:solidFill>
                <a:latin typeface="Century Gothic" panose="020B0502020202020204" pitchFamily="34" charset="0"/>
                <a:ea typeface="Calibri"/>
                <a:cs typeface="Times New Roman"/>
              </a:rPr>
              <a:t>opgelucht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299E467D-B332-7561-91F0-9D79C88AE599}"/>
              </a:ext>
            </a:extLst>
          </p:cNvPr>
          <p:cNvSpPr txBox="1">
            <a:spLocks noChangeArrowheads="1"/>
          </p:cNvSpPr>
          <p:nvPr/>
        </p:nvSpPr>
        <p:spPr bwMode="auto">
          <a:xfrm>
            <a:off x="321121" y="66148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zitten</a:t>
            </a:r>
            <a:endParaRPr lang="nl-NL" sz="54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5F1BBF94-E372-5CBA-78B7-2070F149F602}"/>
              </a:ext>
            </a:extLst>
          </p:cNvPr>
          <p:cNvSpPr txBox="1">
            <a:spLocks noChangeArrowheads="1"/>
          </p:cNvSpPr>
          <p:nvPr/>
        </p:nvSpPr>
        <p:spPr bwMode="auto">
          <a:xfrm>
            <a:off x="4418077" y="62068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zijn</a:t>
            </a:r>
            <a:endParaRPr lang="nl-NL" sz="59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F9167CD9-80B3-A679-E1F1-0D7C76736A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012" y="3054166"/>
            <a:ext cx="1769207" cy="1769831"/>
          </a:xfrm>
          <a:prstGeom prst="rect">
            <a:avLst/>
          </a:prstGeom>
        </p:spPr>
      </p:pic>
      <p:pic>
        <p:nvPicPr>
          <p:cNvPr id="6" name="Afbeelding 5">
            <a:extLst>
              <a:ext uri="{FF2B5EF4-FFF2-40B4-BE49-F238E27FC236}">
                <a16:creationId xmlns:a16="http://schemas.microsoft.com/office/drawing/2014/main" id="{7DF57EF2-D867-01DB-5209-6217B9B64D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40252" y="2605092"/>
            <a:ext cx="1814762" cy="1574173"/>
          </a:xfrm>
          <a:prstGeom prst="rect">
            <a:avLst/>
          </a:prstGeom>
        </p:spPr>
      </p:pic>
      <p:pic>
        <p:nvPicPr>
          <p:cNvPr id="9" name="Afbeelding 8">
            <a:extLst>
              <a:ext uri="{FF2B5EF4-FFF2-40B4-BE49-F238E27FC236}">
                <a16:creationId xmlns:a16="http://schemas.microsoft.com/office/drawing/2014/main" id="{B4FB8337-C7D9-2152-8A60-72DBD45E5D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090" y="2816302"/>
            <a:ext cx="2957314" cy="1975486"/>
          </a:xfrm>
          <a:prstGeom prst="rect">
            <a:avLst/>
          </a:prstGeom>
        </p:spPr>
      </p:pic>
    </p:spTree>
    <p:extLst>
      <p:ext uri="{BB962C8B-B14F-4D97-AF65-F5344CB8AC3E}">
        <p14:creationId xmlns:p14="http://schemas.microsoft.com/office/powerpoint/2010/main" val="367426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4483" y="4581128"/>
            <a:ext cx="257010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40152" y="3448040"/>
            <a:ext cx="292278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05377" y="4599193"/>
            <a:ext cx="2808311" cy="7010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mogelijk</a:t>
            </a:r>
            <a:endParaRPr lang="nl-NL" sz="3600" dirty="0">
              <a:effectLst/>
              <a:latin typeface="Century Gothic" panose="020B0502020202020204" pitchFamily="34" charset="0"/>
              <a:ea typeface="Calibri"/>
              <a:cs typeface="Times New Roman"/>
            </a:endParaRPr>
          </a:p>
        </p:txBody>
      </p:sp>
      <p:sp>
        <p:nvSpPr>
          <p:cNvPr id="10" name="Text Box 14"/>
          <p:cNvSpPr txBox="1"/>
          <p:nvPr/>
        </p:nvSpPr>
        <p:spPr>
          <a:xfrm>
            <a:off x="5687078" y="3429000"/>
            <a:ext cx="338437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ongetwijfeld</a:t>
            </a:r>
            <a:endParaRPr lang="nl-NL" sz="9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004062" cy="9191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3384377" cy="5878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zou kunnen, </a:t>
            </a:r>
            <a:br>
              <a:rPr lang="nl-NL" sz="2400" dirty="0">
                <a:effectLst/>
                <a:latin typeface="Century Gothic" panose="020B0502020202020204" pitchFamily="34" charset="0"/>
                <a:ea typeface="Calibri"/>
                <a:cs typeface="Times New Roman"/>
              </a:rPr>
            </a:br>
            <a:r>
              <a:rPr lang="nl-NL" sz="2400" dirty="0">
                <a:effectLst/>
                <a:latin typeface="Century Gothic" panose="020B0502020202020204" pitchFamily="34" charset="0"/>
                <a:ea typeface="Calibri"/>
                <a:cs typeface="Times New Roman"/>
              </a:rPr>
              <a:t>wat kan gebeuren</a:t>
            </a:r>
          </a:p>
        </p:txBody>
      </p:sp>
      <p:sp>
        <p:nvSpPr>
          <p:cNvPr id="16" name="Text Box 14"/>
          <p:cNvSpPr txBox="1"/>
          <p:nvPr/>
        </p:nvSpPr>
        <p:spPr>
          <a:xfrm>
            <a:off x="6032433" y="4309312"/>
            <a:ext cx="2572015" cy="16399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735348" cy="8888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z</a:t>
            </a:r>
            <a:r>
              <a:rPr lang="nl-NL" sz="2400" dirty="0">
                <a:latin typeface="Century Gothic" panose="020B0502020202020204" pitchFamily="34" charset="0"/>
                <a:ea typeface="Calibri"/>
                <a:cs typeface="Times New Roman"/>
              </a:rPr>
              <a:t>eer zeker, zonder twijfel, wat zeker gebeurt</a:t>
            </a:r>
            <a:endParaRPr lang="nl-NL" sz="24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C52FBC35-CC45-C663-E5DE-36CF1EFBD0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4" t="22913" r="69003"/>
          <a:stretch/>
        </p:blipFill>
        <p:spPr>
          <a:xfrm>
            <a:off x="6677455" y="568864"/>
            <a:ext cx="1448173" cy="2804578"/>
          </a:xfrm>
          <a:prstGeom prst="rect">
            <a:avLst/>
          </a:prstGeom>
        </p:spPr>
      </p:pic>
      <p:sp>
        <p:nvSpPr>
          <p:cNvPr id="11" name="Text Box 14"/>
          <p:cNvSpPr txBox="1"/>
          <p:nvPr/>
        </p:nvSpPr>
        <p:spPr>
          <a:xfrm>
            <a:off x="415810" y="474118"/>
            <a:ext cx="746855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zou nadenken over wat er </a:t>
            </a:r>
            <a:r>
              <a:rPr lang="nl-NL" sz="2000" i="1" u="sng" dirty="0">
                <a:solidFill>
                  <a:srgbClr val="387038"/>
                </a:solidFill>
                <a:effectLst/>
                <a:latin typeface="Century Gothic" panose="020B0502020202020204" pitchFamily="34" charset="0"/>
                <a:ea typeface="Calibri"/>
                <a:cs typeface="Times New Roman"/>
              </a:rPr>
              <a:t>mogelijk</a:t>
            </a:r>
            <a:r>
              <a:rPr lang="nl-NL" sz="2000" i="1" dirty="0">
                <a:solidFill>
                  <a:srgbClr val="387038"/>
                </a:solidFill>
                <a:effectLst/>
                <a:latin typeface="Century Gothic" panose="020B0502020202020204" pitchFamily="34" charset="0"/>
                <a:ea typeface="Calibri"/>
                <a:cs typeface="Times New Roman"/>
              </a:rPr>
              <a:t> allemaal gebeurd zou kunnen zijn. Ongetwijfeld zou ik bang zijn.</a:t>
            </a:r>
            <a:endParaRPr lang="nl-NL" sz="1100" dirty="0">
              <a:effectLst/>
              <a:latin typeface="Century Gothic" panose="020B0502020202020204" pitchFamily="34" charset="0"/>
              <a:ea typeface="Calibri"/>
              <a:cs typeface="Times New Roman"/>
            </a:endParaRPr>
          </a:p>
        </p:txBody>
      </p:sp>
      <p:sp>
        <p:nvSpPr>
          <p:cNvPr id="3" name="Gedachtewolkje: wolk 2">
            <a:extLst>
              <a:ext uri="{FF2B5EF4-FFF2-40B4-BE49-F238E27FC236}">
                <a16:creationId xmlns:a16="http://schemas.microsoft.com/office/drawing/2014/main" id="{72C520B9-750E-11EF-A711-86BF4BCBA959}"/>
              </a:ext>
            </a:extLst>
          </p:cNvPr>
          <p:cNvSpPr/>
          <p:nvPr/>
        </p:nvSpPr>
        <p:spPr>
          <a:xfrm>
            <a:off x="1968331" y="3166876"/>
            <a:ext cx="936104" cy="524000"/>
          </a:xfrm>
          <a:prstGeom prst="cloudCallout">
            <a:avLst>
              <a:gd name="adj1" fmla="val -75840"/>
              <a:gd name="adj2" fmla="val 146573"/>
            </a:avLst>
          </a:prstGeom>
          <a:no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dachtewolkje: wolk 8">
            <a:extLst>
              <a:ext uri="{FF2B5EF4-FFF2-40B4-BE49-F238E27FC236}">
                <a16:creationId xmlns:a16="http://schemas.microsoft.com/office/drawing/2014/main" id="{E8934127-1BC9-B42C-8738-0CCA0F2D1B3F}"/>
              </a:ext>
            </a:extLst>
          </p:cNvPr>
          <p:cNvSpPr/>
          <p:nvPr/>
        </p:nvSpPr>
        <p:spPr>
          <a:xfrm>
            <a:off x="1588214" y="2521063"/>
            <a:ext cx="936104" cy="524000"/>
          </a:xfrm>
          <a:prstGeom prst="cloudCallout">
            <a:avLst>
              <a:gd name="adj1" fmla="val -75840"/>
              <a:gd name="adj2" fmla="val 146573"/>
            </a:avLst>
          </a:prstGeom>
          <a:no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Gedachtewolkje: wolk 13">
            <a:extLst>
              <a:ext uri="{FF2B5EF4-FFF2-40B4-BE49-F238E27FC236}">
                <a16:creationId xmlns:a16="http://schemas.microsoft.com/office/drawing/2014/main" id="{3A6F0DC9-DB4E-85D4-EC12-4FD504652DC6}"/>
              </a:ext>
            </a:extLst>
          </p:cNvPr>
          <p:cNvSpPr/>
          <p:nvPr/>
        </p:nvSpPr>
        <p:spPr>
          <a:xfrm flipH="1">
            <a:off x="313732" y="2950700"/>
            <a:ext cx="936104" cy="524000"/>
          </a:xfrm>
          <a:prstGeom prst="cloudCallout">
            <a:avLst>
              <a:gd name="adj1" fmla="val -20022"/>
              <a:gd name="adj2" fmla="val 143457"/>
            </a:avLst>
          </a:prstGeom>
          <a:no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6881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943" y="55624"/>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2276" y="4488448"/>
            <a:ext cx="300694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4005064"/>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24909" y="3429000"/>
            <a:ext cx="2974824"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heftig</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nauwelijks</a:t>
            </a:r>
          </a:p>
        </p:txBody>
      </p:sp>
      <p:sp>
        <p:nvSpPr>
          <p:cNvPr id="9" name="Text Box 14"/>
          <p:cNvSpPr txBox="1"/>
          <p:nvPr/>
        </p:nvSpPr>
        <p:spPr>
          <a:xfrm>
            <a:off x="3186882" y="4055832"/>
            <a:ext cx="2657923" cy="59895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matig</a:t>
            </a:r>
            <a:endParaRPr lang="nl-NL" sz="4800"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95536" y="466626"/>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400" i="1" dirty="0">
                <a:solidFill>
                  <a:srgbClr val="387038"/>
                </a:solidFill>
                <a:latin typeface="Century Gothic" panose="020B0502020202020204" pitchFamily="34" charset="0"/>
                <a:ea typeface="Calibri"/>
                <a:cs typeface="Times New Roman"/>
              </a:rPr>
              <a:t>Je kind kwijtraken is wel </a:t>
            </a:r>
            <a:r>
              <a:rPr lang="nl-NL" sz="2400" i="1" u="sng" dirty="0">
                <a:solidFill>
                  <a:srgbClr val="387038"/>
                </a:solidFill>
                <a:latin typeface="Century Gothic" panose="020B0502020202020204" pitchFamily="34" charset="0"/>
                <a:ea typeface="Calibri"/>
                <a:cs typeface="Times New Roman"/>
              </a:rPr>
              <a:t>heftig</a:t>
            </a:r>
            <a:r>
              <a:rPr lang="nl-NL" sz="2400" i="1" dirty="0">
                <a:solidFill>
                  <a:srgbClr val="387038"/>
                </a:solidFill>
                <a:latin typeface="Century Gothic" panose="020B0502020202020204" pitchFamily="34" charset="0"/>
                <a:ea typeface="Calibri"/>
                <a:cs typeface="Times New Roman"/>
              </a:rPr>
              <a:t>.</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6025073" y="4338511"/>
            <a:ext cx="2764129" cy="5989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379089"/>
            <a:ext cx="2693235" cy="57186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erg, ernstig</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172260E-FCB7-7AD3-D2D5-F8B3A9C2A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0425" y="1412776"/>
            <a:ext cx="2788039" cy="1906317"/>
          </a:xfrm>
          <a:prstGeom prst="rect">
            <a:avLst/>
          </a:prstGeom>
        </p:spPr>
      </p:pic>
      <p:pic>
        <p:nvPicPr>
          <p:cNvPr id="13" name="Afbeelding 12">
            <a:extLst>
              <a:ext uri="{FF2B5EF4-FFF2-40B4-BE49-F238E27FC236}">
                <a16:creationId xmlns:a16="http://schemas.microsoft.com/office/drawing/2014/main" id="{2F1FDF34-B7E0-DD0A-1543-22B493944F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933" y="2899157"/>
            <a:ext cx="2309242" cy="1537955"/>
          </a:xfrm>
          <a:prstGeom prst="rect">
            <a:avLst/>
          </a:prstGeom>
        </p:spPr>
      </p:pic>
      <p:pic>
        <p:nvPicPr>
          <p:cNvPr id="17" name="Afbeelding 16">
            <a:extLst>
              <a:ext uri="{FF2B5EF4-FFF2-40B4-BE49-F238E27FC236}">
                <a16:creationId xmlns:a16="http://schemas.microsoft.com/office/drawing/2014/main" id="{26BBD267-0DEA-49A0-9740-511717D95F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3995" y="2160519"/>
            <a:ext cx="2657923" cy="1775493"/>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3131841" y="3913622"/>
            <a:ext cx="2808312" cy="7924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321070"/>
            <a:ext cx="2850773" cy="8280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003892" y="3321070"/>
            <a:ext cx="2907559" cy="6938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nl-NL" sz="4800" dirty="0">
                <a:latin typeface="Century Gothic" panose="020B0502020202020204" pitchFamily="34" charset="0"/>
                <a:ea typeface="Calibri"/>
                <a:cs typeface="Times New Roman"/>
              </a:rPr>
              <a:t>in paniek</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3008961" y="3904782"/>
            <a:ext cx="3043448" cy="8403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b</a:t>
            </a:r>
            <a:r>
              <a:rPr lang="nl-NL" sz="4800" dirty="0">
                <a:effectLst/>
                <a:latin typeface="Century Gothic" panose="020B0502020202020204" pitchFamily="34" charset="0"/>
                <a:ea typeface="Calibri"/>
                <a:cs typeface="Times New Roman"/>
              </a:rPr>
              <a:t>ang </a:t>
            </a:r>
            <a:br>
              <a:rPr lang="nl-NL" sz="4800" dirty="0">
                <a:effectLst/>
                <a:latin typeface="Century Gothic" panose="020B0502020202020204" pitchFamily="34" charset="0"/>
                <a:ea typeface="Calibri"/>
                <a:cs typeface="Times New Roman"/>
              </a:rPr>
            </a:b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26398" y="647174"/>
            <a:ext cx="7097930" cy="6853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zou verschrikkelijk </a:t>
            </a:r>
            <a:r>
              <a:rPr lang="nl-NL" sz="2000" i="1" u="sng" dirty="0">
                <a:solidFill>
                  <a:srgbClr val="387038"/>
                </a:solidFill>
                <a:effectLst/>
                <a:latin typeface="Century Gothic" panose="020B0502020202020204" pitchFamily="34" charset="0"/>
                <a:ea typeface="Calibri"/>
                <a:cs typeface="Times New Roman"/>
              </a:rPr>
              <a:t>ongerust</a:t>
            </a:r>
            <a:r>
              <a:rPr lang="nl-NL" sz="2000" i="1" dirty="0">
                <a:solidFill>
                  <a:srgbClr val="387038"/>
                </a:solidFill>
                <a:effectLst/>
                <a:latin typeface="Century Gothic" panose="020B0502020202020204" pitchFamily="34" charset="0"/>
                <a:ea typeface="Calibri"/>
                <a:cs typeface="Times New Roman"/>
              </a:rPr>
              <a:t> zijn als ik bijvoorbeeld op het station mijn kind zou kwijtraken.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3"/>
            <a:ext cx="3039560" cy="16225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84168" y="4268591"/>
            <a:ext cx="3031556" cy="1770299"/>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plotseling heel erg bang en niet weten wat je moet doen</a:t>
            </a:r>
            <a:endParaRPr lang="nl-NL" sz="1100" dirty="0">
              <a:effectLst/>
              <a:latin typeface="Century Gothic" panose="020B0502020202020204" pitchFamily="34" charset="0"/>
              <a:ea typeface="Calibri"/>
              <a:cs typeface="Times New Roman"/>
            </a:endParaRPr>
          </a:p>
        </p:txBody>
      </p:sp>
      <p:sp>
        <p:nvSpPr>
          <p:cNvPr id="12" name="Text Box 14">
            <a:extLst>
              <a:ext uri="{FF2B5EF4-FFF2-40B4-BE49-F238E27FC236}">
                <a16:creationId xmlns:a16="http://schemas.microsoft.com/office/drawing/2014/main" id="{D99AF3B0-4986-4E57-B48A-BD0CC877A9DF}"/>
              </a:ext>
            </a:extLst>
          </p:cNvPr>
          <p:cNvSpPr txBox="1"/>
          <p:nvPr/>
        </p:nvSpPr>
        <p:spPr>
          <a:xfrm>
            <a:off x="221304" y="4485522"/>
            <a:ext cx="2808312" cy="8403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xt Box 14">
            <a:extLst>
              <a:ext uri="{FF2B5EF4-FFF2-40B4-BE49-F238E27FC236}">
                <a16:creationId xmlns:a16="http://schemas.microsoft.com/office/drawing/2014/main" id="{0E5F5238-9A0D-4965-B53C-DCA7DEECA0D9}"/>
              </a:ext>
            </a:extLst>
          </p:cNvPr>
          <p:cNvSpPr txBox="1"/>
          <p:nvPr/>
        </p:nvSpPr>
        <p:spPr>
          <a:xfrm>
            <a:off x="108709" y="4485523"/>
            <a:ext cx="3043448" cy="66494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ongerust </a:t>
            </a:r>
            <a:br>
              <a:rPr lang="nl-NL" sz="4800" dirty="0">
                <a:effectLst/>
                <a:latin typeface="Century Gothic" panose="020B0502020202020204" pitchFamily="34" charset="0"/>
                <a:ea typeface="Calibri"/>
                <a:cs typeface="Times New Roman"/>
              </a:rPr>
            </a:br>
            <a:endParaRPr lang="nl-NL" sz="1100" dirty="0">
              <a:effectLst/>
              <a:latin typeface="Century Gothic" panose="020B0502020202020204" pitchFamily="34" charset="0"/>
              <a:ea typeface="Calibri"/>
              <a:cs typeface="Times New Roman"/>
            </a:endParaRPr>
          </a:p>
        </p:txBody>
      </p:sp>
      <p:pic>
        <p:nvPicPr>
          <p:cNvPr id="15" name="Afbeelding 14" descr="Afbeelding met muur, binnen, persoon&#10;&#10;Automatisch gegenereerde beschrijving">
            <a:extLst>
              <a:ext uri="{FF2B5EF4-FFF2-40B4-BE49-F238E27FC236}">
                <a16:creationId xmlns:a16="http://schemas.microsoft.com/office/drawing/2014/main" id="{68BA6E4D-F218-4B52-A112-BD71F9E727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2356" y="2251052"/>
            <a:ext cx="2368736" cy="1582316"/>
          </a:xfrm>
          <a:prstGeom prst="rect">
            <a:avLst/>
          </a:prstGeom>
        </p:spPr>
      </p:pic>
      <p:pic>
        <p:nvPicPr>
          <p:cNvPr id="19" name="Afbeelding 18" descr="Afbeelding met kleding&#10;&#10;Automatisch gegenereerde beschrijving">
            <a:extLst>
              <a:ext uri="{FF2B5EF4-FFF2-40B4-BE49-F238E27FC236}">
                <a16:creationId xmlns:a16="http://schemas.microsoft.com/office/drawing/2014/main" id="{B066AA1B-F14D-4687-8AD7-A078779ABE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95594" y="1789274"/>
            <a:ext cx="2461999" cy="1342283"/>
          </a:xfrm>
          <a:prstGeom prst="rect">
            <a:avLst/>
          </a:prstGeom>
        </p:spPr>
      </p:pic>
      <p:sp>
        <p:nvSpPr>
          <p:cNvPr id="10" name="Text Box 14">
            <a:extLst>
              <a:ext uri="{FF2B5EF4-FFF2-40B4-BE49-F238E27FC236}">
                <a16:creationId xmlns:a16="http://schemas.microsoft.com/office/drawing/2014/main" id="{F1A819C4-962C-A4F3-CF87-BEF8D01AB0A3}"/>
              </a:ext>
            </a:extLst>
          </p:cNvPr>
          <p:cNvSpPr txBox="1"/>
          <p:nvPr/>
        </p:nvSpPr>
        <p:spPr>
          <a:xfrm>
            <a:off x="242186" y="5397582"/>
            <a:ext cx="2889655" cy="12882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8788240A-B152-E393-119C-ACF53C5B02F1}"/>
              </a:ext>
            </a:extLst>
          </p:cNvPr>
          <p:cNvSpPr txBox="1">
            <a:spLocks noChangeArrowheads="1"/>
          </p:cNvSpPr>
          <p:nvPr/>
        </p:nvSpPr>
        <p:spPr bwMode="auto">
          <a:xfrm>
            <a:off x="322796" y="5414520"/>
            <a:ext cx="3039560" cy="1284753"/>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bang zijn dat er iets gebeurt wat je niet wilt</a:t>
            </a:r>
            <a:endParaRPr lang="nl-NL" sz="1100" dirty="0">
              <a:effectLst/>
              <a:latin typeface="Century Gothic" panose="020B0502020202020204" pitchFamily="34" charset="0"/>
              <a:ea typeface="Calibri"/>
              <a:cs typeface="Times New Roman"/>
            </a:endParaRPr>
          </a:p>
        </p:txBody>
      </p:sp>
      <p:pic>
        <p:nvPicPr>
          <p:cNvPr id="14" name="Afbeelding 13">
            <a:extLst>
              <a:ext uri="{FF2B5EF4-FFF2-40B4-BE49-F238E27FC236}">
                <a16:creationId xmlns:a16="http://schemas.microsoft.com/office/drawing/2014/main" id="{25C2BEDC-1754-27CC-FE15-1D3E57320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413" y="2430636"/>
            <a:ext cx="2041417" cy="2041417"/>
          </a:xfrm>
          <a:prstGeom prst="rect">
            <a:avLst/>
          </a:prstGeom>
        </p:spPr>
      </p:pic>
    </p:spTree>
    <p:extLst>
      <p:ext uri="{BB962C8B-B14F-4D97-AF65-F5344CB8AC3E}">
        <p14:creationId xmlns:p14="http://schemas.microsoft.com/office/powerpoint/2010/main" val="735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44 </a:t>
            </a:r>
            <a:r>
              <a:rPr lang="nl-NL">
                <a:solidFill>
                  <a:srgbClr val="C00000"/>
                </a:solidFill>
                <a:latin typeface="Century Gothic" panose="020B0502020202020204" pitchFamily="34" charset="0"/>
              </a:rPr>
              <a:t>– 31 oktober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0237" y="4632632"/>
            <a:ext cx="2671132" cy="6495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84672"/>
            <a:ext cx="2808312" cy="6214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3171" y="4749791"/>
            <a:ext cx="3138805" cy="6214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400" dirty="0">
                <a:effectLst/>
                <a:latin typeface="Century Gothic" panose="020B0502020202020204" pitchFamily="34" charset="0"/>
                <a:ea typeface="Calibri"/>
                <a:cs typeface="Times New Roman"/>
              </a:rPr>
              <a:t>eerst</a:t>
            </a:r>
            <a:endParaRPr lang="nl-NL" sz="4800" dirty="0">
              <a:effectLst/>
              <a:latin typeface="Century Gothic" panose="020B0502020202020204" pitchFamily="34" charset="0"/>
              <a:ea typeface="Calibri"/>
              <a:cs typeface="Times New Roman"/>
            </a:endParaRPr>
          </a:p>
        </p:txBody>
      </p:sp>
      <p:sp>
        <p:nvSpPr>
          <p:cNvPr id="9" name="Text Box 14"/>
          <p:cNvSpPr txBox="1"/>
          <p:nvPr/>
        </p:nvSpPr>
        <p:spPr>
          <a:xfrm>
            <a:off x="3123830" y="4195081"/>
            <a:ext cx="2842235" cy="187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900" dirty="0">
                <a:latin typeface="Century Gothic" panose="020B0502020202020204" pitchFamily="34" charset="0"/>
                <a:ea typeface="Calibri"/>
                <a:cs typeface="Times New Roman"/>
              </a:rPr>
              <a:t>vervolgens</a:t>
            </a:r>
            <a:endParaRPr lang="nl-NL" sz="3900" dirty="0">
              <a:effectLst/>
              <a:latin typeface="Century Gothic" panose="020B0502020202020204" pitchFamily="34" charset="0"/>
              <a:ea typeface="Calibri"/>
              <a:cs typeface="Times New Roman"/>
            </a:endParaRPr>
          </a:p>
        </p:txBody>
      </p:sp>
      <p:sp>
        <p:nvSpPr>
          <p:cNvPr id="10" name="Text Box 14"/>
          <p:cNvSpPr txBox="1"/>
          <p:nvPr/>
        </p:nvSpPr>
        <p:spPr>
          <a:xfrm>
            <a:off x="5868143" y="3379249"/>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uiteindelijk</a:t>
            </a: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251520" y="5440480"/>
            <a:ext cx="28723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8726"/>
            <a:ext cx="3138805" cy="2292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in het begin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5447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6" y="4804942"/>
            <a:ext cx="2736302" cy="3233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daarna</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44021" cy="12986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5"/>
            <a:ext cx="2808311" cy="117199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op het laatst, ten slotte</a:t>
            </a:r>
            <a:endParaRPr lang="nl-NL" sz="12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1A4BBEC3-A626-4270-A41A-219A9D07D061}"/>
              </a:ext>
            </a:extLst>
          </p:cNvPr>
          <p:cNvSpPr txBox="1"/>
          <p:nvPr/>
        </p:nvSpPr>
        <p:spPr>
          <a:xfrm>
            <a:off x="395535" y="477401"/>
            <a:ext cx="81372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Eerst raak je je kind kwijt, vervolgens wordt er een zoekactie opgezet en </a:t>
            </a:r>
            <a:r>
              <a:rPr lang="nl-NL" sz="2000" i="1" u="sng" dirty="0">
                <a:solidFill>
                  <a:srgbClr val="387038"/>
                </a:solidFill>
                <a:latin typeface="Century Gothic" panose="020B0502020202020204" pitchFamily="34" charset="0"/>
                <a:ea typeface="Calibri"/>
                <a:cs typeface="Times New Roman"/>
              </a:rPr>
              <a:t>uiteindelijk</a:t>
            </a:r>
            <a:r>
              <a:rPr lang="nl-NL" sz="2000" i="1" dirty="0">
                <a:solidFill>
                  <a:srgbClr val="387038"/>
                </a:solidFill>
                <a:latin typeface="Century Gothic" panose="020B0502020202020204" pitchFamily="34" charset="0"/>
                <a:ea typeface="Calibri"/>
                <a:cs typeface="Times New Roman"/>
              </a:rPr>
              <a:t> wordt je kind hopelijk weer gevonden.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CEA6F4A6-5283-2F4C-6EAF-3CF9DCCB3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4475" y="1423046"/>
            <a:ext cx="2730004" cy="1820003"/>
          </a:xfrm>
          <a:prstGeom prst="rect">
            <a:avLst/>
          </a:prstGeom>
        </p:spPr>
      </p:pic>
      <p:pic>
        <p:nvPicPr>
          <p:cNvPr id="3" name="Afbeelding 2">
            <a:extLst>
              <a:ext uri="{FF2B5EF4-FFF2-40B4-BE49-F238E27FC236}">
                <a16:creationId xmlns:a16="http://schemas.microsoft.com/office/drawing/2014/main" id="{1F284FCB-E3D4-F15A-5815-2C9EBF686C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9525" y="2240177"/>
            <a:ext cx="2569263" cy="1682526"/>
          </a:xfrm>
          <a:prstGeom prst="rect">
            <a:avLst/>
          </a:prstGeom>
        </p:spPr>
      </p:pic>
      <p:pic>
        <p:nvPicPr>
          <p:cNvPr id="19" name="Afbeelding 18">
            <a:extLst>
              <a:ext uri="{FF2B5EF4-FFF2-40B4-BE49-F238E27FC236}">
                <a16:creationId xmlns:a16="http://schemas.microsoft.com/office/drawing/2014/main" id="{3F9A005B-3A76-6533-C0CF-D7D9407960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0641" y="2647062"/>
            <a:ext cx="2707183" cy="1901834"/>
          </a:xfrm>
          <a:prstGeom prst="rect">
            <a:avLst/>
          </a:prstGeom>
        </p:spPr>
      </p:pic>
    </p:spTree>
    <p:extLst>
      <p:ext uri="{BB962C8B-B14F-4D97-AF65-F5344CB8AC3E}">
        <p14:creationId xmlns:p14="http://schemas.microsoft.com/office/powerpoint/2010/main" val="227683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7042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900" dirty="0">
                <a:latin typeface="Century Gothic" panose="020B0502020202020204" pitchFamily="34" charset="0"/>
                <a:ea typeface="Calibri"/>
                <a:cs typeface="Times New Roman"/>
              </a:rPr>
              <a:t>plannen</a:t>
            </a:r>
            <a:endParaRPr lang="nl-NL" sz="3900" dirty="0">
              <a:effectLst/>
              <a:latin typeface="Century Gothic" panose="020B0502020202020204" pitchFamily="34" charset="0"/>
              <a:ea typeface="Calibri"/>
              <a:cs typeface="Times New Roman"/>
            </a:endParaRPr>
          </a:p>
        </p:txBody>
      </p:sp>
      <p:sp>
        <p:nvSpPr>
          <p:cNvPr id="9" name="Text Box 14"/>
          <p:cNvSpPr txBox="1"/>
          <p:nvPr/>
        </p:nvSpPr>
        <p:spPr>
          <a:xfrm>
            <a:off x="2841579" y="3972348"/>
            <a:ext cx="338883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effectLst/>
                <a:latin typeface="Century Gothic" panose="020B0502020202020204" pitchFamily="34" charset="0"/>
                <a:ea typeface="Calibri"/>
                <a:cs typeface="Times New Roman"/>
              </a:rPr>
              <a:t>organiseren</a:t>
            </a:r>
          </a:p>
        </p:txBody>
      </p:sp>
      <p:sp>
        <p:nvSpPr>
          <p:cNvPr id="10" name="Text Box 14"/>
          <p:cNvSpPr txBox="1"/>
          <p:nvPr/>
        </p:nvSpPr>
        <p:spPr>
          <a:xfrm>
            <a:off x="5897691"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plaatsvinden</a:t>
            </a:r>
            <a:endParaRPr lang="nl-NL" sz="3500" dirty="0">
              <a:effectLst/>
              <a:latin typeface="Century Gothic" panose="020B0502020202020204" pitchFamily="34" charset="0"/>
              <a:ea typeface="Calibri"/>
              <a:cs typeface="Times New Roman"/>
            </a:endParaRPr>
          </a:p>
        </p:txBody>
      </p:sp>
      <p:sp>
        <p:nvSpPr>
          <p:cNvPr id="11" name="Text Box 14"/>
          <p:cNvSpPr txBox="1"/>
          <p:nvPr/>
        </p:nvSpPr>
        <p:spPr>
          <a:xfrm>
            <a:off x="395536" y="485771"/>
            <a:ext cx="8136762" cy="71156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Ze </a:t>
            </a:r>
            <a:r>
              <a:rPr lang="nl-NL" sz="2000" i="1" u="sng" dirty="0">
                <a:solidFill>
                  <a:srgbClr val="387038"/>
                </a:solidFill>
                <a:effectLst/>
                <a:latin typeface="Century Gothic" panose="020B0502020202020204" pitchFamily="34" charset="0"/>
                <a:ea typeface="Calibri"/>
                <a:cs typeface="Times New Roman"/>
              </a:rPr>
              <a:t>organiseren</a:t>
            </a:r>
            <a:r>
              <a:rPr lang="nl-NL" sz="2000" i="1" dirty="0">
                <a:solidFill>
                  <a:srgbClr val="387038"/>
                </a:solidFill>
                <a:effectLst/>
                <a:latin typeface="Century Gothic" panose="020B0502020202020204" pitchFamily="34" charset="0"/>
                <a:ea typeface="Calibri"/>
                <a:cs typeface="Times New Roman"/>
              </a:rPr>
              <a:t> een zoekactie en ze sturen een Amber Alert.</a:t>
            </a:r>
            <a:endParaRPr lang="nl-NL" sz="1100" dirty="0">
              <a:effectLst/>
              <a:latin typeface="Century Gothic" panose="020B0502020202020204" pitchFamily="34" charset="0"/>
              <a:ea typeface="Calibri"/>
              <a:cs typeface="Times New Roman"/>
            </a:endParaRPr>
          </a:p>
        </p:txBody>
      </p:sp>
      <p:sp>
        <p:nvSpPr>
          <p:cNvPr id="17" name="Text Box 14"/>
          <p:cNvSpPr txBox="1"/>
          <p:nvPr/>
        </p:nvSpPr>
        <p:spPr>
          <a:xfrm>
            <a:off x="3225077" y="4895896"/>
            <a:ext cx="2427043" cy="5542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58422" y="4853528"/>
            <a:ext cx="2296551" cy="5246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a:t>
            </a:r>
            <a:r>
              <a:rPr lang="nl-NL" sz="2800" dirty="0">
                <a:latin typeface="Century Gothic" panose="020B0502020202020204" pitchFamily="34" charset="0"/>
              </a:rPr>
              <a:t>regelen</a:t>
            </a:r>
            <a:endParaRPr lang="nl-NL" dirty="0">
              <a:effectLst/>
              <a:latin typeface="Century Gothic" panose="020B0502020202020204" pitchFamily="34" charset="0"/>
              <a:ea typeface="Calibri"/>
              <a:cs typeface="Times New Roman"/>
            </a:endParaRPr>
          </a:p>
        </p:txBody>
      </p:sp>
      <p:sp>
        <p:nvSpPr>
          <p:cNvPr id="13" name="Tekstvak 12">
            <a:extLst>
              <a:ext uri="{FF2B5EF4-FFF2-40B4-BE49-F238E27FC236}">
                <a16:creationId xmlns:a16="http://schemas.microsoft.com/office/drawing/2014/main" id="{5CC9B485-DA62-4335-855B-5A1927369BF4}"/>
              </a:ext>
            </a:extLst>
          </p:cNvPr>
          <p:cNvSpPr txBox="1"/>
          <p:nvPr/>
        </p:nvSpPr>
        <p:spPr>
          <a:xfrm>
            <a:off x="2051720" y="2449216"/>
            <a:ext cx="708421" cy="403720"/>
          </a:xfrm>
          <a:prstGeom prst="rect">
            <a:avLst/>
          </a:prstGeom>
          <a:solidFill>
            <a:schemeClr val="bg1"/>
          </a:solidFill>
        </p:spPr>
        <p:txBody>
          <a:bodyPr wrap="square" rtlCol="0">
            <a:spAutoFit/>
          </a:bodyPr>
          <a:lstStyle/>
          <a:p>
            <a:endParaRPr lang="nl-NL" dirty="0"/>
          </a:p>
        </p:txBody>
      </p:sp>
      <p:sp>
        <p:nvSpPr>
          <p:cNvPr id="12" name="Tekstvak 11">
            <a:extLst>
              <a:ext uri="{FF2B5EF4-FFF2-40B4-BE49-F238E27FC236}">
                <a16:creationId xmlns:a16="http://schemas.microsoft.com/office/drawing/2014/main" id="{0017570A-351E-4496-B5FD-970B81841CAB}"/>
              </a:ext>
            </a:extLst>
          </p:cNvPr>
          <p:cNvSpPr txBox="1"/>
          <p:nvPr/>
        </p:nvSpPr>
        <p:spPr>
          <a:xfrm>
            <a:off x="1691680" y="2815892"/>
            <a:ext cx="687186" cy="369332"/>
          </a:xfrm>
          <a:prstGeom prst="rect">
            <a:avLst/>
          </a:prstGeom>
          <a:solidFill>
            <a:schemeClr val="bg1"/>
          </a:solidFill>
        </p:spPr>
        <p:txBody>
          <a:bodyPr wrap="square" rtlCol="0">
            <a:spAutoFit/>
          </a:bodyPr>
          <a:lstStyle/>
          <a:p>
            <a:endParaRPr lang="nl-NL" dirty="0"/>
          </a:p>
        </p:txBody>
      </p:sp>
      <p:pic>
        <p:nvPicPr>
          <p:cNvPr id="16" name="Afbeelding 15">
            <a:extLst>
              <a:ext uri="{FF2B5EF4-FFF2-40B4-BE49-F238E27FC236}">
                <a16:creationId xmlns:a16="http://schemas.microsoft.com/office/drawing/2014/main" id="{6AF3A897-43E5-D55C-C1BC-A0EF150C99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5471" y="2159295"/>
            <a:ext cx="2569263" cy="1682526"/>
          </a:xfrm>
          <a:prstGeom prst="rect">
            <a:avLst/>
          </a:prstGeom>
        </p:spPr>
      </p:pic>
      <p:pic>
        <p:nvPicPr>
          <p:cNvPr id="27" name="Afbeelding 26">
            <a:extLst>
              <a:ext uri="{FF2B5EF4-FFF2-40B4-BE49-F238E27FC236}">
                <a16:creationId xmlns:a16="http://schemas.microsoft.com/office/drawing/2014/main" id="{288C1AFE-0083-7AF7-6C04-65DA2DE6B9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135" y="1970243"/>
            <a:ext cx="1872274" cy="2560696"/>
          </a:xfrm>
          <a:prstGeom prst="rect">
            <a:avLst/>
          </a:prstGeom>
        </p:spPr>
      </p:pic>
      <p:sp>
        <p:nvSpPr>
          <p:cNvPr id="28" name="Ovaal 27">
            <a:extLst>
              <a:ext uri="{FF2B5EF4-FFF2-40B4-BE49-F238E27FC236}">
                <a16:creationId xmlns:a16="http://schemas.microsoft.com/office/drawing/2014/main" id="{4400D163-0F79-439D-71C5-38E640B21690}"/>
              </a:ext>
            </a:extLst>
          </p:cNvPr>
          <p:cNvSpPr/>
          <p:nvPr/>
        </p:nvSpPr>
        <p:spPr>
          <a:xfrm>
            <a:off x="971600" y="3501008"/>
            <a:ext cx="216024" cy="288032"/>
          </a:xfrm>
          <a:prstGeom prst="ellipse">
            <a:avLst/>
          </a:prstGeom>
          <a:noFill/>
          <a:ln w="666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noFill/>
            </a:endParaRPr>
          </a:p>
        </p:txBody>
      </p:sp>
      <p:pic>
        <p:nvPicPr>
          <p:cNvPr id="30" name="Afbeelding 29">
            <a:extLst>
              <a:ext uri="{FF2B5EF4-FFF2-40B4-BE49-F238E27FC236}">
                <a16:creationId xmlns:a16="http://schemas.microsoft.com/office/drawing/2014/main" id="{7C767D5B-672C-305F-862A-B39A5B5151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107"/>
          <a:stretch/>
        </p:blipFill>
        <p:spPr>
          <a:xfrm>
            <a:off x="6079693" y="1178836"/>
            <a:ext cx="2709514" cy="2209800"/>
          </a:xfrm>
          <a:prstGeom prst="rect">
            <a:avLst/>
          </a:prstGeom>
        </p:spPr>
      </p:pic>
      <p:pic>
        <p:nvPicPr>
          <p:cNvPr id="19" name="Afbeelding 18">
            <a:extLst>
              <a:ext uri="{FF2B5EF4-FFF2-40B4-BE49-F238E27FC236}">
                <a16:creationId xmlns:a16="http://schemas.microsoft.com/office/drawing/2014/main" id="{39F2CFB3-EEFE-0CD6-76F4-A8B47892622D}"/>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32240" y="1340768"/>
            <a:ext cx="1225152" cy="1225152"/>
          </a:xfrm>
          <a:prstGeom prst="rect">
            <a:avLst/>
          </a:prstGeom>
        </p:spPr>
      </p:pic>
    </p:spTree>
    <p:extLst>
      <p:ext uri="{BB962C8B-B14F-4D97-AF65-F5344CB8AC3E}">
        <p14:creationId xmlns:p14="http://schemas.microsoft.com/office/powerpoint/2010/main" val="325486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2" y="-30108"/>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7784" y="2279221"/>
            <a:ext cx="5328592" cy="9337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665811" y="2279477"/>
            <a:ext cx="496855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verbinding</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9615" y="1432346"/>
            <a:ext cx="1266403" cy="853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67591" y="4190241"/>
            <a:ext cx="368087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47467" y="4179417"/>
            <a:ext cx="39961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j</a:t>
            </a:r>
            <a:r>
              <a:rPr lang="nl-NL" sz="3600" dirty="0">
                <a:effectLst/>
                <a:latin typeface="Century Gothic" panose="020B0502020202020204" pitchFamily="34" charset="0"/>
                <a:ea typeface="Calibri"/>
                <a:cs typeface="Times New Roman"/>
              </a:rPr>
              <a:t>e veilig voelen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008074" y="528657"/>
            <a:ext cx="2580150" cy="6680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80311" y="491135"/>
            <a:ext cx="3456383" cy="347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hechten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9287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6" y="4293096"/>
            <a:ext cx="284700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contact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006579" cy="52635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2"/>
            <a:ext cx="5445941" cy="4567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gevoel van samenzijn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A3EAC35-A365-4287-1B11-32F80556D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816" y="4850216"/>
            <a:ext cx="1627055" cy="1086872"/>
          </a:xfrm>
          <a:prstGeom prst="rect">
            <a:avLst/>
          </a:prstGeom>
        </p:spPr>
      </p:pic>
      <p:pic>
        <p:nvPicPr>
          <p:cNvPr id="6" name="Afbeelding 5">
            <a:extLst>
              <a:ext uri="{FF2B5EF4-FFF2-40B4-BE49-F238E27FC236}">
                <a16:creationId xmlns:a16="http://schemas.microsoft.com/office/drawing/2014/main" id="{4E9F8CB5-D570-9B5B-D974-F9D17B9C83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8598" y="4958709"/>
            <a:ext cx="2093036" cy="937297"/>
          </a:xfrm>
          <a:prstGeom prst="rect">
            <a:avLst/>
          </a:prstGeom>
        </p:spPr>
      </p:pic>
      <p:sp>
        <p:nvSpPr>
          <p:cNvPr id="2" name="Text Box 14">
            <a:extLst>
              <a:ext uri="{FF2B5EF4-FFF2-40B4-BE49-F238E27FC236}">
                <a16:creationId xmlns:a16="http://schemas.microsoft.com/office/drawing/2014/main" id="{0E9DF3BC-0D3C-C20E-3F47-A1E48BF13189}"/>
              </a:ext>
            </a:extLst>
          </p:cNvPr>
          <p:cNvSpPr txBox="1"/>
          <p:nvPr/>
        </p:nvSpPr>
        <p:spPr>
          <a:xfrm>
            <a:off x="4201427" y="1199100"/>
            <a:ext cx="3516254" cy="52635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AE7718EE-4664-3C87-D58E-94917A0DB288}"/>
              </a:ext>
            </a:extLst>
          </p:cNvPr>
          <p:cNvSpPr txBox="1">
            <a:spLocks noChangeArrowheads="1"/>
          </p:cNvSpPr>
          <p:nvPr/>
        </p:nvSpPr>
        <p:spPr bwMode="auto">
          <a:xfrm>
            <a:off x="4201427" y="1183792"/>
            <a:ext cx="3849628" cy="4567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verbonden raken</a:t>
            </a:r>
            <a:endParaRPr lang="nl-NL" sz="1100"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3BDBDA48-B290-B63F-9E50-637114680A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05007" y="528658"/>
            <a:ext cx="2180008" cy="1175418"/>
          </a:xfrm>
          <a:prstGeom prst="rect">
            <a:avLst/>
          </a:prstGeom>
        </p:spPr>
      </p:pic>
    </p:spTree>
    <p:extLst>
      <p:ext uri="{BB962C8B-B14F-4D97-AF65-F5344CB8AC3E}">
        <p14:creationId xmlns:p14="http://schemas.microsoft.com/office/powerpoint/2010/main" val="222230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25658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95995" y="2285921"/>
            <a:ext cx="554461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a:t>
            </a:r>
            <a:r>
              <a:rPr lang="nl-NL" sz="6000" b="1" dirty="0">
                <a:effectLst/>
                <a:latin typeface="Century Gothic" panose="020B0502020202020204" pitchFamily="34" charset="0"/>
                <a:ea typeface="Calibri"/>
                <a:cs typeface="Times New Roman"/>
              </a:rPr>
              <a:t>mgaan met</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628810" y="1383667"/>
            <a:ext cx="1005014" cy="1113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16485" y="4190241"/>
            <a:ext cx="392756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16484" y="4163021"/>
            <a:ext cx="404800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ongerustheid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1267381" y="788978"/>
            <a:ext cx="41733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136609" y="722362"/>
            <a:ext cx="457286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je</a:t>
            </a:r>
            <a:r>
              <a:rPr lang="nl-NL" sz="3600" dirty="0">
                <a:effectLst/>
                <a:latin typeface="Century Gothic" panose="020B0502020202020204" pitchFamily="34" charset="0"/>
                <a:ea typeface="Calibri"/>
                <a:cs typeface="Times New Roman"/>
              </a:rPr>
              <a:t> kind kwijtraken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7" y="4324861"/>
            <a:ext cx="36488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95002" y="4304366"/>
            <a:ext cx="420668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spanning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5" y="3212976"/>
            <a:ext cx="252587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278631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doen met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C480439-5D43-166C-09D4-16290D5AB0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650" y="2235714"/>
            <a:ext cx="1984808" cy="1353198"/>
          </a:xfrm>
          <a:prstGeom prst="rect">
            <a:avLst/>
          </a:prstGeom>
        </p:spPr>
      </p:pic>
      <p:pic>
        <p:nvPicPr>
          <p:cNvPr id="6" name="Afbeelding 5">
            <a:extLst>
              <a:ext uri="{FF2B5EF4-FFF2-40B4-BE49-F238E27FC236}">
                <a16:creationId xmlns:a16="http://schemas.microsoft.com/office/drawing/2014/main" id="{302C0D63-8B4D-18E0-5BF7-2449CBA85E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96136" y="4831988"/>
            <a:ext cx="864096" cy="1837372"/>
          </a:xfrm>
          <a:prstGeom prst="rect">
            <a:avLst/>
          </a:prstGeom>
        </p:spPr>
      </p:pic>
      <p:pic>
        <p:nvPicPr>
          <p:cNvPr id="20" name="Afbeelding 19">
            <a:extLst>
              <a:ext uri="{FF2B5EF4-FFF2-40B4-BE49-F238E27FC236}">
                <a16:creationId xmlns:a16="http://schemas.microsoft.com/office/drawing/2014/main" id="{95B49E6D-DD49-185F-366E-C5337724D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7664" y="4975365"/>
            <a:ext cx="2203318" cy="1471817"/>
          </a:xfrm>
          <a:prstGeom prst="rect">
            <a:avLst/>
          </a:prstGeom>
        </p:spPr>
      </p:pic>
      <p:pic>
        <p:nvPicPr>
          <p:cNvPr id="21" name="Afbeelding 20">
            <a:extLst>
              <a:ext uri="{FF2B5EF4-FFF2-40B4-BE49-F238E27FC236}">
                <a16:creationId xmlns:a16="http://schemas.microsoft.com/office/drawing/2014/main" id="{3CA72D25-502E-1ED7-7453-9FB36FDD18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56176" y="499726"/>
            <a:ext cx="2260240" cy="1587850"/>
          </a:xfrm>
          <a:prstGeom prst="rect">
            <a:avLst/>
          </a:prstGeom>
        </p:spPr>
      </p:pic>
    </p:spTree>
    <p:extLst>
      <p:ext uri="{BB962C8B-B14F-4D97-AF65-F5344CB8AC3E}">
        <p14:creationId xmlns:p14="http://schemas.microsoft.com/office/powerpoint/2010/main" val="63887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zelden</a:t>
            </a:r>
          </a:p>
        </p:txBody>
      </p:sp>
      <p:pic>
        <p:nvPicPr>
          <p:cNvPr id="3" name="Afbeelding 2">
            <a:extLst>
              <a:ext uri="{FF2B5EF4-FFF2-40B4-BE49-F238E27FC236}">
                <a16:creationId xmlns:a16="http://schemas.microsoft.com/office/drawing/2014/main" id="{5C647CA5-2FBF-8DCC-8735-B5F95E5A1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7909" y="625978"/>
            <a:ext cx="2016224" cy="2016224"/>
          </a:xfrm>
          <a:prstGeom prst="rect">
            <a:avLst/>
          </a:prstGeom>
        </p:spPr>
      </p:pic>
      <p:pic>
        <p:nvPicPr>
          <p:cNvPr id="4" name="Afbeelding 3">
            <a:extLst>
              <a:ext uri="{FF2B5EF4-FFF2-40B4-BE49-F238E27FC236}">
                <a16:creationId xmlns:a16="http://schemas.microsoft.com/office/drawing/2014/main" id="{A8DB0564-B2E6-6873-C15F-F17D6D59C9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528" y="2840946"/>
            <a:ext cx="8460432" cy="3791062"/>
          </a:xfrm>
          <a:prstGeom prst="rect">
            <a:avLst/>
          </a:prstGeom>
        </p:spPr>
      </p:pic>
      <p:sp>
        <p:nvSpPr>
          <p:cNvPr id="5" name="Pijl: rechts 4">
            <a:extLst>
              <a:ext uri="{FF2B5EF4-FFF2-40B4-BE49-F238E27FC236}">
                <a16:creationId xmlns:a16="http://schemas.microsoft.com/office/drawing/2014/main" id="{0B128D92-626C-7613-CEFE-0D1BE9A65610}"/>
              </a:ext>
            </a:extLst>
          </p:cNvPr>
          <p:cNvSpPr/>
          <p:nvPr/>
        </p:nvSpPr>
        <p:spPr>
          <a:xfrm rot="18672829">
            <a:off x="2033857" y="2972414"/>
            <a:ext cx="3168352"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31777ED5-D0DB-7A39-F00A-2995BF0B0DD7}"/>
              </a:ext>
            </a:extLst>
          </p:cNvPr>
          <p:cNvSpPr/>
          <p:nvPr/>
        </p:nvSpPr>
        <p:spPr>
          <a:xfrm>
            <a:off x="2195736" y="4365104"/>
            <a:ext cx="216024" cy="288032"/>
          </a:xfrm>
          <a:prstGeom prst="ellipse">
            <a:avLst/>
          </a:prstGeom>
          <a:noFill/>
          <a:ln w="666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noFill/>
            </a:endParaRPr>
          </a:p>
        </p:txBody>
      </p:sp>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heftig</a:t>
            </a:r>
          </a:p>
        </p:txBody>
      </p:sp>
      <p:pic>
        <p:nvPicPr>
          <p:cNvPr id="3" name="Afbeelding 2">
            <a:extLst>
              <a:ext uri="{FF2B5EF4-FFF2-40B4-BE49-F238E27FC236}">
                <a16:creationId xmlns:a16="http://schemas.microsoft.com/office/drawing/2014/main" id="{D80803D7-A3CD-E607-4DC4-BF4935DB43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988840"/>
            <a:ext cx="5924830" cy="4530154"/>
          </a:xfrm>
          <a:prstGeom prst="rect">
            <a:avLst/>
          </a:prstGeom>
        </p:spPr>
      </p:pic>
      <p:pic>
        <p:nvPicPr>
          <p:cNvPr id="4" name="Afbeelding 3">
            <a:extLst>
              <a:ext uri="{FF2B5EF4-FFF2-40B4-BE49-F238E27FC236}">
                <a16:creationId xmlns:a16="http://schemas.microsoft.com/office/drawing/2014/main" id="{F873327B-0513-1B0D-C641-AFF241F40E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4088" y="339006"/>
            <a:ext cx="3528392" cy="352839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verbinding</a:t>
            </a:r>
          </a:p>
        </p:txBody>
      </p:sp>
      <p:pic>
        <p:nvPicPr>
          <p:cNvPr id="3" name="Afbeelding 2">
            <a:extLst>
              <a:ext uri="{FF2B5EF4-FFF2-40B4-BE49-F238E27FC236}">
                <a16:creationId xmlns:a16="http://schemas.microsoft.com/office/drawing/2014/main" id="{C4AA51ED-F3DC-258F-DC72-4CDFB7D03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84784"/>
            <a:ext cx="7488832" cy="500254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omgaan met</a:t>
            </a:r>
          </a:p>
        </p:txBody>
      </p:sp>
      <p:pic>
        <p:nvPicPr>
          <p:cNvPr id="3" name="Afbeelding 2">
            <a:extLst>
              <a:ext uri="{FF2B5EF4-FFF2-40B4-BE49-F238E27FC236}">
                <a16:creationId xmlns:a16="http://schemas.microsoft.com/office/drawing/2014/main" id="{6B3FBD5D-96A3-D342-9438-8867C6907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064" y="1751119"/>
            <a:ext cx="7884368" cy="412615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ongerust</a:t>
            </a:r>
          </a:p>
        </p:txBody>
      </p:sp>
      <p:pic>
        <p:nvPicPr>
          <p:cNvPr id="7" name="Afbeelding 6">
            <a:extLst>
              <a:ext uri="{FF2B5EF4-FFF2-40B4-BE49-F238E27FC236}">
                <a16:creationId xmlns:a16="http://schemas.microsoft.com/office/drawing/2014/main" id="{42491D81-24F2-7AF8-18A2-1D4B4FC52A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9792" y="1772816"/>
            <a:ext cx="2304256" cy="424847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mogelijk</a:t>
            </a:r>
          </a:p>
        </p:txBody>
      </p:sp>
      <p:sp>
        <p:nvSpPr>
          <p:cNvPr id="3" name="Gedachtewolkje: wolk 2">
            <a:extLst>
              <a:ext uri="{FF2B5EF4-FFF2-40B4-BE49-F238E27FC236}">
                <a16:creationId xmlns:a16="http://schemas.microsoft.com/office/drawing/2014/main" id="{BCD2972A-F2BE-B2C4-54B2-B0254D061F51}"/>
              </a:ext>
            </a:extLst>
          </p:cNvPr>
          <p:cNvSpPr/>
          <p:nvPr/>
        </p:nvSpPr>
        <p:spPr>
          <a:xfrm>
            <a:off x="3995936" y="1628800"/>
            <a:ext cx="4896544" cy="2232248"/>
          </a:xfrm>
          <a:prstGeom prst="cloudCallout">
            <a:avLst>
              <a:gd name="adj1" fmla="val -54872"/>
              <a:gd name="adj2" fmla="val 10861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5" name="Gedachtewolkje: wolk 4">
            <a:extLst>
              <a:ext uri="{FF2B5EF4-FFF2-40B4-BE49-F238E27FC236}">
                <a16:creationId xmlns:a16="http://schemas.microsoft.com/office/drawing/2014/main" id="{F88971DB-BE3D-E57B-DE8C-0AE6FD6C716E}"/>
              </a:ext>
            </a:extLst>
          </p:cNvPr>
          <p:cNvSpPr/>
          <p:nvPr/>
        </p:nvSpPr>
        <p:spPr>
          <a:xfrm>
            <a:off x="687760" y="3117161"/>
            <a:ext cx="2295872" cy="1040303"/>
          </a:xfrm>
          <a:prstGeom prst="cloudCallout">
            <a:avLst>
              <a:gd name="adj1" fmla="val 38900"/>
              <a:gd name="adj2" fmla="val 11751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7" name="Gedachtewolkje: wolk 6">
            <a:extLst>
              <a:ext uri="{FF2B5EF4-FFF2-40B4-BE49-F238E27FC236}">
                <a16:creationId xmlns:a16="http://schemas.microsoft.com/office/drawing/2014/main" id="{AEF1F373-820F-0DF9-9944-4B871D04F789}"/>
              </a:ext>
            </a:extLst>
          </p:cNvPr>
          <p:cNvSpPr/>
          <p:nvPr/>
        </p:nvSpPr>
        <p:spPr>
          <a:xfrm>
            <a:off x="1547664" y="1648388"/>
            <a:ext cx="2295872" cy="1040303"/>
          </a:xfrm>
          <a:prstGeom prst="cloudCallout">
            <a:avLst>
              <a:gd name="adj1" fmla="val 38900"/>
              <a:gd name="adj2" fmla="val 11751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organiseren</a:t>
            </a:r>
          </a:p>
        </p:txBody>
      </p:sp>
      <p:pic>
        <p:nvPicPr>
          <p:cNvPr id="4" name="Afbeelding 3">
            <a:extLst>
              <a:ext uri="{FF2B5EF4-FFF2-40B4-BE49-F238E27FC236}">
                <a16:creationId xmlns:a16="http://schemas.microsoft.com/office/drawing/2014/main" id="{836D7573-6825-1225-9210-EE00CDF1C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9832" y="1412776"/>
            <a:ext cx="5183138" cy="5185796"/>
          </a:xfrm>
          <a:prstGeom prst="rect">
            <a:avLst/>
          </a:prstGeom>
        </p:spPr>
      </p:pic>
      <p:pic>
        <p:nvPicPr>
          <p:cNvPr id="7" name="Afbeelding 6">
            <a:extLst>
              <a:ext uri="{FF2B5EF4-FFF2-40B4-BE49-F238E27FC236}">
                <a16:creationId xmlns:a16="http://schemas.microsoft.com/office/drawing/2014/main" id="{EA74E112-603E-7790-FE93-DEDFE37C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1396756"/>
            <a:ext cx="1855429" cy="5273824"/>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751</Words>
  <Application>Microsoft Office PowerPoint</Application>
  <PresentationFormat>Diavoorstelling (4:3)</PresentationFormat>
  <Paragraphs>212</Paragraphs>
  <Slides>23</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523</cp:revision>
  <dcterms:created xsi:type="dcterms:W3CDTF">2021-06-08T06:13:59Z</dcterms:created>
  <dcterms:modified xsi:type="dcterms:W3CDTF">2023-10-31T09:53:15Z</dcterms:modified>
</cp:coreProperties>
</file>