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517" r:id="rId2"/>
    <p:sldId id="548" r:id="rId3"/>
    <p:sldId id="1163" r:id="rId4"/>
    <p:sldId id="1481" r:id="rId5"/>
    <p:sldId id="1514" r:id="rId6"/>
    <p:sldId id="1476" r:id="rId7"/>
    <p:sldId id="1477" r:id="rId8"/>
    <p:sldId id="1475" r:id="rId9"/>
    <p:sldId id="1478" r:id="rId10"/>
    <p:sldId id="1479" r:id="rId11"/>
    <p:sldId id="1482" r:id="rId12"/>
    <p:sldId id="1515" r:id="rId13"/>
    <p:sldId id="1483" r:id="rId14"/>
    <p:sldId id="934" r:id="rId15"/>
    <p:sldId id="1373" r:id="rId16"/>
    <p:sldId id="1516" r:id="rId17"/>
    <p:sldId id="1489" r:id="rId18"/>
    <p:sldId id="1490" r:id="rId19"/>
    <p:sldId id="1487" r:id="rId20"/>
    <p:sldId id="1512" r:id="rId21"/>
    <p:sldId id="1518" r:id="rId22"/>
    <p:sldId id="1173" r:id="rId23"/>
    <p:sldId id="1491" r:id="rId24"/>
    <p:sldId id="1513"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17"/>
            <p14:sldId id="548"/>
            <p14:sldId id="1163"/>
            <p14:sldId id="1481"/>
            <p14:sldId id="1514"/>
            <p14:sldId id="1476"/>
            <p14:sldId id="1477"/>
            <p14:sldId id="1475"/>
            <p14:sldId id="1478"/>
            <p14:sldId id="1479"/>
            <p14:sldId id="1482"/>
            <p14:sldId id="1515"/>
            <p14:sldId id="1483"/>
            <p14:sldId id="934"/>
            <p14:sldId id="1373"/>
            <p14:sldId id="1516"/>
            <p14:sldId id="1489"/>
            <p14:sldId id="1490"/>
            <p14:sldId id="1487"/>
            <p14:sldId id="1512"/>
            <p14:sldId id="1518"/>
            <p14:sldId id="1173"/>
            <p14:sldId id="1491"/>
            <p14:sldId id="15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226" autoAdjust="0"/>
  </p:normalViewPr>
  <p:slideViewPr>
    <p:cSldViewPr>
      <p:cViewPr varScale="1">
        <p:scale>
          <a:sx n="82" d="100"/>
          <a:sy n="82" d="100"/>
        </p:scale>
        <p:origin x="1162"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17-10-2023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17-10-2023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3750"/>
              </a:spcAft>
            </a:pPr>
            <a:r>
              <a:rPr lang="nl-NL" sz="1800" b="1" kern="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namelijk: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want, immers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cursus: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meerdere lessen over een onderwerp</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interesse: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belangstelling, wat je leuk vindt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oprichten: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beginnen, zorgen dat iets gaat bestaan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smaak vallen: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een succes zijn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loop der jaren: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lange tijd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uitkomen: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verschijnen, voor het eerst te zien zijn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winst maken: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ergens meer geld voor krijgen dan dat je ervoor hebt betaald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hit: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wat veel mensen leuk vinden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route: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weg om ergens te komen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515318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57022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17-10-2023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17-10-2023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Gisteren was ik op bezoek bij een andere school. Er is een nieuwe rekenmethode </a:t>
            </a:r>
            <a:r>
              <a:rPr lang="nl-NL" sz="2000" b="1" u="sng" dirty="0">
                <a:ea typeface="Times New Roman" panose="02020603050405020304" pitchFamily="18" charset="0"/>
                <a:cs typeface="Arial" panose="020B0604020202020204" pitchFamily="34" charset="0"/>
              </a:rPr>
              <a:t>uitgekomen</a:t>
            </a:r>
            <a:r>
              <a:rPr lang="nl-NL" sz="2000" dirty="0">
                <a:ea typeface="Times New Roman" panose="02020603050405020304" pitchFamily="18" charset="0"/>
                <a:cs typeface="Arial" panose="020B0604020202020204" pitchFamily="34" charset="0"/>
              </a:rPr>
              <a:t>, en die wilde ik graag even bekijken. Uitkomen betekent </a:t>
            </a:r>
            <a:r>
              <a:rPr lang="nl-NL" sz="2000" b="1" i="1" dirty="0">
                <a:ea typeface="Times New Roman" panose="02020603050405020304" pitchFamily="18" charset="0"/>
                <a:cs typeface="Arial" panose="020B0604020202020204" pitchFamily="34" charset="0"/>
              </a:rPr>
              <a:t>verschijnen, voor het eerst te zien zijn</a:t>
            </a:r>
            <a:r>
              <a:rPr lang="nl-NL" sz="2000" dirty="0">
                <a:ea typeface="Times New Roman" panose="02020603050405020304" pitchFamily="18" charset="0"/>
                <a:cs typeface="Arial" panose="020B0604020202020204" pitchFamily="34" charset="0"/>
              </a:rPr>
              <a:t>. Wist je trouwens dat de bedrijven die rekenmethodes maken ook </a:t>
            </a:r>
            <a:r>
              <a:rPr lang="nl-NL" sz="2000" b="1" u="sng" dirty="0">
                <a:ea typeface="Times New Roman" panose="02020603050405020304" pitchFamily="18" charset="0"/>
                <a:cs typeface="Arial" panose="020B0604020202020204" pitchFamily="34" charset="0"/>
              </a:rPr>
              <a:t>winst maken</a:t>
            </a:r>
            <a:r>
              <a:rPr lang="nl-NL" sz="2000" dirty="0">
                <a:ea typeface="Times New Roman" panose="02020603050405020304" pitchFamily="18" charset="0"/>
                <a:cs typeface="Arial" panose="020B0604020202020204" pitchFamily="34" charset="0"/>
              </a:rPr>
              <a:t>? Dus dat ze </a:t>
            </a:r>
            <a:r>
              <a:rPr lang="nl-NL" sz="2000" b="1" i="1" dirty="0">
                <a:ea typeface="Times New Roman" panose="02020603050405020304" pitchFamily="18" charset="0"/>
                <a:cs typeface="Arial" panose="020B0604020202020204" pitchFamily="34" charset="0"/>
              </a:rPr>
              <a:t>ergens meer geld voor krijgen dan ze ervoor hebben betaald</a:t>
            </a:r>
            <a:r>
              <a:rPr lang="nl-NL" sz="2000" dirty="0">
                <a:ea typeface="Times New Roman" panose="02020603050405020304" pitchFamily="18" charset="0"/>
                <a:cs typeface="Arial" panose="020B0604020202020204" pitchFamily="34" charset="0"/>
              </a:rPr>
              <a:t>? Maar dat terzijde. Een juf op die school vertelde mij zoiets leuks. Bijna alle juffen en meesters van die school spelen curling met elkaar. </a:t>
            </a:r>
            <a:r>
              <a:rPr lang="nl-NL" sz="2000" dirty="0">
                <a:solidFill>
                  <a:srgbClr val="00B050"/>
                </a:solidFill>
                <a:ea typeface="Times New Roman" panose="02020603050405020304" pitchFamily="18" charset="0"/>
                <a:cs typeface="Arial" panose="020B0604020202020204" pitchFamily="34" charset="0"/>
              </a:rPr>
              <a:t>(</a:t>
            </a:r>
            <a:r>
              <a:rPr lang="nl-NL" sz="2000" u="sng" dirty="0">
                <a:solidFill>
                  <a:srgbClr val="00B050"/>
                </a:solidFill>
                <a:ea typeface="Times New Roman" panose="02020603050405020304" pitchFamily="18" charset="0"/>
                <a:cs typeface="Arial" panose="020B0604020202020204" pitchFamily="34" charset="0"/>
              </a:rPr>
              <a:t>klik voor extra dia</a:t>
            </a:r>
            <a:r>
              <a:rPr lang="nl-NL" sz="2000" dirty="0">
                <a:solidFill>
                  <a:srgbClr val="00B050"/>
                </a:solidFill>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Curling is een sport en speel je op het ijs. Je moet een zware steen over het ijs laten glijden. Met bezempjes maak je de weg op het ijs nog gladder. </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Eerst waren er maar 2 of 3 juffen die curling speelden. Toen kregen andere juffen en meesters ook </a:t>
            </a:r>
            <a:r>
              <a:rPr lang="nl-NL" sz="2000" b="1" u="sng" dirty="0">
                <a:ea typeface="Times New Roman" panose="02020603050405020304" pitchFamily="18" charset="0"/>
                <a:cs typeface="Arial" panose="020B0604020202020204" pitchFamily="34" charset="0"/>
              </a:rPr>
              <a:t>interesse</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de belangstelling, wat je leuk vindt</a:t>
            </a:r>
            <a:r>
              <a:rPr lang="nl-NL" sz="2000" dirty="0">
                <a:ea typeface="Times New Roman" panose="02020603050405020304" pitchFamily="18" charset="0"/>
                <a:cs typeface="Arial" panose="020B0604020202020204" pitchFamily="34" charset="0"/>
              </a:rPr>
              <a:t>) en zij gingen meedoen. Ze </a:t>
            </a:r>
            <a:r>
              <a:rPr lang="nl-NL" sz="2000" b="1" u="sng" dirty="0">
                <a:ea typeface="Times New Roman" panose="02020603050405020304" pitchFamily="18" charset="0"/>
                <a:cs typeface="Arial" panose="020B0604020202020204" pitchFamily="34" charset="0"/>
              </a:rPr>
              <a:t>richtten</a:t>
            </a:r>
            <a:r>
              <a:rPr lang="nl-NL" sz="2000" dirty="0">
                <a:ea typeface="Times New Roman" panose="02020603050405020304" pitchFamily="18" charset="0"/>
                <a:cs typeface="Arial" panose="020B0604020202020204" pitchFamily="34" charset="0"/>
              </a:rPr>
              <a:t> een clubje </a:t>
            </a:r>
            <a:r>
              <a:rPr lang="nl-NL" sz="2000" b="1" u="sng" dirty="0">
                <a:ea typeface="Times New Roman" panose="02020603050405020304" pitchFamily="18" charset="0"/>
                <a:cs typeface="Arial" panose="020B0604020202020204" pitchFamily="34" charset="0"/>
              </a:rPr>
              <a:t>op</a:t>
            </a:r>
            <a:r>
              <a:rPr lang="nl-NL" sz="2000" dirty="0">
                <a:ea typeface="Times New Roman" panose="02020603050405020304" pitchFamily="18" charset="0"/>
                <a:cs typeface="Arial" panose="020B0604020202020204" pitchFamily="34" charset="0"/>
              </a:rPr>
              <a:t>, en ze volgden </a:t>
            </a:r>
            <a:r>
              <a:rPr lang="nl-NL" sz="2000" b="1" u="sng" dirty="0">
                <a:ea typeface="Times New Roman" panose="02020603050405020304" pitchFamily="18" charset="0"/>
                <a:cs typeface="Arial" panose="020B0604020202020204" pitchFamily="34" charset="0"/>
              </a:rPr>
              <a:t>een cursus</a:t>
            </a:r>
            <a:r>
              <a:rPr lang="nl-NL" sz="2000" dirty="0">
                <a:ea typeface="Times New Roman" panose="02020603050405020304" pitchFamily="18" charset="0"/>
                <a:cs typeface="Arial" panose="020B0604020202020204" pitchFamily="34" charset="0"/>
              </a:rPr>
              <a:t>. Oprichten betekent </a:t>
            </a:r>
            <a:r>
              <a:rPr lang="nl-NL" sz="2000" b="1" i="1" dirty="0">
                <a:ea typeface="Times New Roman" panose="02020603050405020304" pitchFamily="18" charset="0"/>
                <a:cs typeface="Arial" panose="020B0604020202020204" pitchFamily="34" charset="0"/>
              </a:rPr>
              <a:t>beginnen, zorgen dat iets gaat bestaan</a:t>
            </a:r>
            <a:r>
              <a:rPr lang="nl-NL" sz="2000" dirty="0">
                <a:ea typeface="Times New Roman" panose="02020603050405020304" pitchFamily="18" charset="0"/>
                <a:cs typeface="Arial" panose="020B0604020202020204" pitchFamily="34" charset="0"/>
              </a:rPr>
              <a:t>. En een cursus bestaat uit </a:t>
            </a:r>
            <a:r>
              <a:rPr lang="nl-NL" sz="2000" b="1" i="1" dirty="0">
                <a:ea typeface="Times New Roman" panose="02020603050405020304" pitchFamily="18" charset="0"/>
                <a:cs typeface="Arial" panose="020B0604020202020204" pitchFamily="34" charset="0"/>
              </a:rPr>
              <a:t>meerdere lessen over een onderwerp</a:t>
            </a:r>
            <a:r>
              <a:rPr lang="nl-NL" sz="2000" dirty="0">
                <a:ea typeface="Times New Roman" panose="02020603050405020304" pitchFamily="18" charset="0"/>
                <a:cs typeface="Arial" panose="020B0604020202020204" pitchFamily="34" charset="0"/>
              </a:rPr>
              <a:t>.</a:t>
            </a:r>
          </a:p>
          <a:p>
            <a:pPr marL="0" indent="0">
              <a:spcBef>
                <a:spcPts val="200"/>
              </a:spcBef>
              <a:spcAft>
                <a:spcPts val="200"/>
              </a:spcAft>
              <a:buNone/>
            </a:pPr>
            <a:r>
              <a:rPr lang="nl-NL" sz="2000" dirty="0">
                <a:ea typeface="Times New Roman" panose="02020603050405020304" pitchFamily="18" charset="0"/>
                <a:cs typeface="Arial" panose="020B0604020202020204" pitchFamily="34" charset="0"/>
              </a:rPr>
              <a:t>Ze waren zo enthousiast dat ze nóg meer juffen en meesters vroegen om mee te doen. Bij veel van die juffen en meesters viel curling </a:t>
            </a:r>
            <a:r>
              <a:rPr lang="nl-NL" sz="2000" b="1" u="sng" dirty="0">
                <a:ea typeface="Times New Roman" panose="02020603050405020304" pitchFamily="18" charset="0"/>
                <a:cs typeface="Arial" panose="020B0604020202020204" pitchFamily="34" charset="0"/>
              </a:rPr>
              <a:t>in de smaak</a:t>
            </a:r>
            <a:r>
              <a:rPr lang="nl-NL" sz="2000" dirty="0">
                <a:ea typeface="Times New Roman" panose="02020603050405020304" pitchFamily="18" charset="0"/>
                <a:cs typeface="Arial" panose="020B0604020202020204" pitchFamily="34" charset="0"/>
              </a:rPr>
              <a:t>, het </a:t>
            </a:r>
            <a:r>
              <a:rPr lang="nl-NL" sz="2000" b="1" i="1" dirty="0">
                <a:ea typeface="Times New Roman" panose="02020603050405020304" pitchFamily="18" charset="0"/>
                <a:cs typeface="Arial" panose="020B0604020202020204" pitchFamily="34" charset="0"/>
              </a:rPr>
              <a:t>was een succes</a:t>
            </a:r>
            <a:r>
              <a:rPr lang="nl-NL" sz="2000" dirty="0">
                <a:ea typeface="Times New Roman" panose="02020603050405020304" pitchFamily="18" charset="0"/>
                <a:cs typeface="Arial" panose="020B0604020202020204" pitchFamily="34" charset="0"/>
              </a:rPr>
              <a:t> en in </a:t>
            </a:r>
            <a:r>
              <a:rPr lang="nl-NL" sz="2000" b="1" u="sng" dirty="0">
                <a:ea typeface="Times New Roman" panose="02020603050405020304" pitchFamily="18" charset="0"/>
                <a:cs typeface="Arial" panose="020B0604020202020204" pitchFamily="34" charset="0"/>
              </a:rPr>
              <a:t>de loop der jaren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in lange tijd</a:t>
            </a:r>
            <a:r>
              <a:rPr lang="nl-NL" sz="2000" dirty="0">
                <a:ea typeface="Times New Roman" panose="02020603050405020304" pitchFamily="18" charset="0"/>
                <a:cs typeface="Arial" panose="020B0604020202020204" pitchFamily="34" charset="0"/>
              </a:rPr>
              <a:t> werd de club steeds groter. Curling werd </a:t>
            </a:r>
            <a:r>
              <a:rPr lang="nl-NL" sz="2000" b="1" u="sng" dirty="0">
                <a:ea typeface="Times New Roman" panose="02020603050405020304" pitchFamily="18" charset="0"/>
                <a:cs typeface="Arial" panose="020B0604020202020204" pitchFamily="34" charset="0"/>
              </a:rPr>
              <a:t>een hit</a:t>
            </a:r>
            <a:r>
              <a:rPr lang="nl-NL" sz="2000" dirty="0">
                <a:ea typeface="Times New Roman" panose="02020603050405020304" pitchFamily="18" charset="0"/>
                <a:cs typeface="Arial" panose="020B0604020202020204" pitchFamily="34" charset="0"/>
              </a:rPr>
              <a:t> op die school. De hit is </a:t>
            </a:r>
            <a:r>
              <a:rPr lang="nl-NL" sz="2000" b="1" i="1" dirty="0">
                <a:ea typeface="Times New Roman" panose="02020603050405020304" pitchFamily="18" charset="0"/>
                <a:cs typeface="Arial" panose="020B0604020202020204" pitchFamily="34" charset="0"/>
              </a:rPr>
              <a:t>iets wat veel mensen leuk vinden</a:t>
            </a:r>
            <a:r>
              <a:rPr lang="nl-NL" sz="2000" dirty="0">
                <a:ea typeface="Times New Roman" panose="02020603050405020304" pitchFamily="18" charset="0"/>
                <a:cs typeface="Arial" panose="020B0604020202020204" pitchFamily="34" charset="0"/>
              </a:rPr>
              <a:t>. Ze konden gemakkelijk na schooltijd een potje spelen. Voor veel juffen en meesters lag de ijsbaan </a:t>
            </a:r>
            <a:r>
              <a:rPr lang="nl-NL" sz="2000" b="1" u="sng" dirty="0">
                <a:ea typeface="Times New Roman" panose="02020603050405020304" pitchFamily="18" charset="0"/>
                <a:cs typeface="Arial" panose="020B0604020202020204" pitchFamily="34" charset="0"/>
              </a:rPr>
              <a:t>namelijk</a:t>
            </a:r>
            <a:r>
              <a:rPr lang="nl-NL" sz="2000" dirty="0">
                <a:ea typeface="Times New Roman" panose="02020603050405020304" pitchFamily="18" charset="0"/>
                <a:cs typeface="Arial" panose="020B0604020202020204" pitchFamily="34" charset="0"/>
              </a:rPr>
              <a:t> op de route van school naar huis. Namelijk betekent </a:t>
            </a:r>
            <a:r>
              <a:rPr lang="nl-NL" sz="2000" b="1" i="1" dirty="0">
                <a:ea typeface="Times New Roman" panose="02020603050405020304" pitchFamily="18" charset="0"/>
                <a:cs typeface="Arial" panose="020B0604020202020204" pitchFamily="34" charset="0"/>
              </a:rPr>
              <a:t>want, immers</a:t>
            </a:r>
            <a:r>
              <a:rPr lang="nl-NL" sz="2000" dirty="0">
                <a:ea typeface="Times New Roman" panose="02020603050405020304" pitchFamily="18" charset="0"/>
                <a:cs typeface="Arial" panose="020B0604020202020204" pitchFamily="34" charset="0"/>
              </a:rPr>
              <a:t>. De ijsbaan lag dus op </a:t>
            </a:r>
            <a:r>
              <a:rPr lang="nl-NL" sz="2000" b="1" u="sng" dirty="0">
                <a:ea typeface="Times New Roman" panose="02020603050405020304" pitchFamily="18" charset="0"/>
                <a:cs typeface="Arial" panose="020B0604020202020204" pitchFamily="34" charset="0"/>
              </a:rPr>
              <a:t>de route</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de weg om ergens te komen </a:t>
            </a:r>
            <a:r>
              <a:rPr lang="nl-NL" sz="2000" dirty="0">
                <a:ea typeface="Times New Roman" panose="02020603050405020304" pitchFamily="18" charset="0"/>
                <a:cs typeface="Arial" panose="020B0604020202020204" pitchFamily="34" charset="0"/>
              </a:rPr>
              <a:t>van deze leerkrachten. Het was dus gemakkelijk te combineren!</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33992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loop der jaren</a:t>
            </a:r>
          </a:p>
        </p:txBody>
      </p:sp>
      <p:pic>
        <p:nvPicPr>
          <p:cNvPr id="3" name="Afbeelding 2">
            <a:extLst>
              <a:ext uri="{FF2B5EF4-FFF2-40B4-BE49-F238E27FC236}">
                <a16:creationId xmlns:a16="http://schemas.microsoft.com/office/drawing/2014/main" id="{79B73E17-3871-1FEE-0BE9-21033234A1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76121" y="1772816"/>
            <a:ext cx="5791757" cy="418394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hit</a:t>
            </a:r>
          </a:p>
        </p:txBody>
      </p:sp>
      <p:pic>
        <p:nvPicPr>
          <p:cNvPr id="2" name="Afbeelding 1">
            <a:extLst>
              <a:ext uri="{FF2B5EF4-FFF2-40B4-BE49-F238E27FC236}">
                <a16:creationId xmlns:a16="http://schemas.microsoft.com/office/drawing/2014/main" id="{4B7760D6-D268-7A3A-153A-9B02111CC1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64093">
            <a:off x="1847667" y="2423725"/>
            <a:ext cx="1367041" cy="1200329"/>
          </a:xfrm>
          <a:prstGeom prst="rect">
            <a:avLst/>
          </a:prstGeom>
        </p:spPr>
      </p:pic>
      <p:pic>
        <p:nvPicPr>
          <p:cNvPr id="4" name="Afbeelding 3">
            <a:extLst>
              <a:ext uri="{FF2B5EF4-FFF2-40B4-BE49-F238E27FC236}">
                <a16:creationId xmlns:a16="http://schemas.microsoft.com/office/drawing/2014/main" id="{8F5B584F-5959-80D1-91F6-D25F6EB6E5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455140">
            <a:off x="322529" y="3156122"/>
            <a:ext cx="1311712" cy="1363535"/>
          </a:xfrm>
          <a:prstGeom prst="rect">
            <a:avLst/>
          </a:prstGeom>
        </p:spPr>
      </p:pic>
      <p:pic>
        <p:nvPicPr>
          <p:cNvPr id="7" name="Afbeelding 6">
            <a:extLst>
              <a:ext uri="{FF2B5EF4-FFF2-40B4-BE49-F238E27FC236}">
                <a16:creationId xmlns:a16="http://schemas.microsoft.com/office/drawing/2014/main" id="{BDC4DE10-10AE-F973-DEB2-60B7425EAC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0699">
            <a:off x="411570" y="5157224"/>
            <a:ext cx="1311712" cy="1363535"/>
          </a:xfrm>
          <a:prstGeom prst="rect">
            <a:avLst/>
          </a:prstGeom>
        </p:spPr>
      </p:pic>
      <p:pic>
        <p:nvPicPr>
          <p:cNvPr id="9" name="Afbeelding 8">
            <a:extLst>
              <a:ext uri="{FF2B5EF4-FFF2-40B4-BE49-F238E27FC236}">
                <a16:creationId xmlns:a16="http://schemas.microsoft.com/office/drawing/2014/main" id="{B1558BE1-1D9F-5FB7-A338-FDE5893CDA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0699">
            <a:off x="3319375" y="5062470"/>
            <a:ext cx="1311712" cy="1363535"/>
          </a:xfrm>
          <a:prstGeom prst="rect">
            <a:avLst/>
          </a:prstGeom>
        </p:spPr>
      </p:pic>
      <p:pic>
        <p:nvPicPr>
          <p:cNvPr id="11" name="Afbeelding 10">
            <a:extLst>
              <a:ext uri="{FF2B5EF4-FFF2-40B4-BE49-F238E27FC236}">
                <a16:creationId xmlns:a16="http://schemas.microsoft.com/office/drawing/2014/main" id="{CED3168C-D501-8B88-A3B9-9E8ABB215E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879301" flipH="1">
            <a:off x="7462005" y="420251"/>
            <a:ext cx="1311712" cy="1363535"/>
          </a:xfrm>
          <a:prstGeom prst="rect">
            <a:avLst/>
          </a:prstGeom>
        </p:spPr>
      </p:pic>
      <p:pic>
        <p:nvPicPr>
          <p:cNvPr id="12" name="Afbeelding 11">
            <a:extLst>
              <a:ext uri="{FF2B5EF4-FFF2-40B4-BE49-F238E27FC236}">
                <a16:creationId xmlns:a16="http://schemas.microsoft.com/office/drawing/2014/main" id="{57366651-6009-241A-D0DA-3B199254052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rot="1665430">
            <a:off x="5447349" y="5526068"/>
            <a:ext cx="1367041" cy="1200329"/>
          </a:xfrm>
          <a:prstGeom prst="rect">
            <a:avLst/>
          </a:prstGeom>
        </p:spPr>
      </p:pic>
      <p:pic>
        <p:nvPicPr>
          <p:cNvPr id="13" name="Afbeelding 12">
            <a:extLst>
              <a:ext uri="{FF2B5EF4-FFF2-40B4-BE49-F238E27FC236}">
                <a16:creationId xmlns:a16="http://schemas.microsoft.com/office/drawing/2014/main" id="{1563A7EA-C551-AB68-A170-3267CE9B82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0699">
            <a:off x="7604749" y="4943199"/>
            <a:ext cx="1311712" cy="1363535"/>
          </a:xfrm>
          <a:prstGeom prst="rect">
            <a:avLst/>
          </a:prstGeom>
        </p:spPr>
      </p:pic>
      <p:pic>
        <p:nvPicPr>
          <p:cNvPr id="14" name="Afbeelding 13">
            <a:extLst>
              <a:ext uri="{FF2B5EF4-FFF2-40B4-BE49-F238E27FC236}">
                <a16:creationId xmlns:a16="http://schemas.microsoft.com/office/drawing/2014/main" id="{956B26AF-D27A-E1F3-F81B-2C798519393A}"/>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rot="20764093">
            <a:off x="3357154" y="93234"/>
            <a:ext cx="1367041" cy="1200329"/>
          </a:xfrm>
          <a:prstGeom prst="rect">
            <a:avLst/>
          </a:prstGeom>
        </p:spPr>
      </p:pic>
      <p:pic>
        <p:nvPicPr>
          <p:cNvPr id="15" name="Afbeelding 14">
            <a:extLst>
              <a:ext uri="{FF2B5EF4-FFF2-40B4-BE49-F238E27FC236}">
                <a16:creationId xmlns:a16="http://schemas.microsoft.com/office/drawing/2014/main" id="{3A36AB21-7AEA-5225-57DD-8847BBE565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879301" flipH="1">
            <a:off x="6772303" y="3606815"/>
            <a:ext cx="1311712" cy="1363535"/>
          </a:xfrm>
          <a:prstGeom prst="rect">
            <a:avLst/>
          </a:prstGeom>
        </p:spPr>
      </p:pic>
      <p:pic>
        <p:nvPicPr>
          <p:cNvPr id="16" name="Afbeelding 15">
            <a:extLst>
              <a:ext uri="{FF2B5EF4-FFF2-40B4-BE49-F238E27FC236}">
                <a16:creationId xmlns:a16="http://schemas.microsoft.com/office/drawing/2014/main" id="{726C1355-01EE-2E33-7CD6-27DAD0D1CF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239947">
            <a:off x="1815927" y="4312635"/>
            <a:ext cx="1367041" cy="1200329"/>
          </a:xfrm>
          <a:prstGeom prst="rect">
            <a:avLst/>
          </a:prstGeom>
        </p:spPr>
      </p:pic>
      <p:pic>
        <p:nvPicPr>
          <p:cNvPr id="17" name="Afbeelding 16">
            <a:extLst>
              <a:ext uri="{FF2B5EF4-FFF2-40B4-BE49-F238E27FC236}">
                <a16:creationId xmlns:a16="http://schemas.microsoft.com/office/drawing/2014/main" id="{2D7757BB-8094-2858-2E56-185B6718C6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879301" flipH="1">
            <a:off x="338622" y="1448692"/>
            <a:ext cx="1311712" cy="1363535"/>
          </a:xfrm>
          <a:prstGeom prst="rect">
            <a:avLst/>
          </a:prstGeom>
        </p:spPr>
      </p:pic>
      <p:pic>
        <p:nvPicPr>
          <p:cNvPr id="18" name="Afbeelding 17">
            <a:extLst>
              <a:ext uri="{FF2B5EF4-FFF2-40B4-BE49-F238E27FC236}">
                <a16:creationId xmlns:a16="http://schemas.microsoft.com/office/drawing/2014/main" id="{B6BDC424-DF23-3C11-1E82-588B75764D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64093">
            <a:off x="7214711" y="2295783"/>
            <a:ext cx="1367041" cy="1200329"/>
          </a:xfrm>
          <a:prstGeom prst="rect">
            <a:avLst/>
          </a:prstGeom>
        </p:spPr>
      </p:pic>
      <p:pic>
        <p:nvPicPr>
          <p:cNvPr id="19" name="Afbeelding 18">
            <a:extLst>
              <a:ext uri="{FF2B5EF4-FFF2-40B4-BE49-F238E27FC236}">
                <a16:creationId xmlns:a16="http://schemas.microsoft.com/office/drawing/2014/main" id="{A35681C2-6271-3B10-C7DD-FB0F1FAEA1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879301" flipH="1">
            <a:off x="3596046" y="3214700"/>
            <a:ext cx="1311712" cy="1363535"/>
          </a:xfrm>
          <a:prstGeom prst="rect">
            <a:avLst/>
          </a:prstGeom>
        </p:spPr>
      </p:pic>
      <p:pic>
        <p:nvPicPr>
          <p:cNvPr id="20" name="Afbeelding 19">
            <a:extLst>
              <a:ext uri="{FF2B5EF4-FFF2-40B4-BE49-F238E27FC236}">
                <a16:creationId xmlns:a16="http://schemas.microsoft.com/office/drawing/2014/main" id="{876104EF-3CB1-935A-6030-CB3CE08265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64093">
            <a:off x="5203409" y="4205577"/>
            <a:ext cx="1367041" cy="1200329"/>
          </a:xfrm>
          <a:prstGeom prst="rect">
            <a:avLst/>
          </a:prstGeom>
        </p:spPr>
      </p:pic>
      <p:pic>
        <p:nvPicPr>
          <p:cNvPr id="21" name="Afbeelding 20">
            <a:extLst>
              <a:ext uri="{FF2B5EF4-FFF2-40B4-BE49-F238E27FC236}">
                <a16:creationId xmlns:a16="http://schemas.microsoft.com/office/drawing/2014/main" id="{FC212D19-5949-4FB7-AFA7-146F8E3BE6D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0699">
            <a:off x="3175521" y="1414040"/>
            <a:ext cx="1311712" cy="1363535"/>
          </a:xfrm>
          <a:prstGeom prst="rect">
            <a:avLst/>
          </a:prstGeom>
        </p:spPr>
      </p:pic>
      <p:pic>
        <p:nvPicPr>
          <p:cNvPr id="22" name="Afbeelding 21">
            <a:extLst>
              <a:ext uri="{FF2B5EF4-FFF2-40B4-BE49-F238E27FC236}">
                <a16:creationId xmlns:a16="http://schemas.microsoft.com/office/drawing/2014/main" id="{AC240D70-3840-A52E-5D36-B6454DCA90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578075">
            <a:off x="5326427" y="539419"/>
            <a:ext cx="1367041" cy="1200329"/>
          </a:xfrm>
          <a:prstGeom prst="rect">
            <a:avLst/>
          </a:prstGeom>
        </p:spPr>
      </p:pic>
      <p:pic>
        <p:nvPicPr>
          <p:cNvPr id="23" name="Afbeelding 22">
            <a:extLst>
              <a:ext uri="{FF2B5EF4-FFF2-40B4-BE49-F238E27FC236}">
                <a16:creationId xmlns:a16="http://schemas.microsoft.com/office/drawing/2014/main" id="{8DDF6316-0574-03DF-FE2A-6BF34A1852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0699">
            <a:off x="5196682" y="2072419"/>
            <a:ext cx="1311712" cy="1363535"/>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namelijk</a:t>
            </a:r>
          </a:p>
        </p:txBody>
      </p:sp>
      <p:pic>
        <p:nvPicPr>
          <p:cNvPr id="2" name="Afbeelding 1">
            <a:extLst>
              <a:ext uri="{FF2B5EF4-FFF2-40B4-BE49-F238E27FC236}">
                <a16:creationId xmlns:a16="http://schemas.microsoft.com/office/drawing/2014/main" id="{08EB0563-74C6-C28B-077B-273351D3DC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20397" y="1556792"/>
            <a:ext cx="5903206" cy="4368163"/>
          </a:xfrm>
          <a:prstGeom prst="rect">
            <a:avLst/>
          </a:prstGeom>
        </p:spPr>
      </p:pic>
      <p:pic>
        <p:nvPicPr>
          <p:cNvPr id="4" name="Afbeelding 3">
            <a:extLst>
              <a:ext uri="{FF2B5EF4-FFF2-40B4-BE49-F238E27FC236}">
                <a16:creationId xmlns:a16="http://schemas.microsoft.com/office/drawing/2014/main" id="{7FBC58B1-741B-E98A-E162-A8A455423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5034195"/>
            <a:ext cx="1819854" cy="1237996"/>
          </a:xfrm>
          <a:prstGeom prst="rect">
            <a:avLst/>
          </a:prstGeom>
        </p:spPr>
      </p:pic>
      <p:pic>
        <p:nvPicPr>
          <p:cNvPr id="7" name="Afbeelding 6">
            <a:extLst>
              <a:ext uri="{FF2B5EF4-FFF2-40B4-BE49-F238E27FC236}">
                <a16:creationId xmlns:a16="http://schemas.microsoft.com/office/drawing/2014/main" id="{7281AD0B-DDEF-3128-6F22-ACED015FF6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648" y="1226143"/>
            <a:ext cx="1651102" cy="1237996"/>
          </a:xfrm>
          <a:prstGeom prst="rect">
            <a:avLst/>
          </a:prstGeom>
        </p:spPr>
      </p:pic>
      <p:pic>
        <p:nvPicPr>
          <p:cNvPr id="8" name="Afbeelding 7">
            <a:extLst>
              <a:ext uri="{FF2B5EF4-FFF2-40B4-BE49-F238E27FC236}">
                <a16:creationId xmlns:a16="http://schemas.microsoft.com/office/drawing/2014/main" id="{4BDE9E89-A613-9A84-32EC-212903D3E0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560" y="3049482"/>
            <a:ext cx="903350" cy="1229972"/>
          </a:xfrm>
          <a:prstGeom prst="rect">
            <a:avLst/>
          </a:prstGeom>
        </p:spPr>
      </p:pic>
      <p:cxnSp>
        <p:nvCxnSpPr>
          <p:cNvPr id="10" name="Rechte verbindingslijn met pijl 9">
            <a:extLst>
              <a:ext uri="{FF2B5EF4-FFF2-40B4-BE49-F238E27FC236}">
                <a16:creationId xmlns:a16="http://schemas.microsoft.com/office/drawing/2014/main" id="{21927927-92E3-B82A-DFFC-4F87F3CCDD0C}"/>
              </a:ext>
            </a:extLst>
          </p:cNvPr>
          <p:cNvCxnSpPr/>
          <p:nvPr/>
        </p:nvCxnSpPr>
        <p:spPr>
          <a:xfrm flipH="1" flipV="1">
            <a:off x="1620397" y="3933056"/>
            <a:ext cx="1434353" cy="2160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476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route</a:t>
            </a:r>
          </a:p>
        </p:txBody>
      </p:sp>
      <p:pic>
        <p:nvPicPr>
          <p:cNvPr id="12" name="Afbeelding 11">
            <a:extLst>
              <a:ext uri="{FF2B5EF4-FFF2-40B4-BE49-F238E27FC236}">
                <a16:creationId xmlns:a16="http://schemas.microsoft.com/office/drawing/2014/main" id="{A0BBDB23-0281-BAF0-B638-77B196F19662}"/>
              </a:ext>
            </a:extLst>
          </p:cNvPr>
          <p:cNvPicPr>
            <a:picLocks noChangeAspect="1"/>
          </p:cNvPicPr>
          <p:nvPr/>
        </p:nvPicPr>
        <p:blipFill>
          <a:blip r:embed="rId3"/>
          <a:stretch>
            <a:fillRect/>
          </a:stretch>
        </p:blipFill>
        <p:spPr>
          <a:xfrm>
            <a:off x="1691680" y="1583779"/>
            <a:ext cx="5629275" cy="4581525"/>
          </a:xfrm>
          <a:prstGeom prst="rect">
            <a:avLst/>
          </a:prstGeom>
        </p:spPr>
      </p:pic>
      <p:pic>
        <p:nvPicPr>
          <p:cNvPr id="4" name="Afbeelding 3">
            <a:extLst>
              <a:ext uri="{FF2B5EF4-FFF2-40B4-BE49-F238E27FC236}">
                <a16:creationId xmlns:a16="http://schemas.microsoft.com/office/drawing/2014/main" id="{7FBC58B1-741B-E98A-E162-A8A4554233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5034195"/>
            <a:ext cx="1819854" cy="1237996"/>
          </a:xfrm>
          <a:prstGeom prst="rect">
            <a:avLst/>
          </a:prstGeom>
        </p:spPr>
      </p:pic>
      <p:pic>
        <p:nvPicPr>
          <p:cNvPr id="7" name="Afbeelding 6">
            <a:extLst>
              <a:ext uri="{FF2B5EF4-FFF2-40B4-BE49-F238E27FC236}">
                <a16:creationId xmlns:a16="http://schemas.microsoft.com/office/drawing/2014/main" id="{7281AD0B-DDEF-3128-6F22-ACED015FF6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648" y="1226143"/>
            <a:ext cx="1651102" cy="1237996"/>
          </a:xfrm>
          <a:prstGeom prst="rect">
            <a:avLst/>
          </a:prstGeom>
        </p:spPr>
      </p:pic>
      <p:pic>
        <p:nvPicPr>
          <p:cNvPr id="8" name="Afbeelding 7">
            <a:extLst>
              <a:ext uri="{FF2B5EF4-FFF2-40B4-BE49-F238E27FC236}">
                <a16:creationId xmlns:a16="http://schemas.microsoft.com/office/drawing/2014/main" id="{4BDE9E89-A613-9A84-32EC-212903D3E0E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1560" y="3049482"/>
            <a:ext cx="903350" cy="1229972"/>
          </a:xfrm>
          <a:prstGeom prst="rect">
            <a:avLst/>
          </a:prstGeom>
        </p:spPr>
      </p:pic>
      <p:cxnSp>
        <p:nvCxnSpPr>
          <p:cNvPr id="10" name="Rechte verbindingslijn met pijl 9">
            <a:extLst>
              <a:ext uri="{FF2B5EF4-FFF2-40B4-BE49-F238E27FC236}">
                <a16:creationId xmlns:a16="http://schemas.microsoft.com/office/drawing/2014/main" id="{21927927-92E3-B82A-DFFC-4F87F3CCDD0C}"/>
              </a:ext>
            </a:extLst>
          </p:cNvPr>
          <p:cNvCxnSpPr/>
          <p:nvPr/>
        </p:nvCxnSpPr>
        <p:spPr>
          <a:xfrm flipH="1" flipV="1">
            <a:off x="1620397" y="3933056"/>
            <a:ext cx="1434353" cy="2160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473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5576" y="3495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oprichten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beginnen, zorgen dat iets gaat bestaan</a:t>
            </a: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juffen </a:t>
            </a:r>
            <a:r>
              <a:rPr lang="nl-NL" sz="2400" i="1" u="sng" dirty="0">
                <a:solidFill>
                  <a:srgbClr val="387038"/>
                </a:solidFill>
                <a:latin typeface="Century Gothic" panose="020B0502020202020204" pitchFamily="34" charset="0"/>
                <a:ea typeface="Calibri"/>
                <a:cs typeface="Times New Roman"/>
              </a:rPr>
              <a:t>richtten</a:t>
            </a:r>
            <a:r>
              <a:rPr lang="nl-NL" sz="2400" i="1" dirty="0">
                <a:solidFill>
                  <a:srgbClr val="387038"/>
                </a:solidFill>
                <a:latin typeface="Century Gothic" panose="020B0502020202020204" pitchFamily="34" charset="0"/>
                <a:ea typeface="Calibri"/>
                <a:cs typeface="Times New Roman"/>
              </a:rPr>
              <a:t> een clubje </a:t>
            </a:r>
            <a:r>
              <a:rPr lang="nl-NL" sz="2400" i="1" u="sng" dirty="0">
                <a:solidFill>
                  <a:srgbClr val="387038"/>
                </a:solidFill>
                <a:latin typeface="Century Gothic" panose="020B0502020202020204" pitchFamily="34" charset="0"/>
                <a:ea typeface="Calibri"/>
                <a:cs typeface="Times New Roman"/>
              </a:rPr>
              <a:t>op</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met iets stoppen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Ik ben benieuwd wanneer het ooit </a:t>
            </a:r>
            <a:r>
              <a:rPr lang="nl-NL" sz="2400" i="1" u="sng" dirty="0">
                <a:solidFill>
                  <a:srgbClr val="387038"/>
                </a:solidFill>
                <a:effectLst/>
                <a:latin typeface="Century Gothic" panose="020B0502020202020204" pitchFamily="34" charset="0"/>
                <a:ea typeface="Calibri"/>
                <a:cs typeface="Times New Roman"/>
              </a:rPr>
              <a:t>beëindigd</a:t>
            </a:r>
            <a:r>
              <a:rPr lang="nl-NL" sz="2400" i="1" dirty="0">
                <a:solidFill>
                  <a:srgbClr val="387038"/>
                </a:solidFill>
                <a:effectLst/>
                <a:latin typeface="Century Gothic" panose="020B0502020202020204" pitchFamily="34" charset="0"/>
                <a:ea typeface="Calibri"/>
                <a:cs typeface="Times New Roman"/>
              </a:rPr>
              <a:t> zal worden.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beëindigen</a:t>
            </a:r>
            <a:endParaRPr lang="nl-NL" sz="5400" dirty="0">
              <a:effectLst/>
              <a:latin typeface="Century Gothic" panose="020B0502020202020204" pitchFamily="34" charset="0"/>
              <a:ea typeface="Calibri"/>
              <a:cs typeface="Times New Roman"/>
            </a:endParaRPr>
          </a:p>
        </p:txBody>
      </p:sp>
      <p:grpSp>
        <p:nvGrpSpPr>
          <p:cNvPr id="8" name="Groep 7">
            <a:extLst>
              <a:ext uri="{FF2B5EF4-FFF2-40B4-BE49-F238E27FC236}">
                <a16:creationId xmlns:a16="http://schemas.microsoft.com/office/drawing/2014/main" id="{1B8BECED-CC4B-8EBE-3242-9E502DBECC39}"/>
              </a:ext>
            </a:extLst>
          </p:cNvPr>
          <p:cNvGrpSpPr/>
          <p:nvPr/>
        </p:nvGrpSpPr>
        <p:grpSpPr>
          <a:xfrm>
            <a:off x="724061" y="2881538"/>
            <a:ext cx="3198614" cy="2019041"/>
            <a:chOff x="149250" y="1313980"/>
            <a:chExt cx="8845500" cy="5286190"/>
          </a:xfrm>
        </p:grpSpPr>
        <p:pic>
          <p:nvPicPr>
            <p:cNvPr id="9" name="Afbeelding 8">
              <a:extLst>
                <a:ext uri="{FF2B5EF4-FFF2-40B4-BE49-F238E27FC236}">
                  <a16:creationId xmlns:a16="http://schemas.microsoft.com/office/drawing/2014/main" id="{23C99E7E-D519-D8E5-79E4-721EE36B98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9457" y="1313980"/>
              <a:ext cx="7225293" cy="4075065"/>
            </a:xfrm>
            <a:prstGeom prst="rect">
              <a:avLst/>
            </a:prstGeom>
          </p:spPr>
        </p:pic>
        <p:pic>
          <p:nvPicPr>
            <p:cNvPr id="10" name="Afbeelding 9" descr="Afbeelding met tekst, vectorafbeeldingen&#10;&#10;Automatisch gegenereerde beschrijving">
              <a:extLst>
                <a:ext uri="{FF2B5EF4-FFF2-40B4-BE49-F238E27FC236}">
                  <a16:creationId xmlns:a16="http://schemas.microsoft.com/office/drawing/2014/main" id="{5A276ACF-546D-3D8B-221C-21CFB88465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250" y="4653136"/>
              <a:ext cx="2843808" cy="1947034"/>
            </a:xfrm>
            <a:prstGeom prst="rect">
              <a:avLst/>
            </a:prstGeom>
          </p:spPr>
        </p:pic>
      </p:grpSp>
      <p:pic>
        <p:nvPicPr>
          <p:cNvPr id="13" name="Afbeelding 12">
            <a:extLst>
              <a:ext uri="{FF2B5EF4-FFF2-40B4-BE49-F238E27FC236}">
                <a16:creationId xmlns:a16="http://schemas.microsoft.com/office/drawing/2014/main" id="{5535830F-A895-F803-856F-7A4E2CD5C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14734" y="2411385"/>
            <a:ext cx="2759674" cy="1556456"/>
          </a:xfrm>
          <a:prstGeom prst="rect">
            <a:avLst/>
          </a:prstGeom>
        </p:spPr>
      </p:pic>
      <p:sp>
        <p:nvSpPr>
          <p:cNvPr id="20" name="Gelijkbenige driehoek 19">
            <a:extLst>
              <a:ext uri="{FF2B5EF4-FFF2-40B4-BE49-F238E27FC236}">
                <a16:creationId xmlns:a16="http://schemas.microsoft.com/office/drawing/2014/main" id="{371D6038-01A6-2B96-8263-F2B983EB0ABF}"/>
              </a:ext>
            </a:extLst>
          </p:cNvPr>
          <p:cNvSpPr/>
          <p:nvPr/>
        </p:nvSpPr>
        <p:spPr>
          <a:xfrm rot="10800000">
            <a:off x="5796136" y="2376600"/>
            <a:ext cx="792088" cy="155645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055E320-CEBB-A966-17C4-459950A81465}"/>
              </a:ext>
            </a:extLst>
          </p:cNvPr>
          <p:cNvSpPr/>
          <p:nvPr/>
        </p:nvSpPr>
        <p:spPr>
          <a:xfrm>
            <a:off x="6156176" y="2376600"/>
            <a:ext cx="1716949" cy="1591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5FD73424-7DCD-2BCF-9E14-EFB12AD22FD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827324">
            <a:off x="6541393" y="2694444"/>
            <a:ext cx="1677835" cy="1556456"/>
          </a:xfrm>
          <a:prstGeom prst="rect">
            <a:avLst/>
          </a:prstGeom>
        </p:spPr>
      </p:pic>
    </p:spTree>
    <p:extLst>
      <p:ext uri="{BB962C8B-B14F-4D97-AF65-F5344CB8AC3E}">
        <p14:creationId xmlns:p14="http://schemas.microsoft.com/office/powerpoint/2010/main" val="238342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18864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de smaak</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succes zijn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Bij veel van de juffen en meesters </a:t>
            </a:r>
            <a:r>
              <a:rPr lang="nl-NL" sz="2400" i="1" u="sng" dirty="0">
                <a:solidFill>
                  <a:srgbClr val="387038"/>
                </a:solidFill>
                <a:latin typeface="Century Gothic" panose="020B0502020202020204" pitchFamily="34" charset="0"/>
                <a:ea typeface="Calibri"/>
                <a:cs typeface="Times New Roman"/>
              </a:rPr>
              <a:t>viel</a:t>
            </a:r>
            <a:r>
              <a:rPr lang="nl-NL" sz="2400" i="1" dirty="0">
                <a:solidFill>
                  <a:srgbClr val="387038"/>
                </a:solidFill>
                <a:latin typeface="Century Gothic" panose="020B0502020202020204" pitchFamily="34" charset="0"/>
                <a:ea typeface="Calibri"/>
                <a:cs typeface="Times New Roman"/>
              </a:rPr>
              <a:t> curling </a:t>
            </a:r>
            <a:r>
              <a:rPr lang="nl-NL" sz="2400" i="1" u="sng" dirty="0">
                <a:solidFill>
                  <a:srgbClr val="387038"/>
                </a:solidFill>
                <a:latin typeface="Century Gothic" panose="020B0502020202020204" pitchFamily="34" charset="0"/>
                <a:ea typeface="Calibri"/>
                <a:cs typeface="Times New Roman"/>
              </a:rPr>
              <a:t>in de smaak</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mislukking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samenwerken </a:t>
            </a:r>
            <a:r>
              <a:rPr lang="nl-NL" sz="2400" i="1" u="sng" dirty="0">
                <a:solidFill>
                  <a:srgbClr val="387038"/>
                </a:solidFill>
                <a:latin typeface="Century Gothic" panose="020B0502020202020204" pitchFamily="34" charset="0"/>
                <a:ea typeface="Calibri"/>
                <a:cs typeface="Times New Roman"/>
              </a:rPr>
              <a:t>liep in de soep</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3CA60CF5-F236-9137-2298-00CAA1C8B5BE}"/>
              </a:ext>
            </a:extLst>
          </p:cNvPr>
          <p:cNvSpPr txBox="1">
            <a:spLocks noChangeArrowheads="1"/>
          </p:cNvSpPr>
          <p:nvPr/>
        </p:nvSpPr>
        <p:spPr bwMode="auto">
          <a:xfrm>
            <a:off x="286397" y="66704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vallen</a:t>
            </a:r>
            <a:endParaRPr lang="nl-NL" sz="48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F8256B8D-2A53-042D-D631-CE8D5E541ED8}"/>
              </a:ext>
            </a:extLst>
          </p:cNvPr>
          <p:cNvSpPr txBox="1">
            <a:spLocks noChangeArrowheads="1"/>
          </p:cNvSpPr>
          <p:nvPr/>
        </p:nvSpPr>
        <p:spPr bwMode="auto">
          <a:xfrm>
            <a:off x="4760912" y="11663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in de soep</a:t>
            </a:r>
            <a:endParaRPr lang="nl-NL" sz="4800"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B3048E1C-F07E-813C-AD5B-A0D4CD133F7C}"/>
              </a:ext>
            </a:extLst>
          </p:cNvPr>
          <p:cNvSpPr txBox="1">
            <a:spLocks noChangeArrowheads="1"/>
          </p:cNvSpPr>
          <p:nvPr/>
        </p:nvSpPr>
        <p:spPr bwMode="auto">
          <a:xfrm>
            <a:off x="4606063" y="64435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lopen</a:t>
            </a:r>
            <a:endParaRPr lang="nl-NL" sz="4800" dirty="0">
              <a:effectLst/>
              <a:latin typeface="Century Gothic" panose="020B0502020202020204" pitchFamily="34" charset="0"/>
              <a:ea typeface="Calibri"/>
              <a:cs typeface="Times New Roman"/>
            </a:endParaRPr>
          </a:p>
        </p:txBody>
      </p:sp>
      <p:pic>
        <p:nvPicPr>
          <p:cNvPr id="6" name="Afbeelding 5">
            <a:extLst>
              <a:ext uri="{FF2B5EF4-FFF2-40B4-BE49-F238E27FC236}">
                <a16:creationId xmlns:a16="http://schemas.microsoft.com/office/drawing/2014/main" id="{6E1DFEE9-5FA2-AABB-6895-249C827B2C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011" y="2387416"/>
            <a:ext cx="3606355" cy="2058648"/>
          </a:xfrm>
          <a:prstGeom prst="rect">
            <a:avLst/>
          </a:prstGeom>
        </p:spPr>
      </p:pic>
      <p:pic>
        <p:nvPicPr>
          <p:cNvPr id="5" name="Afbeelding 4">
            <a:extLst>
              <a:ext uri="{FF2B5EF4-FFF2-40B4-BE49-F238E27FC236}">
                <a16:creationId xmlns:a16="http://schemas.microsoft.com/office/drawing/2014/main" id="{4AD9A516-D7C2-E1E9-DA07-802176E281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5830" y="2710504"/>
            <a:ext cx="3652145" cy="2089027"/>
          </a:xfrm>
          <a:prstGeom prst="rect">
            <a:avLst/>
          </a:prstGeom>
        </p:spPr>
      </p:pic>
    </p:spTree>
    <p:extLst>
      <p:ext uri="{BB962C8B-B14F-4D97-AF65-F5344CB8AC3E}">
        <p14:creationId xmlns:p14="http://schemas.microsoft.com/office/powerpoint/2010/main" val="416783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149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winst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ergens meer geld voor krijgen dan dat je ervoor hebt betaald</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Er wordt veel </a:t>
            </a:r>
            <a:r>
              <a:rPr lang="nl-NL" sz="2200" i="1" u="sng" dirty="0">
                <a:solidFill>
                  <a:srgbClr val="387038"/>
                </a:solidFill>
                <a:latin typeface="Century Gothic" panose="020B0502020202020204" pitchFamily="34" charset="0"/>
                <a:ea typeface="Calibri"/>
                <a:cs typeface="Times New Roman"/>
              </a:rPr>
              <a:t>winst gemaakt </a:t>
            </a:r>
            <a:r>
              <a:rPr lang="nl-NL" sz="2200" i="1" dirty="0">
                <a:solidFill>
                  <a:srgbClr val="387038"/>
                </a:solidFill>
                <a:latin typeface="Century Gothic" panose="020B0502020202020204" pitchFamily="34" charset="0"/>
                <a:ea typeface="Calibri"/>
                <a:cs typeface="Times New Roman"/>
              </a:rPr>
              <a:t>met het uitbrengen van een nieuwe rekenmethode.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bedoeld om geld aan te verdienen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200" i="1" dirty="0">
                <a:solidFill>
                  <a:srgbClr val="387038"/>
                </a:solidFill>
                <a:latin typeface="Century Gothic" panose="020B0502020202020204" pitchFamily="34" charset="0"/>
                <a:ea typeface="Calibri"/>
                <a:cs typeface="Times New Roman"/>
              </a:rPr>
              <a:t>De kringloopwinkel maakt geen winst. Ze zijn een </a:t>
            </a:r>
            <a:r>
              <a:rPr lang="nl-NL" sz="2200" i="1" u="sng" dirty="0">
                <a:solidFill>
                  <a:srgbClr val="387038"/>
                </a:solidFill>
                <a:latin typeface="Century Gothic" panose="020B0502020202020204" pitchFamily="34" charset="0"/>
                <a:ea typeface="Calibri"/>
                <a:cs typeface="Times New Roman"/>
              </a:rPr>
              <a:t>non-profit</a:t>
            </a:r>
            <a:r>
              <a:rPr lang="nl-NL" sz="2200" i="1" dirty="0">
                <a:solidFill>
                  <a:srgbClr val="387038"/>
                </a:solidFill>
                <a:latin typeface="Century Gothic" panose="020B0502020202020204" pitchFamily="34" charset="0"/>
                <a:ea typeface="Calibri"/>
                <a:cs typeface="Times New Roman"/>
              </a:rPr>
              <a:t> winkel.</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743E7B39-8227-8896-38D8-C3710E22C916}"/>
              </a:ext>
            </a:extLst>
          </p:cNvPr>
          <p:cNvSpPr txBox="1">
            <a:spLocks noChangeArrowheads="1"/>
          </p:cNvSpPr>
          <p:nvPr/>
        </p:nvSpPr>
        <p:spPr bwMode="auto">
          <a:xfrm>
            <a:off x="228978" y="62068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maken</a:t>
            </a:r>
            <a:endParaRPr lang="nl-NL" sz="59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88E970C2-FB04-BC11-C83F-E29427906E8D}"/>
              </a:ext>
            </a:extLst>
          </p:cNvPr>
          <p:cNvSpPr txBox="1">
            <a:spLocks noChangeArrowheads="1"/>
          </p:cNvSpPr>
          <p:nvPr/>
        </p:nvSpPr>
        <p:spPr bwMode="auto">
          <a:xfrm>
            <a:off x="4648200" y="28566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non-profit</a:t>
            </a:r>
            <a:endParaRPr lang="nl-NL" sz="59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DE5B2CE3-B37C-D40A-E3A8-B2BC8D27FA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1720" y="3215546"/>
            <a:ext cx="2160240" cy="1410270"/>
          </a:xfrm>
          <a:prstGeom prst="rect">
            <a:avLst/>
          </a:prstGeom>
        </p:spPr>
      </p:pic>
      <p:pic>
        <p:nvPicPr>
          <p:cNvPr id="6" name="Afbeelding 5">
            <a:extLst>
              <a:ext uri="{FF2B5EF4-FFF2-40B4-BE49-F238E27FC236}">
                <a16:creationId xmlns:a16="http://schemas.microsoft.com/office/drawing/2014/main" id="{FE37ECB1-5A64-B966-61C0-6DB1182DB5A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78457" y="3065919"/>
            <a:ext cx="2520280" cy="1573093"/>
          </a:xfrm>
          <a:prstGeom prst="rect">
            <a:avLst/>
          </a:prstGeom>
        </p:spPr>
      </p:pic>
      <p:pic>
        <p:nvPicPr>
          <p:cNvPr id="5" name="Afbeelding 4">
            <a:extLst>
              <a:ext uri="{FF2B5EF4-FFF2-40B4-BE49-F238E27FC236}">
                <a16:creationId xmlns:a16="http://schemas.microsoft.com/office/drawing/2014/main" id="{ED84CFDC-AA2E-B1D1-326F-58F29C2D20E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775" y="2723088"/>
            <a:ext cx="1212966" cy="933050"/>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C2DE7D09-4F4A-9D67-D04E-37AABEEDED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30782" y="4021476"/>
            <a:ext cx="834579" cy="743314"/>
          </a:xfrm>
          <a:prstGeom prst="rect">
            <a:avLst/>
          </a:prstGeom>
        </p:spPr>
      </p:pic>
      <p:sp>
        <p:nvSpPr>
          <p:cNvPr id="9" name="Vermenigvuldigingsteken 8">
            <a:extLst>
              <a:ext uri="{FF2B5EF4-FFF2-40B4-BE49-F238E27FC236}">
                <a16:creationId xmlns:a16="http://schemas.microsoft.com/office/drawing/2014/main" id="{74BB8D1E-5437-7860-F9B4-9E4EF91CD5E5}"/>
              </a:ext>
            </a:extLst>
          </p:cNvPr>
          <p:cNvSpPr/>
          <p:nvPr/>
        </p:nvSpPr>
        <p:spPr>
          <a:xfrm rot="21122951">
            <a:off x="7716825" y="3807588"/>
            <a:ext cx="1262493" cy="1171090"/>
          </a:xfrm>
          <a:prstGeom prst="mathMultiply">
            <a:avLst>
              <a:gd name="adj1" fmla="val 28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94016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hit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de flop</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veel mensen leuk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Curling spelen werd </a:t>
            </a:r>
            <a:r>
              <a:rPr lang="nl-NL" sz="2400" i="1" u="sng" dirty="0">
                <a:solidFill>
                  <a:srgbClr val="387038"/>
                </a:solidFill>
                <a:latin typeface="Century Gothic" panose="020B0502020202020204" pitchFamily="34" charset="0"/>
                <a:ea typeface="Calibri"/>
                <a:cs typeface="Times New Roman"/>
              </a:rPr>
              <a:t>een hit</a:t>
            </a:r>
            <a:r>
              <a:rPr lang="nl-NL" sz="2400" i="1" dirty="0">
                <a:solidFill>
                  <a:srgbClr val="387038"/>
                </a:solidFill>
                <a:latin typeface="Century Gothic" panose="020B0502020202020204" pitchFamily="34" charset="0"/>
                <a:ea typeface="Calibri"/>
                <a:cs typeface="Times New Roman"/>
              </a:rPr>
              <a:t> op die school.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niemand leuk vindt, geen succes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32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Samen breien werd </a:t>
            </a:r>
            <a:r>
              <a:rPr lang="nl-NL" sz="2400" i="1" u="sng" dirty="0">
                <a:solidFill>
                  <a:srgbClr val="387038"/>
                </a:solidFill>
                <a:latin typeface="Century Gothic" panose="020B0502020202020204" pitchFamily="34" charset="0"/>
                <a:ea typeface="Calibri"/>
                <a:cs typeface="Times New Roman"/>
              </a:rPr>
              <a:t>een flop</a:t>
            </a:r>
            <a:r>
              <a:rPr lang="nl-NL" sz="2400" i="1" dirty="0">
                <a:solidFill>
                  <a:srgbClr val="387038"/>
                </a:solidFill>
                <a:latin typeface="Century Gothic" panose="020B0502020202020204" pitchFamily="34" charset="0"/>
                <a:ea typeface="Calibri"/>
                <a:cs typeface="Times New Roman"/>
              </a:rPr>
              <a:t>. Niemand wilde mee doen.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F579F13-86B1-75D4-3B3A-DDFE037FA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751" y="2708920"/>
            <a:ext cx="2148884" cy="2095095"/>
          </a:xfrm>
          <a:prstGeom prst="rect">
            <a:avLst/>
          </a:prstGeom>
        </p:spPr>
      </p:pic>
      <p:pic>
        <p:nvPicPr>
          <p:cNvPr id="5" name="Afbeelding 4">
            <a:extLst>
              <a:ext uri="{FF2B5EF4-FFF2-40B4-BE49-F238E27FC236}">
                <a16:creationId xmlns:a16="http://schemas.microsoft.com/office/drawing/2014/main" id="{18304A0F-33CB-0BCB-AF4E-62A7E32417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4731" y="2577841"/>
            <a:ext cx="2307629" cy="2435335"/>
          </a:xfrm>
          <a:prstGeom prst="rect">
            <a:avLst/>
          </a:prstGeom>
        </p:spPr>
      </p:pic>
    </p:spTree>
    <p:extLst>
      <p:ext uri="{BB962C8B-B14F-4D97-AF65-F5344CB8AC3E}">
        <p14:creationId xmlns:p14="http://schemas.microsoft.com/office/powerpoint/2010/main" val="33712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cursus</a:t>
            </a:r>
          </a:p>
        </p:txBody>
      </p:sp>
      <p:sp>
        <p:nvSpPr>
          <p:cNvPr id="7" name="Text Box 14"/>
          <p:cNvSpPr txBox="1"/>
          <p:nvPr/>
        </p:nvSpPr>
        <p:spPr>
          <a:xfrm>
            <a:off x="395536" y="3710228"/>
            <a:ext cx="2686994" cy="8348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15278" y="386520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typcursus</a:t>
            </a:r>
            <a:endParaRPr lang="nl-NL" sz="3200" b="1" dirty="0">
              <a:effectLst/>
              <a:latin typeface="Century Gothic" panose="020B0502020202020204" pitchFamily="34" charset="0"/>
              <a:ea typeface="Calibri"/>
              <a:cs typeface="Times New Roman"/>
            </a:endParaRPr>
          </a:p>
        </p:txBody>
      </p:sp>
      <p:grpSp>
        <p:nvGrpSpPr>
          <p:cNvPr id="4" name="Groep 3">
            <a:extLst>
              <a:ext uri="{FF2B5EF4-FFF2-40B4-BE49-F238E27FC236}">
                <a16:creationId xmlns:a16="http://schemas.microsoft.com/office/drawing/2014/main" id="{37734DBF-32DD-C362-2C53-695CBE5A91E0}"/>
              </a:ext>
            </a:extLst>
          </p:cNvPr>
          <p:cNvGrpSpPr/>
          <p:nvPr/>
        </p:nvGrpSpPr>
        <p:grpSpPr>
          <a:xfrm>
            <a:off x="3536799" y="4418823"/>
            <a:ext cx="2016224" cy="1585180"/>
            <a:chOff x="611560" y="625978"/>
            <a:chExt cx="7310744" cy="5747798"/>
          </a:xfrm>
        </p:grpSpPr>
        <p:pic>
          <p:nvPicPr>
            <p:cNvPr id="18" name="Afbeelding 17">
              <a:extLst>
                <a:ext uri="{FF2B5EF4-FFF2-40B4-BE49-F238E27FC236}">
                  <a16:creationId xmlns:a16="http://schemas.microsoft.com/office/drawing/2014/main" id="{3FCBE302-B34D-D6B6-183C-9FA1FB67A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916832"/>
              <a:ext cx="2914206" cy="2151886"/>
            </a:xfrm>
            <a:prstGeom prst="rect">
              <a:avLst/>
            </a:prstGeom>
          </p:spPr>
        </p:pic>
        <p:pic>
          <p:nvPicPr>
            <p:cNvPr id="20" name="Afbeelding 19">
              <a:extLst>
                <a:ext uri="{FF2B5EF4-FFF2-40B4-BE49-F238E27FC236}">
                  <a16:creationId xmlns:a16="http://schemas.microsoft.com/office/drawing/2014/main" id="{6C2C242D-BDA9-94B7-F777-DF44DCC639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4221088"/>
              <a:ext cx="2671946" cy="2152688"/>
            </a:xfrm>
            <a:prstGeom prst="rect">
              <a:avLst/>
            </a:prstGeom>
          </p:spPr>
        </p:pic>
        <p:pic>
          <p:nvPicPr>
            <p:cNvPr id="21" name="Afbeelding 20">
              <a:extLst>
                <a:ext uri="{FF2B5EF4-FFF2-40B4-BE49-F238E27FC236}">
                  <a16:creationId xmlns:a16="http://schemas.microsoft.com/office/drawing/2014/main" id="{8E78F558-2A1A-C57F-AFDB-6D5CCA12EE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8825" y="625978"/>
              <a:ext cx="2283479" cy="4581128"/>
            </a:xfrm>
            <a:prstGeom prst="rect">
              <a:avLst/>
            </a:prstGeom>
          </p:spPr>
        </p:pic>
      </p:grpSp>
      <p:sp>
        <p:nvSpPr>
          <p:cNvPr id="9" name="Text Box 14"/>
          <p:cNvSpPr txBox="1"/>
          <p:nvPr/>
        </p:nvSpPr>
        <p:spPr>
          <a:xfrm>
            <a:off x="3182563" y="3710228"/>
            <a:ext cx="2885394"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905429" y="3638220"/>
            <a:ext cx="1302930"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a:t>
            </a:r>
            <a:endParaRPr lang="nl-NL" sz="3200" b="1" dirty="0">
              <a:effectLst/>
              <a:latin typeface="Century Gothic" panose="020B0502020202020204" pitchFamily="34" charset="0"/>
              <a:ea typeface="Calibri"/>
              <a:cs typeface="Times New Roman"/>
            </a:endParaRPr>
          </a:p>
        </p:txBody>
      </p:sp>
      <p:sp>
        <p:nvSpPr>
          <p:cNvPr id="11" name="Text Box 14"/>
          <p:cNvSpPr txBox="1"/>
          <p:nvPr/>
        </p:nvSpPr>
        <p:spPr>
          <a:xfrm>
            <a:off x="6101079" y="3729905"/>
            <a:ext cx="2611399" cy="8152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0" y="361916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de EHBO-</a:t>
            </a:r>
          </a:p>
        </p:txBody>
      </p:sp>
      <p:pic>
        <p:nvPicPr>
          <p:cNvPr id="15" name="Afbeelding 14"/>
          <p:cNvPicPr/>
          <p:nvPr/>
        </p:nvPicPr>
        <p:blipFill>
          <a:blip r:embed="rId6"/>
          <a:stretch>
            <a:fillRect/>
          </a:stretch>
        </p:blipFill>
        <p:spPr>
          <a:xfrm>
            <a:off x="7323455" y="6220072"/>
            <a:ext cx="1584176" cy="593304"/>
          </a:xfrm>
          <a:prstGeom prst="rect">
            <a:avLst/>
          </a:prstGeom>
        </p:spPr>
      </p:pic>
      <p:pic>
        <p:nvPicPr>
          <p:cNvPr id="16" name="Afbeelding 15"/>
          <p:cNvPicPr/>
          <p:nvPr/>
        </p:nvPicPr>
        <p:blipFill>
          <a:blip r:embed="rId7"/>
          <a:stretch>
            <a:fillRect/>
          </a:stretch>
        </p:blipFill>
        <p:spPr>
          <a:xfrm rot="21235644">
            <a:off x="3866938" y="3427101"/>
            <a:ext cx="185988" cy="293790"/>
          </a:xfrm>
          <a:prstGeom prst="rect">
            <a:avLst/>
          </a:prstGeom>
        </p:spPr>
      </p:pic>
      <p:sp>
        <p:nvSpPr>
          <p:cNvPr id="13" name="Text Box 14"/>
          <p:cNvSpPr txBox="1"/>
          <p:nvPr/>
        </p:nvSpPr>
        <p:spPr>
          <a:xfrm>
            <a:off x="6101079" y="476672"/>
            <a:ext cx="2806551"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101079" y="491188"/>
            <a:ext cx="2912530" cy="834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meerdere lessen over een onderwerp</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6185691A-5080-2DC9-1305-D6BE937C8EAF}"/>
              </a:ext>
            </a:extLst>
          </p:cNvPr>
          <p:cNvSpPr txBox="1">
            <a:spLocks noChangeArrowheads="1"/>
          </p:cNvSpPr>
          <p:nvPr/>
        </p:nvSpPr>
        <p:spPr bwMode="auto">
          <a:xfrm>
            <a:off x="3135018" y="3974673"/>
            <a:ext cx="2932939"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cursus curling</a:t>
            </a:r>
            <a:endParaRPr lang="nl-NL" sz="3200" b="1"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6364E5CF-70FD-4E3F-3FC2-14C4BC25F526}"/>
              </a:ext>
            </a:extLst>
          </p:cNvPr>
          <p:cNvSpPr txBox="1">
            <a:spLocks noChangeArrowheads="1"/>
          </p:cNvSpPr>
          <p:nvPr/>
        </p:nvSpPr>
        <p:spPr bwMode="auto">
          <a:xfrm>
            <a:off x="5985092" y="4042546"/>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cursus</a:t>
            </a:r>
            <a:endParaRPr lang="nl-NL" sz="3200" b="1" dirty="0">
              <a:effectLst/>
              <a:latin typeface="Century Gothic" panose="020B0502020202020204" pitchFamily="34" charset="0"/>
              <a:ea typeface="Calibri"/>
              <a:cs typeface="Times New Roman"/>
            </a:endParaRPr>
          </a:p>
        </p:txBody>
      </p:sp>
      <p:pic>
        <p:nvPicPr>
          <p:cNvPr id="17" name="Afbeelding 16">
            <a:extLst>
              <a:ext uri="{FF2B5EF4-FFF2-40B4-BE49-F238E27FC236}">
                <a16:creationId xmlns:a16="http://schemas.microsoft.com/office/drawing/2014/main" id="{73BE4493-DE0A-6006-84A4-62E5AE5B4F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94053" y="4578694"/>
            <a:ext cx="2480413" cy="1428718"/>
          </a:xfrm>
          <a:prstGeom prst="rect">
            <a:avLst/>
          </a:prstGeom>
        </p:spPr>
      </p:pic>
      <p:pic>
        <p:nvPicPr>
          <p:cNvPr id="19" name="Afbeelding 18">
            <a:extLst>
              <a:ext uri="{FF2B5EF4-FFF2-40B4-BE49-F238E27FC236}">
                <a16:creationId xmlns:a16="http://schemas.microsoft.com/office/drawing/2014/main" id="{5753CFF3-9BF1-6908-B5E5-1A1226FE6FB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4564" y="4608317"/>
            <a:ext cx="2505268" cy="1412971"/>
          </a:xfrm>
          <a:prstGeom prst="rect">
            <a:avLst/>
          </a:prstGeom>
        </p:spPr>
      </p:pic>
    </p:spTree>
    <p:extLst>
      <p:ext uri="{BB962C8B-B14F-4D97-AF65-F5344CB8AC3E}">
        <p14:creationId xmlns:p14="http://schemas.microsoft.com/office/powerpoint/2010/main" val="330343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42 </a:t>
            </a:r>
            <a:r>
              <a:rPr lang="nl-NL">
                <a:solidFill>
                  <a:srgbClr val="C00000"/>
                </a:solidFill>
                <a:latin typeface="Century Gothic" panose="020B0502020202020204" pitchFamily="34" charset="0"/>
              </a:rPr>
              <a:t>– 17 oktober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9" y="476672"/>
            <a:ext cx="396044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27199" y="404664"/>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interesse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790296"/>
            <a:ext cx="2696249" cy="75482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791882"/>
            <a:ext cx="2858850" cy="7532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44253" y="3920752"/>
            <a:ext cx="3056828" cy="67443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stenen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080848" y="3790296"/>
            <a:ext cx="2736397" cy="7532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886848" y="3920752"/>
            <a:ext cx="3091251" cy="535531"/>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500" b="1" dirty="0">
                <a:latin typeface="Century Gothic" panose="020B0502020202020204" pitchFamily="34" charset="0"/>
                <a:ea typeface="Calibri"/>
                <a:cs typeface="Times New Roman"/>
              </a:rPr>
              <a:t>de insecten</a:t>
            </a: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843972" y="476672"/>
            <a:ext cx="2973274" cy="14454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843971" y="448087"/>
            <a:ext cx="3017480" cy="14740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a:t>
            </a:r>
            <a:r>
              <a:rPr lang="nl-NL" sz="2800" b="0" i="0" dirty="0">
                <a:effectLst/>
                <a:latin typeface="Century Gothic" panose="020B0502020202020204" pitchFamily="34" charset="0"/>
              </a:rPr>
              <a:t> de belangstelling, wat je leuk vindt</a:t>
            </a: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213160" y="3947556"/>
            <a:ext cx="3043993"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curling</a:t>
            </a:r>
            <a:endParaRPr lang="nl-NL" sz="3600" b="1" dirty="0">
              <a:effectLst/>
              <a:latin typeface="Century Gothic" panose="020B0502020202020204" pitchFamily="34" charset="0"/>
              <a:ea typeface="Calibri"/>
              <a:cs typeface="Times New Roman"/>
            </a:endParaRPr>
          </a:p>
        </p:txBody>
      </p:sp>
      <p:pic>
        <p:nvPicPr>
          <p:cNvPr id="16" name="Afbeelding 15" descr="Afbeelding met binnen, persoon&#10;&#10;Automatisch gegenereerde beschrijving">
            <a:extLst>
              <a:ext uri="{FF2B5EF4-FFF2-40B4-BE49-F238E27FC236}">
                <a16:creationId xmlns:a16="http://schemas.microsoft.com/office/drawing/2014/main" id="{2EC7E6E2-4A8C-42E4-8E87-B72ADE8E38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854" y="4604542"/>
            <a:ext cx="2078697" cy="1417848"/>
          </a:xfrm>
          <a:prstGeom prst="rect">
            <a:avLst/>
          </a:prstGeom>
        </p:spPr>
      </p:pic>
      <p:pic>
        <p:nvPicPr>
          <p:cNvPr id="20" name="Afbeelding 19" descr="Afbeelding met persoon, binnen, stuk&#10;&#10;Automatisch gegenereerde beschrijving">
            <a:extLst>
              <a:ext uri="{FF2B5EF4-FFF2-40B4-BE49-F238E27FC236}">
                <a16:creationId xmlns:a16="http://schemas.microsoft.com/office/drawing/2014/main" id="{8D5A26BB-D97E-43EF-9C4C-57FDEF0F5F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1081" y="4592446"/>
            <a:ext cx="2253368" cy="1417848"/>
          </a:xfrm>
          <a:prstGeom prst="rect">
            <a:avLst/>
          </a:prstGeom>
        </p:spPr>
      </p:pic>
      <p:pic>
        <p:nvPicPr>
          <p:cNvPr id="3" name="Afbeelding 2">
            <a:extLst>
              <a:ext uri="{FF2B5EF4-FFF2-40B4-BE49-F238E27FC236}">
                <a16:creationId xmlns:a16="http://schemas.microsoft.com/office/drawing/2014/main" id="{7949B7CD-6D4F-6F88-27C5-EDA13CA133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3064" y="4679365"/>
            <a:ext cx="2381250" cy="1343025"/>
          </a:xfrm>
          <a:prstGeom prst="rect">
            <a:avLst/>
          </a:prstGeom>
        </p:spPr>
      </p:pic>
    </p:spTree>
    <p:extLst>
      <p:ext uri="{BB962C8B-B14F-4D97-AF65-F5344CB8AC3E}">
        <p14:creationId xmlns:p14="http://schemas.microsoft.com/office/powerpoint/2010/main" val="305524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182592"/>
            <a:ext cx="2808311" cy="10995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0104" y="3614609"/>
            <a:ext cx="2860049" cy="10914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199155" y="3337870"/>
            <a:ext cx="2591205" cy="8112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41885" y="407412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bij</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2975034" y="3520129"/>
            <a:ext cx="320384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i</a:t>
            </a:r>
            <a:r>
              <a:rPr lang="nl-NL" sz="4400" dirty="0">
                <a:effectLst/>
                <a:latin typeface="Century Gothic" panose="020B0502020202020204" pitchFamily="34" charset="0"/>
                <a:ea typeface="Calibri"/>
                <a:cs typeface="Times New Roman"/>
              </a:rPr>
              <a:t>n de loop</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467544" y="513991"/>
            <a:ext cx="7660145" cy="48652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u="sng" dirty="0">
                <a:solidFill>
                  <a:srgbClr val="387038"/>
                </a:solidFill>
                <a:effectLst/>
                <a:latin typeface="Century Gothic" panose="020B0502020202020204" pitchFamily="34" charset="0"/>
                <a:ea typeface="Calibri"/>
                <a:cs typeface="Times New Roman"/>
              </a:rPr>
              <a:t>In de loop der jaren</a:t>
            </a:r>
            <a:r>
              <a:rPr lang="nl-NL" sz="2200" i="1" dirty="0">
                <a:solidFill>
                  <a:srgbClr val="387038"/>
                </a:solidFill>
                <a:effectLst/>
                <a:latin typeface="Century Gothic" panose="020B0502020202020204" pitchFamily="34" charset="0"/>
                <a:ea typeface="Calibri"/>
                <a:cs typeface="Times New Roman"/>
              </a:rPr>
              <a:t> werd de club steeds groter.</a:t>
            </a:r>
            <a:endParaRPr lang="nl-NL" sz="2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in lange tijd</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115E1DD4-8189-AB72-C21D-7210B172A4E1}"/>
              </a:ext>
            </a:extLst>
          </p:cNvPr>
          <p:cNvSpPr txBox="1"/>
          <p:nvPr/>
        </p:nvSpPr>
        <p:spPr>
          <a:xfrm>
            <a:off x="2980077" y="3991583"/>
            <a:ext cx="3203848"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der jaren</a:t>
            </a:r>
            <a:endParaRPr lang="nl-NL" sz="105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5E6747D8-B83F-0FF9-A09C-C3D8B95B0715}"/>
              </a:ext>
            </a:extLst>
          </p:cNvPr>
          <p:cNvSpPr txBox="1"/>
          <p:nvPr/>
        </p:nvSpPr>
        <p:spPr>
          <a:xfrm>
            <a:off x="75687" y="452565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aanvang</a:t>
            </a:r>
            <a:endParaRPr lang="nl-NL" sz="11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DBBC19C-1BA8-6AAB-0EF9-563395F820D6}"/>
              </a:ext>
            </a:extLst>
          </p:cNvPr>
          <p:cNvSpPr txBox="1"/>
          <p:nvPr/>
        </p:nvSpPr>
        <p:spPr>
          <a:xfrm>
            <a:off x="5960426" y="333787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tot slot</a:t>
            </a:r>
            <a:endParaRPr lang="nl-NL" sz="1100" dirty="0">
              <a:effectLst/>
              <a:latin typeface="Century Gothic" panose="020B0502020202020204" pitchFamily="34" charset="0"/>
              <a:ea typeface="Calibri"/>
              <a:cs typeface="Times New Roman"/>
            </a:endParaRPr>
          </a:p>
        </p:txBody>
      </p:sp>
      <p:pic>
        <p:nvPicPr>
          <p:cNvPr id="16" name="Afbeelding 15">
            <a:extLst>
              <a:ext uri="{FF2B5EF4-FFF2-40B4-BE49-F238E27FC236}">
                <a16:creationId xmlns:a16="http://schemas.microsoft.com/office/drawing/2014/main" id="{93B26B66-3572-EBA3-C54B-B1E4AE6C28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9315" y="1160208"/>
            <a:ext cx="3331399" cy="2373204"/>
          </a:xfrm>
          <a:prstGeom prst="rect">
            <a:avLst/>
          </a:prstGeom>
        </p:spPr>
      </p:pic>
      <p:sp>
        <p:nvSpPr>
          <p:cNvPr id="23" name="Tekstvak 22">
            <a:extLst>
              <a:ext uri="{FF2B5EF4-FFF2-40B4-BE49-F238E27FC236}">
                <a16:creationId xmlns:a16="http://schemas.microsoft.com/office/drawing/2014/main" id="{439AF7BA-407E-A76B-220E-69B580970FE9}"/>
              </a:ext>
            </a:extLst>
          </p:cNvPr>
          <p:cNvSpPr txBox="1"/>
          <p:nvPr/>
        </p:nvSpPr>
        <p:spPr>
          <a:xfrm>
            <a:off x="7164288" y="2155656"/>
            <a:ext cx="1443111" cy="830997"/>
          </a:xfrm>
          <a:prstGeom prst="rect">
            <a:avLst/>
          </a:prstGeom>
          <a:noFill/>
        </p:spPr>
        <p:txBody>
          <a:bodyPr wrap="square" rtlCol="0">
            <a:spAutoFit/>
          </a:bodyPr>
          <a:lstStyle/>
          <a:p>
            <a:r>
              <a:rPr lang="nl-NL" sz="4800" dirty="0">
                <a:solidFill>
                  <a:srgbClr val="00B050"/>
                </a:solidFill>
              </a:rPr>
              <a:t>??</a:t>
            </a:r>
            <a:endParaRPr lang="nl-NL" dirty="0">
              <a:solidFill>
                <a:srgbClr val="00B050"/>
              </a:solidFill>
            </a:endParaRPr>
          </a:p>
        </p:txBody>
      </p:sp>
      <p:sp>
        <p:nvSpPr>
          <p:cNvPr id="9" name="Pijl: rechts 8">
            <a:extLst>
              <a:ext uri="{FF2B5EF4-FFF2-40B4-BE49-F238E27FC236}">
                <a16:creationId xmlns:a16="http://schemas.microsoft.com/office/drawing/2014/main" id="{CB92C67A-031E-0CEB-2357-59FA41A966DA}"/>
              </a:ext>
            </a:extLst>
          </p:cNvPr>
          <p:cNvSpPr/>
          <p:nvPr/>
        </p:nvSpPr>
        <p:spPr>
          <a:xfrm rot="20516158">
            <a:off x="3135449" y="2429501"/>
            <a:ext cx="2571556" cy="432048"/>
          </a:xfrm>
          <a:prstGeom prst="rightArrow">
            <a:avLst>
              <a:gd name="adj1" fmla="val 21501"/>
              <a:gd name="adj2" fmla="val 13860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a:extLst>
              <a:ext uri="{FF2B5EF4-FFF2-40B4-BE49-F238E27FC236}">
                <a16:creationId xmlns:a16="http://schemas.microsoft.com/office/drawing/2014/main" id="{E444403F-C774-EA4E-74F5-56CC796E3963}"/>
              </a:ext>
            </a:extLst>
          </p:cNvPr>
          <p:cNvPicPr>
            <a:picLocks noChangeAspect="1"/>
          </p:cNvPicPr>
          <p:nvPr/>
        </p:nvPicPr>
        <p:blipFill>
          <a:blip r:embed="rId5"/>
          <a:stretch>
            <a:fillRect/>
          </a:stretch>
        </p:blipFill>
        <p:spPr>
          <a:xfrm>
            <a:off x="1016438" y="1019530"/>
            <a:ext cx="819257" cy="2991529"/>
          </a:xfrm>
          <a:prstGeom prst="rect">
            <a:avLst/>
          </a:prstGeom>
        </p:spPr>
      </p:pic>
      <p:sp>
        <p:nvSpPr>
          <p:cNvPr id="21" name="Stroomdiagram: Verbindingslijn 20">
            <a:extLst>
              <a:ext uri="{FF2B5EF4-FFF2-40B4-BE49-F238E27FC236}">
                <a16:creationId xmlns:a16="http://schemas.microsoft.com/office/drawing/2014/main" id="{AF2F6587-1CA7-D944-1274-D2DDD5A0A59F}"/>
              </a:ext>
            </a:extLst>
          </p:cNvPr>
          <p:cNvSpPr/>
          <p:nvPr/>
        </p:nvSpPr>
        <p:spPr>
          <a:xfrm>
            <a:off x="1039312" y="3095235"/>
            <a:ext cx="362798" cy="433355"/>
          </a:xfrm>
          <a:prstGeom prst="flowChartConnector">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1442979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4261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1988841"/>
            <a:ext cx="3831199" cy="1008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619672" y="1988840"/>
            <a:ext cx="539431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uitkomen</a:t>
            </a:r>
            <a:endParaRPr lang="nl-NL" sz="105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224883" y="3212976"/>
            <a:ext cx="383733" cy="186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endCxn id="5" idx="0"/>
          </p:cNvCxnSpPr>
          <p:nvPr/>
        </p:nvCxnSpPr>
        <p:spPr>
          <a:xfrm flipH="1">
            <a:off x="4255352" y="1196752"/>
            <a:ext cx="1459112" cy="792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714463" y="3347595"/>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623319" y="3974216"/>
            <a:ext cx="282047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579615" y="3963931"/>
            <a:ext cx="313208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game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779912" y="589841"/>
            <a:ext cx="23042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35896" y="548680"/>
            <a:ext cx="275107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film</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5536" y="5081575"/>
            <a:ext cx="41764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71193" y="5089529"/>
            <a:ext cx="437179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rekenmethode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528524" y="2996952"/>
            <a:ext cx="6912768" cy="5732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555051" y="3007238"/>
            <a:ext cx="6912768" cy="4320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verschijnen, voor het eerst te zien zijn</a:t>
            </a:r>
            <a:endParaRPr lang="nl-NL" sz="1100" dirty="0">
              <a:effectLst/>
              <a:latin typeface="Century Gothic" panose="020B0502020202020204" pitchFamily="34" charset="0"/>
              <a:ea typeface="Calibri"/>
              <a:cs typeface="Times New Roman"/>
            </a:endParaRPr>
          </a:p>
        </p:txBody>
      </p:sp>
      <p:pic>
        <p:nvPicPr>
          <p:cNvPr id="22"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5254" y="419026"/>
            <a:ext cx="2150116" cy="136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descr="C:\Users\vrielinf\Downloads\shutterstock_23200859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4464" y="4600524"/>
            <a:ext cx="1881084" cy="122521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200346D6-AF10-0B09-DD6E-A6B5D936EF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677" y="3779530"/>
            <a:ext cx="1922914" cy="1236445"/>
          </a:xfrm>
          <a:prstGeom prst="rect">
            <a:avLst/>
          </a:prstGeom>
        </p:spPr>
      </p:pic>
    </p:spTree>
    <p:extLst>
      <p:ext uri="{BB962C8B-B14F-4D97-AF65-F5344CB8AC3E}">
        <p14:creationId xmlns:p14="http://schemas.microsoft.com/office/powerpoint/2010/main" val="93597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20110" y="384311"/>
            <a:ext cx="468052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771800" y="280436"/>
            <a:ext cx="460851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z</a:t>
            </a:r>
            <a:r>
              <a:rPr lang="nl-NL" sz="4800" dirty="0">
                <a:effectLst/>
                <a:latin typeface="Century Gothic" panose="020B0502020202020204" pitchFamily="34" charset="0"/>
                <a:ea typeface="Calibri"/>
                <a:cs typeface="Times New Roman"/>
              </a:rPr>
              <a:t>ich bevinden</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637368" y="3212976"/>
            <a:ext cx="1971248"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5" idx="2"/>
          </p:cNvCxnSpPr>
          <p:nvPr/>
        </p:nvCxnSpPr>
        <p:spPr>
          <a:xfrm flipH="1">
            <a:off x="4027768" y="1092426"/>
            <a:ext cx="1132602" cy="1441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193314" y="2536862"/>
            <a:ext cx="3510696" cy="6898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180459" y="2395013"/>
            <a:ext cx="3510696" cy="44004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dirty="0">
                <a:effectLst/>
                <a:latin typeface="Century Gothic" panose="020B0502020202020204" pitchFamily="34" charset="0"/>
                <a:ea typeface="Calibri"/>
                <a:cs typeface="Times New Roman"/>
              </a:rPr>
              <a:t>de route</a:t>
            </a:r>
            <a:endParaRPr lang="nl-NL" sz="1600" dirty="0">
              <a:effectLst/>
              <a:latin typeface="Century Gothic" panose="020B0502020202020204" pitchFamily="34" charset="0"/>
              <a:ea typeface="Calibri"/>
              <a:cs typeface="Times New Roman"/>
            </a:endParaRPr>
          </a:p>
        </p:txBody>
      </p:sp>
      <p:sp>
        <p:nvSpPr>
          <p:cNvPr id="15" name="Text Box 14"/>
          <p:cNvSpPr txBox="1"/>
          <p:nvPr/>
        </p:nvSpPr>
        <p:spPr>
          <a:xfrm>
            <a:off x="347606" y="4477896"/>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30065" y="4446131"/>
            <a:ext cx="2628033" cy="4157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locatie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6265334" cy="5783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2"/>
            <a:ext cx="6358985" cy="44004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de weg om ergens te komen</a:t>
            </a:r>
            <a:endParaRPr lang="nl-NL" sz="12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D935F68-2F82-44BF-AC1F-D3300EF308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6892" y="1420593"/>
            <a:ext cx="2043567" cy="1512167"/>
          </a:xfrm>
          <a:prstGeom prst="rect">
            <a:avLst/>
          </a:prstGeom>
        </p:spPr>
      </p:pic>
      <p:pic>
        <p:nvPicPr>
          <p:cNvPr id="6" name="Afbeelding 5">
            <a:extLst>
              <a:ext uri="{FF2B5EF4-FFF2-40B4-BE49-F238E27FC236}">
                <a16:creationId xmlns:a16="http://schemas.microsoft.com/office/drawing/2014/main" id="{55A99EE6-755B-4FE1-9817-832B246958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8938" y="4251622"/>
            <a:ext cx="2326448" cy="1554068"/>
          </a:xfrm>
          <a:prstGeom prst="rect">
            <a:avLst/>
          </a:prstGeom>
        </p:spPr>
      </p:pic>
      <p:pic>
        <p:nvPicPr>
          <p:cNvPr id="20" name="Afbeelding 19">
            <a:extLst>
              <a:ext uri="{FF2B5EF4-FFF2-40B4-BE49-F238E27FC236}">
                <a16:creationId xmlns:a16="http://schemas.microsoft.com/office/drawing/2014/main" id="{7219D6BB-97DB-342D-C542-FEECCA874D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7725" y="1434827"/>
            <a:ext cx="1644787" cy="1098718"/>
          </a:xfrm>
          <a:prstGeom prst="rect">
            <a:avLst/>
          </a:prstGeom>
        </p:spPr>
      </p:pic>
      <p:sp>
        <p:nvSpPr>
          <p:cNvPr id="27" name="Pijl: omlaag 26">
            <a:extLst>
              <a:ext uri="{FF2B5EF4-FFF2-40B4-BE49-F238E27FC236}">
                <a16:creationId xmlns:a16="http://schemas.microsoft.com/office/drawing/2014/main" id="{05E154B5-E43B-4D12-8A35-C0CB03950ABB}"/>
              </a:ext>
            </a:extLst>
          </p:cNvPr>
          <p:cNvSpPr/>
          <p:nvPr/>
        </p:nvSpPr>
        <p:spPr>
          <a:xfrm rot="19475202">
            <a:off x="7265240" y="839736"/>
            <a:ext cx="475188" cy="76110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626392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namelijk</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want, immers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juffen en meesters konden gemakkelijk na schooltijd een potje spelen. De ijsbaan lag </a:t>
            </a:r>
          </a:p>
          <a:p>
            <a:r>
              <a:rPr lang="nl-NL" sz="2800" i="1" u="sng" dirty="0">
                <a:solidFill>
                  <a:srgbClr val="387038"/>
                </a:solidFill>
                <a:latin typeface="Century Gothic" panose="020B0502020202020204" pitchFamily="34" charset="0"/>
                <a:cs typeface="Times New Roman"/>
              </a:rPr>
              <a:t>namelijk</a:t>
            </a:r>
            <a:r>
              <a:rPr lang="nl-NL" sz="2800" i="1" dirty="0">
                <a:solidFill>
                  <a:srgbClr val="387038"/>
                </a:solidFill>
                <a:latin typeface="Century Gothic" panose="020B0502020202020204" pitchFamily="34" charset="0"/>
                <a:cs typeface="Times New Roman"/>
              </a:rPr>
              <a:t> op de route naar huis.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0F71205F-5ED3-36CB-23D8-561ADA9661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3848" y="1844824"/>
            <a:ext cx="4752528" cy="2942041"/>
          </a:xfrm>
          <a:prstGeom prst="rect">
            <a:avLst/>
          </a:prstGeom>
        </p:spPr>
      </p:pic>
    </p:spTree>
    <p:extLst>
      <p:ext uri="{BB962C8B-B14F-4D97-AF65-F5344CB8AC3E}">
        <p14:creationId xmlns:p14="http://schemas.microsoft.com/office/powerpoint/2010/main" val="243858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8" name="Tekstvak 7">
            <a:extLst>
              <a:ext uri="{FF2B5EF4-FFF2-40B4-BE49-F238E27FC236}">
                <a16:creationId xmlns:a16="http://schemas.microsoft.com/office/drawing/2014/main" id="{BADDE23D-B97C-2946-17C6-1A9D0ECA0E0C}"/>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uitkomen</a:t>
            </a:r>
          </a:p>
        </p:txBody>
      </p:sp>
      <p:pic>
        <p:nvPicPr>
          <p:cNvPr id="9" name="Afbeelding 8">
            <a:extLst>
              <a:ext uri="{FF2B5EF4-FFF2-40B4-BE49-F238E27FC236}">
                <a16:creationId xmlns:a16="http://schemas.microsoft.com/office/drawing/2014/main" id="{EC3F7A8B-1D35-4ED5-E17D-BC6EAA59156F}"/>
              </a:ext>
            </a:extLst>
          </p:cNvPr>
          <p:cNvPicPr>
            <a:picLocks noChangeAspect="1"/>
          </p:cNvPicPr>
          <p:nvPr/>
        </p:nvPicPr>
        <p:blipFill rotWithShape="1">
          <a:blip r:embed="rId3"/>
          <a:srcRect l="9177"/>
          <a:stretch/>
        </p:blipFill>
        <p:spPr>
          <a:xfrm>
            <a:off x="2195736" y="2664075"/>
            <a:ext cx="3960440" cy="2546586"/>
          </a:xfrm>
          <a:prstGeom prst="rect">
            <a:avLst/>
          </a:prstGeom>
        </p:spPr>
      </p:pic>
      <p:sp>
        <p:nvSpPr>
          <p:cNvPr id="11" name="Tekstvak 10">
            <a:extLst>
              <a:ext uri="{FF2B5EF4-FFF2-40B4-BE49-F238E27FC236}">
                <a16:creationId xmlns:a16="http://schemas.microsoft.com/office/drawing/2014/main" id="{78935BBC-EA14-F33B-271B-9EEBB38A423C}"/>
              </a:ext>
            </a:extLst>
          </p:cNvPr>
          <p:cNvSpPr txBox="1"/>
          <p:nvPr/>
        </p:nvSpPr>
        <p:spPr>
          <a:xfrm rot="811153">
            <a:off x="5141528" y="1969763"/>
            <a:ext cx="3064151" cy="923330"/>
          </a:xfrm>
          <a:prstGeom prst="rect">
            <a:avLst/>
          </a:prstGeom>
          <a:noFill/>
        </p:spPr>
        <p:txBody>
          <a:bodyPr wrap="square" rtlCol="0">
            <a:spAutoFit/>
          </a:bodyPr>
          <a:lstStyle/>
          <a:p>
            <a:r>
              <a:rPr lang="nl-NL" sz="5400" dirty="0">
                <a:solidFill>
                  <a:srgbClr val="FFC000"/>
                </a:solidFill>
                <a:latin typeface="Broadway" panose="04040905080B02020502" pitchFamily="82" charset="0"/>
              </a:rPr>
              <a:t>nieuw !</a:t>
            </a:r>
          </a:p>
        </p:txBody>
      </p:sp>
    </p:spTree>
    <p:extLst>
      <p:ext uri="{BB962C8B-B14F-4D97-AF65-F5344CB8AC3E}">
        <p14:creationId xmlns:p14="http://schemas.microsoft.com/office/powerpoint/2010/main" val="357556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winst maken</a:t>
            </a:r>
          </a:p>
        </p:txBody>
      </p:sp>
      <p:pic>
        <p:nvPicPr>
          <p:cNvPr id="5" name="Afbeelding 4">
            <a:extLst>
              <a:ext uri="{FF2B5EF4-FFF2-40B4-BE49-F238E27FC236}">
                <a16:creationId xmlns:a16="http://schemas.microsoft.com/office/drawing/2014/main" id="{E7FF0499-0B36-1C06-C30F-7202AF8A01A2}"/>
              </a:ext>
            </a:extLst>
          </p:cNvPr>
          <p:cNvPicPr>
            <a:picLocks noChangeAspect="1"/>
          </p:cNvPicPr>
          <p:nvPr/>
        </p:nvPicPr>
        <p:blipFill>
          <a:blip r:embed="rId3"/>
          <a:stretch>
            <a:fillRect/>
          </a:stretch>
        </p:blipFill>
        <p:spPr>
          <a:xfrm>
            <a:off x="2555776" y="1412776"/>
            <a:ext cx="5968836" cy="3354486"/>
          </a:xfrm>
          <a:prstGeom prst="rect">
            <a:avLst/>
          </a:prstGeom>
        </p:spPr>
      </p:pic>
      <p:pic>
        <p:nvPicPr>
          <p:cNvPr id="3" name="Afbeelding 2">
            <a:extLst>
              <a:ext uri="{FF2B5EF4-FFF2-40B4-BE49-F238E27FC236}">
                <a16:creationId xmlns:a16="http://schemas.microsoft.com/office/drawing/2014/main" id="{36F8FAE2-4EF4-B0E2-C28F-49F8642B67E2}"/>
              </a:ext>
            </a:extLst>
          </p:cNvPr>
          <p:cNvPicPr>
            <a:picLocks noChangeAspect="1"/>
          </p:cNvPicPr>
          <p:nvPr/>
        </p:nvPicPr>
        <p:blipFill rotWithShape="1">
          <a:blip r:embed="rId4"/>
          <a:srcRect l="9177"/>
          <a:stretch/>
        </p:blipFill>
        <p:spPr>
          <a:xfrm>
            <a:off x="179512" y="4401182"/>
            <a:ext cx="3456384" cy="222247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DC08508-39A6-488F-F90E-414F3FB11852}"/>
              </a:ext>
            </a:extLst>
          </p:cNvPr>
          <p:cNvPicPr>
            <a:picLocks noChangeAspect="1"/>
          </p:cNvPicPr>
          <p:nvPr/>
        </p:nvPicPr>
        <p:blipFill rotWithShape="1">
          <a:blip r:embed="rId3"/>
          <a:srcRect b="9048"/>
          <a:stretch/>
        </p:blipFill>
        <p:spPr>
          <a:xfrm>
            <a:off x="2516522" y="363528"/>
            <a:ext cx="4110955" cy="5597342"/>
          </a:xfrm>
          <a:prstGeom prst="rect">
            <a:avLst/>
          </a:prstGeom>
        </p:spPr>
      </p:pic>
      <p:sp>
        <p:nvSpPr>
          <p:cNvPr id="4" name="Tekstvak 3">
            <a:extLst>
              <a:ext uri="{FF2B5EF4-FFF2-40B4-BE49-F238E27FC236}">
                <a16:creationId xmlns:a16="http://schemas.microsoft.com/office/drawing/2014/main" id="{39589512-F141-CF89-A061-B116E2FE91CC}"/>
              </a:ext>
            </a:extLst>
          </p:cNvPr>
          <p:cNvSpPr txBox="1"/>
          <p:nvPr/>
        </p:nvSpPr>
        <p:spPr>
          <a:xfrm>
            <a:off x="3347864" y="5805264"/>
            <a:ext cx="3168352" cy="923330"/>
          </a:xfrm>
          <a:prstGeom prst="rect">
            <a:avLst/>
          </a:prstGeom>
          <a:noFill/>
        </p:spPr>
        <p:txBody>
          <a:bodyPr wrap="square" rtlCol="0">
            <a:spAutoFit/>
          </a:bodyPr>
          <a:lstStyle/>
          <a:p>
            <a:r>
              <a:rPr lang="nl-NL" sz="5400" b="1" dirty="0">
                <a:latin typeface="Century Gothic" panose="020B0502020202020204" pitchFamily="34" charset="0"/>
              </a:rPr>
              <a:t>curling</a:t>
            </a:r>
          </a:p>
        </p:txBody>
      </p:sp>
    </p:spTree>
    <p:extLst>
      <p:ext uri="{BB962C8B-B14F-4D97-AF65-F5344CB8AC3E}">
        <p14:creationId xmlns:p14="http://schemas.microsoft.com/office/powerpoint/2010/main" val="163997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interesse</a:t>
            </a:r>
          </a:p>
        </p:txBody>
      </p:sp>
      <p:pic>
        <p:nvPicPr>
          <p:cNvPr id="4" name="Afbeelding 3">
            <a:extLst>
              <a:ext uri="{FF2B5EF4-FFF2-40B4-BE49-F238E27FC236}">
                <a16:creationId xmlns:a16="http://schemas.microsoft.com/office/drawing/2014/main" id="{C10DC60A-EFF6-E7A1-B9D3-39D41603A907}"/>
              </a:ext>
            </a:extLst>
          </p:cNvPr>
          <p:cNvPicPr>
            <a:picLocks noChangeAspect="1"/>
          </p:cNvPicPr>
          <p:nvPr/>
        </p:nvPicPr>
        <p:blipFill>
          <a:blip r:embed="rId3"/>
          <a:stretch>
            <a:fillRect/>
          </a:stretch>
        </p:blipFill>
        <p:spPr>
          <a:xfrm>
            <a:off x="323528" y="3420209"/>
            <a:ext cx="4762500" cy="3181350"/>
          </a:xfrm>
          <a:prstGeom prst="rect">
            <a:avLst/>
          </a:prstGeom>
        </p:spPr>
      </p:pic>
      <p:sp>
        <p:nvSpPr>
          <p:cNvPr id="5" name="Gedachtewolkje: wolk 4">
            <a:extLst>
              <a:ext uri="{FF2B5EF4-FFF2-40B4-BE49-F238E27FC236}">
                <a16:creationId xmlns:a16="http://schemas.microsoft.com/office/drawing/2014/main" id="{F1E55723-1004-29D0-B4B3-6A8A667B1C18}"/>
              </a:ext>
            </a:extLst>
          </p:cNvPr>
          <p:cNvSpPr/>
          <p:nvPr/>
        </p:nvSpPr>
        <p:spPr>
          <a:xfrm rot="763790">
            <a:off x="4262705" y="1229097"/>
            <a:ext cx="4608512" cy="3528126"/>
          </a:xfrm>
          <a:prstGeom prst="cloudCallout">
            <a:avLst>
              <a:gd name="adj1" fmla="val -70235"/>
              <a:gd name="adj2" fmla="val 4892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2C1FA8FB-E765-C700-3F92-2DB6100140B8}"/>
              </a:ext>
            </a:extLst>
          </p:cNvPr>
          <p:cNvPicPr>
            <a:picLocks noChangeAspect="1"/>
          </p:cNvPicPr>
          <p:nvPr/>
        </p:nvPicPr>
        <p:blipFill rotWithShape="1">
          <a:blip r:embed="rId4"/>
          <a:srcRect b="9048"/>
          <a:stretch/>
        </p:blipFill>
        <p:spPr>
          <a:xfrm>
            <a:off x="5731416" y="1844824"/>
            <a:ext cx="1623430" cy="221040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oprichten</a:t>
            </a:r>
          </a:p>
        </p:txBody>
      </p:sp>
      <p:pic>
        <p:nvPicPr>
          <p:cNvPr id="7" name="Afbeelding 6">
            <a:extLst>
              <a:ext uri="{FF2B5EF4-FFF2-40B4-BE49-F238E27FC236}">
                <a16:creationId xmlns:a16="http://schemas.microsoft.com/office/drawing/2014/main" id="{9E35D9EA-C363-2178-2487-7A27FF528E78}"/>
              </a:ext>
            </a:extLst>
          </p:cNvPr>
          <p:cNvPicPr>
            <a:picLocks noChangeAspect="1"/>
          </p:cNvPicPr>
          <p:nvPr/>
        </p:nvPicPr>
        <p:blipFill>
          <a:blip r:embed="rId3"/>
          <a:stretch>
            <a:fillRect/>
          </a:stretch>
        </p:blipFill>
        <p:spPr>
          <a:xfrm>
            <a:off x="1769457" y="1313980"/>
            <a:ext cx="7225293" cy="4075065"/>
          </a:xfrm>
          <a:prstGeom prst="rect">
            <a:avLst/>
          </a:prstGeom>
        </p:spPr>
      </p:pic>
      <p:pic>
        <p:nvPicPr>
          <p:cNvPr id="2" name="Afbeelding 1" descr="Afbeelding met tekst, vectorafbeeldingen&#10;&#10;Automatisch gegenereerde beschrijving">
            <a:extLst>
              <a:ext uri="{FF2B5EF4-FFF2-40B4-BE49-F238E27FC236}">
                <a16:creationId xmlns:a16="http://schemas.microsoft.com/office/drawing/2014/main" id="{01BCF590-4C8C-60BE-971A-FA54C1C253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50" y="4653136"/>
            <a:ext cx="2843808" cy="194703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cursus</a:t>
            </a:r>
          </a:p>
        </p:txBody>
      </p:sp>
      <p:grpSp>
        <p:nvGrpSpPr>
          <p:cNvPr id="11" name="Groep 10">
            <a:extLst>
              <a:ext uri="{FF2B5EF4-FFF2-40B4-BE49-F238E27FC236}">
                <a16:creationId xmlns:a16="http://schemas.microsoft.com/office/drawing/2014/main" id="{2A022779-7EB6-39E9-B675-2A891E7830CD}"/>
              </a:ext>
            </a:extLst>
          </p:cNvPr>
          <p:cNvGrpSpPr/>
          <p:nvPr/>
        </p:nvGrpSpPr>
        <p:grpSpPr>
          <a:xfrm>
            <a:off x="611560" y="625978"/>
            <a:ext cx="7310744" cy="5747798"/>
            <a:chOff x="611560" y="625978"/>
            <a:chExt cx="7310744" cy="5747798"/>
          </a:xfrm>
        </p:grpSpPr>
        <p:pic>
          <p:nvPicPr>
            <p:cNvPr id="5" name="Afbeelding 4">
              <a:extLst>
                <a:ext uri="{FF2B5EF4-FFF2-40B4-BE49-F238E27FC236}">
                  <a16:creationId xmlns:a16="http://schemas.microsoft.com/office/drawing/2014/main" id="{3935C2E3-4BF2-D227-B08C-1B5A541736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560" y="1916832"/>
              <a:ext cx="2914206" cy="2151886"/>
            </a:xfrm>
            <a:prstGeom prst="rect">
              <a:avLst/>
            </a:prstGeom>
          </p:spPr>
        </p:pic>
        <p:pic>
          <p:nvPicPr>
            <p:cNvPr id="8" name="Afbeelding 7">
              <a:extLst>
                <a:ext uri="{FF2B5EF4-FFF2-40B4-BE49-F238E27FC236}">
                  <a16:creationId xmlns:a16="http://schemas.microsoft.com/office/drawing/2014/main" id="{4A123DEE-C92A-E62C-94D6-277EA18127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7904" y="4221088"/>
              <a:ext cx="2671946" cy="2152688"/>
            </a:xfrm>
            <a:prstGeom prst="rect">
              <a:avLst/>
            </a:prstGeom>
          </p:spPr>
        </p:pic>
        <p:pic>
          <p:nvPicPr>
            <p:cNvPr id="10" name="Afbeelding 9">
              <a:extLst>
                <a:ext uri="{FF2B5EF4-FFF2-40B4-BE49-F238E27FC236}">
                  <a16:creationId xmlns:a16="http://schemas.microsoft.com/office/drawing/2014/main" id="{5A2E07C8-DF77-BC95-3FCE-2C33CB2523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38825" y="625978"/>
              <a:ext cx="2283479" cy="4581128"/>
            </a:xfrm>
            <a:prstGeom prst="rect">
              <a:avLst/>
            </a:prstGeom>
          </p:spPr>
        </p:pic>
      </p:grpSp>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 de smaak vallen</a:t>
            </a:r>
          </a:p>
        </p:txBody>
      </p:sp>
      <p:pic>
        <p:nvPicPr>
          <p:cNvPr id="2" name="Afbeelding 1">
            <a:extLst>
              <a:ext uri="{FF2B5EF4-FFF2-40B4-BE49-F238E27FC236}">
                <a16:creationId xmlns:a16="http://schemas.microsoft.com/office/drawing/2014/main" id="{6576F56D-F726-2F3D-C8A3-C599D02C26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8969" y="1916832"/>
            <a:ext cx="3207606" cy="4367372"/>
          </a:xfrm>
          <a:prstGeom prst="rect">
            <a:avLst/>
          </a:prstGeom>
        </p:spPr>
      </p:pic>
      <p:pic>
        <p:nvPicPr>
          <p:cNvPr id="4" name="Afbeelding 3">
            <a:extLst>
              <a:ext uri="{FF2B5EF4-FFF2-40B4-BE49-F238E27FC236}">
                <a16:creationId xmlns:a16="http://schemas.microsoft.com/office/drawing/2014/main" id="{5B1FF338-71AF-E0C6-6D51-CBCF9B6597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64093">
            <a:off x="1095993" y="2279771"/>
            <a:ext cx="1367041" cy="1200329"/>
          </a:xfrm>
          <a:prstGeom prst="rect">
            <a:avLst/>
          </a:prstGeom>
        </p:spPr>
      </p:pic>
      <p:pic>
        <p:nvPicPr>
          <p:cNvPr id="5" name="Afbeelding 4">
            <a:extLst>
              <a:ext uri="{FF2B5EF4-FFF2-40B4-BE49-F238E27FC236}">
                <a16:creationId xmlns:a16="http://schemas.microsoft.com/office/drawing/2014/main" id="{A170B83A-908F-6111-E8E8-10034F3F84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946411">
            <a:off x="7082727" y="4395536"/>
            <a:ext cx="1367041" cy="1200329"/>
          </a:xfrm>
          <a:prstGeom prst="rect">
            <a:avLst/>
          </a:prstGeom>
        </p:spPr>
      </p:pic>
      <p:pic>
        <p:nvPicPr>
          <p:cNvPr id="8" name="Afbeelding 7">
            <a:extLst>
              <a:ext uri="{FF2B5EF4-FFF2-40B4-BE49-F238E27FC236}">
                <a16:creationId xmlns:a16="http://schemas.microsoft.com/office/drawing/2014/main" id="{56BFC2BA-7BD6-0DB1-6014-9E2DE573B6D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rot="720699">
            <a:off x="602786" y="3550564"/>
            <a:ext cx="1311712" cy="1363535"/>
          </a:xfrm>
          <a:prstGeom prst="rect">
            <a:avLst/>
          </a:prstGeom>
        </p:spPr>
      </p:pic>
      <p:pic>
        <p:nvPicPr>
          <p:cNvPr id="9" name="Afbeelding 8">
            <a:extLst>
              <a:ext uri="{FF2B5EF4-FFF2-40B4-BE49-F238E27FC236}">
                <a16:creationId xmlns:a16="http://schemas.microsoft.com/office/drawing/2014/main" id="{43965A00-6428-2D12-02D2-B5C02F4C79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052421">
            <a:off x="6981242" y="2047469"/>
            <a:ext cx="1311712" cy="1363535"/>
          </a:xfrm>
          <a:prstGeom prst="rect">
            <a:avLst/>
          </a:prstGeom>
        </p:spPr>
      </p:pic>
      <p:pic>
        <p:nvPicPr>
          <p:cNvPr id="10" name="Afbeelding 9">
            <a:extLst>
              <a:ext uri="{FF2B5EF4-FFF2-40B4-BE49-F238E27FC236}">
                <a16:creationId xmlns:a16="http://schemas.microsoft.com/office/drawing/2014/main" id="{1BA0FA87-0D5D-3E56-3221-25884F51736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617748">
            <a:off x="1979297" y="4883498"/>
            <a:ext cx="1066060" cy="1108178"/>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841</Words>
  <Application>Microsoft Office PowerPoint</Application>
  <PresentationFormat>Diavoorstelling (4:3)</PresentationFormat>
  <Paragraphs>225</Paragraphs>
  <Slides>24</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Broadway</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514</cp:revision>
  <dcterms:created xsi:type="dcterms:W3CDTF">2021-06-08T06:13:59Z</dcterms:created>
  <dcterms:modified xsi:type="dcterms:W3CDTF">2023-10-17T09:43:50Z</dcterms:modified>
</cp:coreProperties>
</file>