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528" r:id="rId2"/>
    <p:sldId id="548" r:id="rId3"/>
    <p:sldId id="1527" r:id="rId4"/>
    <p:sldId id="1479" r:id="rId5"/>
    <p:sldId id="1483" r:id="rId6"/>
    <p:sldId id="1434" r:id="rId7"/>
    <p:sldId id="1476" r:id="rId8"/>
    <p:sldId id="1465" r:id="rId9"/>
    <p:sldId id="1478" r:id="rId10"/>
    <p:sldId id="1481" r:id="rId11"/>
    <p:sldId id="1482" r:id="rId12"/>
    <p:sldId id="1477" r:id="rId13"/>
    <p:sldId id="1475" r:id="rId14"/>
    <p:sldId id="934" r:id="rId15"/>
    <p:sldId id="1340" r:id="rId16"/>
    <p:sldId id="1446" r:id="rId17"/>
    <p:sldId id="1522" r:id="rId18"/>
    <p:sldId id="1523" r:id="rId19"/>
    <p:sldId id="1510" r:id="rId20"/>
    <p:sldId id="1521" r:id="rId21"/>
    <p:sldId id="263" r:id="rId22"/>
    <p:sldId id="1516" r:id="rId23"/>
    <p:sldId id="1526" r:id="rId24"/>
    <p:sldId id="1524"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28"/>
            <p14:sldId id="548"/>
            <p14:sldId id="1527"/>
            <p14:sldId id="1479"/>
            <p14:sldId id="1483"/>
            <p14:sldId id="1434"/>
            <p14:sldId id="1476"/>
            <p14:sldId id="1465"/>
            <p14:sldId id="1478"/>
            <p14:sldId id="1481"/>
            <p14:sldId id="1482"/>
            <p14:sldId id="1477"/>
            <p14:sldId id="1475"/>
            <p14:sldId id="934"/>
            <p14:sldId id="1340"/>
            <p14:sldId id="1446"/>
            <p14:sldId id="1522"/>
            <p14:sldId id="1523"/>
            <p14:sldId id="1510"/>
            <p14:sldId id="1521"/>
            <p14:sldId id="263"/>
            <p14:sldId id="1516"/>
            <p14:sldId id="1526"/>
            <p14:sldId id="15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724" autoAdjust="0"/>
  </p:normalViewPr>
  <p:slideViewPr>
    <p:cSldViewPr>
      <p:cViewPr varScale="1">
        <p:scale>
          <a:sx n="81" d="100"/>
          <a:sy n="81" d="100"/>
        </p:scale>
        <p:origin x="1186"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vergaan: </a:t>
            </a:r>
            <a:r>
              <a:rPr lang="nl-NL" sz="1200" kern="1200" dirty="0">
                <a:solidFill>
                  <a:schemeClr val="tx1"/>
                </a:solidFill>
                <a:effectLst/>
                <a:latin typeface="+mn-lt"/>
                <a:ea typeface="+mn-ea"/>
                <a:cs typeface="+mn-cs"/>
              </a:rPr>
              <a:t>ophouden te bestaan, kapotgaan</a:t>
            </a:r>
          </a:p>
          <a:p>
            <a:pPr fontAlgn="t"/>
            <a:r>
              <a:rPr lang="nl-NL" sz="1200" b="1" kern="1200" dirty="0">
                <a:solidFill>
                  <a:schemeClr val="tx1"/>
                </a:solidFill>
                <a:effectLst/>
                <a:latin typeface="+mn-lt"/>
                <a:ea typeface="+mn-ea"/>
                <a:cs typeface="+mn-cs"/>
              </a:rPr>
              <a:t>onheilspellend: </a:t>
            </a:r>
            <a:r>
              <a:rPr lang="nl-NL" sz="1200" kern="1200" dirty="0">
                <a:solidFill>
                  <a:schemeClr val="tx1"/>
                </a:solidFill>
                <a:effectLst/>
                <a:latin typeface="+mn-lt"/>
                <a:ea typeface="+mn-ea"/>
                <a:cs typeface="+mn-cs"/>
              </a:rPr>
              <a:t>dreigend</a:t>
            </a:r>
          </a:p>
          <a:p>
            <a:pPr fontAlgn="t"/>
            <a:r>
              <a:rPr lang="nl-NL" sz="1200" b="1" kern="1200" dirty="0">
                <a:solidFill>
                  <a:schemeClr val="tx1"/>
                </a:solidFill>
                <a:effectLst/>
                <a:latin typeface="+mn-lt"/>
                <a:ea typeface="+mn-ea"/>
                <a:cs typeface="+mn-cs"/>
              </a:rPr>
              <a:t>niet voor iemand weggelegd zijn: </a:t>
            </a:r>
            <a:r>
              <a:rPr lang="nl-NL" sz="1200" kern="1200" dirty="0">
                <a:solidFill>
                  <a:schemeClr val="tx1"/>
                </a:solidFill>
                <a:effectLst/>
                <a:latin typeface="+mn-lt"/>
                <a:ea typeface="+mn-ea"/>
                <a:cs typeface="+mn-cs"/>
              </a:rPr>
              <a:t>niet bereikbaar of mogelijk zijn voor iemand</a:t>
            </a:r>
          </a:p>
          <a:p>
            <a:pPr fontAlgn="t"/>
            <a:r>
              <a:rPr lang="nl-NL" sz="1200" b="1" kern="1200" dirty="0">
                <a:solidFill>
                  <a:schemeClr val="tx1"/>
                </a:solidFill>
                <a:effectLst/>
                <a:latin typeface="+mn-lt"/>
                <a:ea typeface="+mn-ea"/>
                <a:cs typeface="+mn-cs"/>
              </a:rPr>
              <a:t>stammen uit: </a:t>
            </a:r>
            <a:r>
              <a:rPr lang="nl-NL" sz="1200" kern="1200" dirty="0">
                <a:solidFill>
                  <a:schemeClr val="tx1"/>
                </a:solidFill>
                <a:effectLst/>
                <a:latin typeface="+mn-lt"/>
                <a:ea typeface="+mn-ea"/>
                <a:cs typeface="+mn-cs"/>
              </a:rPr>
              <a:t>komen uit</a:t>
            </a:r>
          </a:p>
          <a:p>
            <a:pPr fontAlgn="t"/>
            <a:r>
              <a:rPr lang="nl-NL" sz="1200" b="1" kern="1200" dirty="0">
                <a:solidFill>
                  <a:schemeClr val="tx1"/>
                </a:solidFill>
                <a:effectLst/>
                <a:latin typeface="+mn-lt"/>
                <a:ea typeface="+mn-ea"/>
                <a:cs typeface="+mn-cs"/>
              </a:rPr>
              <a:t>kritisch: </a:t>
            </a:r>
            <a:r>
              <a:rPr lang="nl-NL" sz="1200" kern="1200" dirty="0">
                <a:solidFill>
                  <a:schemeClr val="tx1"/>
                </a:solidFill>
                <a:effectLst/>
                <a:latin typeface="+mn-lt"/>
                <a:ea typeface="+mn-ea"/>
                <a:cs typeface="+mn-cs"/>
              </a:rPr>
              <a:t>aandachtig onderzoekend, niet (snel) tevreden</a:t>
            </a:r>
          </a:p>
          <a:p>
            <a:pPr fontAlgn="t"/>
            <a:r>
              <a:rPr lang="nl-NL" sz="1200" b="1" kern="1200" dirty="0">
                <a:solidFill>
                  <a:schemeClr val="tx1"/>
                </a:solidFill>
                <a:effectLst/>
                <a:latin typeface="+mn-lt"/>
                <a:ea typeface="+mn-ea"/>
                <a:cs typeface="+mn-cs"/>
              </a:rPr>
              <a:t>op schaal: </a:t>
            </a:r>
            <a:r>
              <a:rPr lang="nl-NL" sz="1200" kern="1200" dirty="0">
                <a:solidFill>
                  <a:schemeClr val="tx1"/>
                </a:solidFill>
                <a:effectLst/>
                <a:latin typeface="+mn-lt"/>
                <a:ea typeface="+mn-ea"/>
                <a:cs typeface="+mn-cs"/>
              </a:rPr>
              <a:t>in het groot of in het klein nagemaakt</a:t>
            </a:r>
          </a:p>
          <a:p>
            <a:pPr fontAlgn="t"/>
            <a:r>
              <a:rPr lang="nl-NL" sz="1200" b="1" kern="1200" dirty="0">
                <a:solidFill>
                  <a:schemeClr val="tx1"/>
                </a:solidFill>
                <a:effectLst/>
                <a:latin typeface="+mn-lt"/>
                <a:ea typeface="+mn-ea"/>
                <a:cs typeface="+mn-cs"/>
              </a:rPr>
              <a:t>omvangrijk: </a:t>
            </a:r>
            <a:r>
              <a:rPr lang="nl-NL" sz="1200" kern="1200" dirty="0">
                <a:solidFill>
                  <a:schemeClr val="tx1"/>
                </a:solidFill>
                <a:effectLst/>
                <a:latin typeface="+mn-lt"/>
                <a:ea typeface="+mn-ea"/>
                <a:cs typeface="+mn-cs"/>
              </a:rPr>
              <a:t>groot</a:t>
            </a:r>
          </a:p>
          <a:p>
            <a:pPr fontAlgn="t"/>
            <a:r>
              <a:rPr lang="nl-NL" sz="1200" b="1" kern="1200" dirty="0">
                <a:solidFill>
                  <a:schemeClr val="tx1"/>
                </a:solidFill>
                <a:effectLst/>
                <a:latin typeface="+mn-lt"/>
                <a:ea typeface="+mn-ea"/>
                <a:cs typeface="+mn-cs"/>
              </a:rPr>
              <a:t>het testament: </a:t>
            </a:r>
            <a:r>
              <a:rPr lang="nl-NL" sz="1200" kern="1200" dirty="0">
                <a:solidFill>
                  <a:schemeClr val="tx1"/>
                </a:solidFill>
                <a:effectLst/>
                <a:latin typeface="+mn-lt"/>
                <a:ea typeface="+mn-ea"/>
                <a:cs typeface="+mn-cs"/>
              </a:rPr>
              <a:t>de officiële verklaring waarin je zegt wat er na je dood met je bezittingen moet gebeuren</a:t>
            </a:r>
          </a:p>
          <a:p>
            <a:pPr fontAlgn="t"/>
            <a:r>
              <a:rPr lang="nl-NL" sz="1200" b="1" kern="1200" dirty="0">
                <a:solidFill>
                  <a:schemeClr val="tx1"/>
                </a:solidFill>
                <a:effectLst/>
                <a:latin typeface="+mn-lt"/>
                <a:ea typeface="+mn-ea"/>
                <a:cs typeface="+mn-cs"/>
              </a:rPr>
              <a:t>koesteren: </a:t>
            </a:r>
            <a:r>
              <a:rPr lang="nl-NL" sz="1200" kern="1200" dirty="0">
                <a:solidFill>
                  <a:schemeClr val="tx1"/>
                </a:solidFill>
                <a:effectLst/>
                <a:latin typeface="+mn-lt"/>
                <a:ea typeface="+mn-ea"/>
                <a:cs typeface="+mn-cs"/>
              </a:rPr>
              <a:t>lange tijd bij je dragen</a:t>
            </a:r>
          </a:p>
          <a:p>
            <a:pPr fontAlgn="t"/>
            <a:r>
              <a:rPr lang="nl-NL" sz="1200" b="1" kern="1200" dirty="0">
                <a:solidFill>
                  <a:schemeClr val="tx1"/>
                </a:solidFill>
                <a:effectLst/>
                <a:latin typeface="+mn-lt"/>
                <a:ea typeface="+mn-ea"/>
                <a:cs typeface="+mn-cs"/>
              </a:rPr>
              <a:t>de trekpleister: </a:t>
            </a:r>
            <a:r>
              <a:rPr lang="nl-NL" sz="1200" kern="1200" dirty="0">
                <a:solidFill>
                  <a:schemeClr val="tx1"/>
                </a:solidFill>
                <a:effectLst/>
                <a:latin typeface="+mn-lt"/>
                <a:ea typeface="+mn-ea"/>
                <a:cs typeface="+mn-cs"/>
              </a:rPr>
              <a:t>iets wat zorgt voor veel publiek</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7131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14350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11strandentocht.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4.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indent="0">
              <a:spcBef>
                <a:spcPts val="200"/>
              </a:spcBef>
              <a:spcAft>
                <a:spcPts val="200"/>
              </a:spcAft>
              <a:buNone/>
            </a:pPr>
            <a:r>
              <a:rPr lang="nl-NL" sz="1750" dirty="0">
                <a:ea typeface="Times New Roman" panose="02020603050405020304" pitchFamily="18" charset="0"/>
                <a:cs typeface="Arial" panose="020B0604020202020204" pitchFamily="34" charset="0"/>
              </a:rPr>
              <a:t>Mijn zus houdt van hardlopen en gaat op 4 november meedoen aan de 11strandentocht. Ze gaat dan 20 km hardlopen over het strand, van Katwijk naar Zandvoort. Kijk, op dit plaatje zie je de route. Het plaatje is </a:t>
            </a:r>
            <a:r>
              <a:rPr lang="nl-NL" sz="1750" b="1" u="sng" dirty="0">
                <a:ea typeface="Times New Roman" panose="02020603050405020304" pitchFamily="18" charset="0"/>
                <a:cs typeface="Arial" panose="020B0604020202020204" pitchFamily="34" charset="0"/>
              </a:rPr>
              <a:t>op schaal</a:t>
            </a:r>
            <a:r>
              <a:rPr lang="nl-NL" sz="1750" dirty="0">
                <a:ea typeface="Times New Roman" panose="02020603050405020304" pitchFamily="18" charset="0"/>
                <a:cs typeface="Arial" panose="020B0604020202020204" pitchFamily="34" charset="0"/>
              </a:rPr>
              <a:t>. Op schaal betekent </a:t>
            </a:r>
            <a:r>
              <a:rPr lang="nl-NL" sz="1750" b="1" i="1" dirty="0">
                <a:ea typeface="Times New Roman" panose="02020603050405020304" pitchFamily="18" charset="0"/>
                <a:cs typeface="Arial" panose="020B0604020202020204" pitchFamily="34" charset="0"/>
              </a:rPr>
              <a:t>in het groot of in het klein nagemaakt</a:t>
            </a:r>
            <a:r>
              <a:rPr lang="nl-NL" sz="1750" dirty="0">
                <a:ea typeface="Times New Roman" panose="02020603050405020304" pitchFamily="18" charset="0"/>
                <a:cs typeface="Arial" panose="020B0604020202020204" pitchFamily="34" charset="0"/>
              </a:rPr>
              <a:t>. Katwijk én Zandvoort zijn </a:t>
            </a:r>
            <a:r>
              <a:rPr lang="nl-NL" sz="1750" b="1" u="sng" dirty="0">
                <a:ea typeface="Times New Roman" panose="02020603050405020304" pitchFamily="18" charset="0"/>
                <a:cs typeface="Arial" panose="020B0604020202020204" pitchFamily="34" charset="0"/>
              </a:rPr>
              <a:t>trekpleisters</a:t>
            </a:r>
            <a:r>
              <a:rPr lang="nl-NL" sz="1750" dirty="0">
                <a:ea typeface="Times New Roman" panose="02020603050405020304" pitchFamily="18" charset="0"/>
                <a:cs typeface="Arial" panose="020B0604020202020204" pitchFamily="34" charset="0"/>
              </a:rPr>
              <a:t> in de zomer. De trekpleister is </a:t>
            </a:r>
            <a:r>
              <a:rPr lang="nl-NL" sz="1750" b="1" i="1" dirty="0">
                <a:ea typeface="Times New Roman" panose="02020603050405020304" pitchFamily="18" charset="0"/>
                <a:cs typeface="Arial" panose="020B0604020202020204" pitchFamily="34" charset="0"/>
              </a:rPr>
              <a:t>iets wat zorgt voor veel publiek</a:t>
            </a:r>
            <a:r>
              <a:rPr lang="nl-NL" sz="1750" dirty="0">
                <a:ea typeface="Times New Roman" panose="02020603050405020304" pitchFamily="18" charset="0"/>
                <a:cs typeface="Arial" panose="020B0604020202020204" pitchFamily="34" charset="0"/>
              </a:rPr>
              <a:t>. Het zijn populaire stranden in Nederland. Gelukkig hebben we goede, hoge duinen in Nederland, anders zouden de plaatsen Katwijk en Zandvoort op een dag </a:t>
            </a:r>
            <a:r>
              <a:rPr lang="nl-NL" sz="1750" b="1" u="sng" dirty="0">
                <a:ea typeface="Times New Roman" panose="02020603050405020304" pitchFamily="18" charset="0"/>
                <a:cs typeface="Arial" panose="020B0604020202020204" pitchFamily="34" charset="0"/>
              </a:rPr>
              <a:t>vergaan</a:t>
            </a:r>
            <a:r>
              <a:rPr lang="nl-NL" sz="1750" dirty="0">
                <a:ea typeface="Times New Roman" panose="02020603050405020304" pitchFamily="18" charset="0"/>
                <a:cs typeface="Arial" panose="020B0604020202020204" pitchFamily="34" charset="0"/>
              </a:rPr>
              <a:t> door het hoge water. Dan zouden deze plaatsen </a:t>
            </a:r>
            <a:r>
              <a:rPr lang="nl-NL" sz="1750" b="1" i="1" dirty="0">
                <a:ea typeface="Times New Roman" panose="02020603050405020304" pitchFamily="18" charset="0"/>
                <a:cs typeface="Arial" panose="020B0604020202020204" pitchFamily="34" charset="0"/>
              </a:rPr>
              <a:t>ophouden te bestaan, kapotgaan</a:t>
            </a:r>
            <a:r>
              <a:rPr lang="nl-NL" sz="1750" dirty="0">
                <a:ea typeface="Times New Roman" panose="02020603050405020304" pitchFamily="18" charset="0"/>
                <a:cs typeface="Arial" panose="020B0604020202020204" pitchFamily="34" charset="0"/>
              </a:rPr>
              <a:t>. 20 km hardlopen </a:t>
            </a:r>
            <a:r>
              <a:rPr lang="nl-NL" sz="1750" b="1" u="sng" dirty="0">
                <a:ea typeface="Times New Roman" panose="02020603050405020304" pitchFamily="18" charset="0"/>
                <a:cs typeface="Arial" panose="020B0604020202020204" pitchFamily="34" charset="0"/>
              </a:rPr>
              <a:t>is trouwens niet voor iedereen weggelegd</a:t>
            </a:r>
            <a:r>
              <a:rPr lang="nl-NL" sz="1750" dirty="0">
                <a:ea typeface="Times New Roman" panose="02020603050405020304" pitchFamily="18" charset="0"/>
                <a:cs typeface="Arial" panose="020B0604020202020204" pitchFamily="34" charset="0"/>
              </a:rPr>
              <a:t> of </a:t>
            </a:r>
            <a:r>
              <a:rPr lang="nl-NL" sz="1750" b="1" i="1" dirty="0">
                <a:ea typeface="Times New Roman" panose="02020603050405020304" pitchFamily="18" charset="0"/>
                <a:cs typeface="Arial" panose="020B0604020202020204" pitchFamily="34" charset="0"/>
              </a:rPr>
              <a:t>niet bereikbaar of mogelijk voor iedereen</a:t>
            </a:r>
            <a:r>
              <a:rPr lang="nl-NL" sz="1750" dirty="0">
                <a:ea typeface="Times New Roman" panose="02020603050405020304" pitchFamily="18" charset="0"/>
                <a:cs typeface="Arial" panose="020B0604020202020204" pitchFamily="34" charset="0"/>
              </a:rPr>
              <a:t>. Je moet heel fit zijn en goed hebben getraind. </a:t>
            </a:r>
            <a:r>
              <a:rPr lang="nl-NL" sz="1750">
                <a:ea typeface="Times New Roman" panose="02020603050405020304" pitchFamily="18" charset="0"/>
                <a:cs typeface="Arial" panose="020B0604020202020204" pitchFamily="34" charset="0"/>
              </a:rPr>
              <a:t>De 11strandentocht </a:t>
            </a:r>
            <a:r>
              <a:rPr lang="nl-NL" sz="1750" dirty="0">
                <a:ea typeface="Times New Roman" panose="02020603050405020304" pitchFamily="18" charset="0"/>
                <a:cs typeface="Arial" panose="020B0604020202020204" pitchFamily="34" charset="0"/>
              </a:rPr>
              <a:t>wordt georganiseerd door de Hartstichting. Mijn zus laat zich sponsoren; mensen geven geld voor de 20 km die ze gaat hardlopen. Dat geld gaat naar de Hartstichting. De Hartstichting hoopt door alle sponsoring een </a:t>
            </a:r>
            <a:r>
              <a:rPr lang="nl-NL" sz="1750" b="1" u="sng" dirty="0">
                <a:ea typeface="Times New Roman" panose="02020603050405020304" pitchFamily="18" charset="0"/>
                <a:cs typeface="Arial" panose="020B0604020202020204" pitchFamily="34" charset="0"/>
              </a:rPr>
              <a:t>omvangrijk</a:t>
            </a:r>
            <a:r>
              <a:rPr lang="nl-NL" sz="1750" dirty="0">
                <a:ea typeface="Times New Roman" panose="02020603050405020304" pitchFamily="18" charset="0"/>
                <a:cs typeface="Arial" panose="020B0604020202020204" pitchFamily="34" charset="0"/>
              </a:rPr>
              <a:t> of </a:t>
            </a:r>
            <a:r>
              <a:rPr lang="nl-NL" sz="1750" b="1" i="1" dirty="0">
                <a:ea typeface="Times New Roman" panose="02020603050405020304" pitchFamily="18" charset="0"/>
                <a:cs typeface="Arial" panose="020B0604020202020204" pitchFamily="34" charset="0"/>
              </a:rPr>
              <a:t>groot</a:t>
            </a:r>
            <a:r>
              <a:rPr lang="nl-NL" sz="1750" dirty="0">
                <a:ea typeface="Times New Roman" panose="02020603050405020304" pitchFamily="18" charset="0"/>
                <a:cs typeface="Arial" panose="020B0604020202020204" pitchFamily="34" charset="0"/>
              </a:rPr>
              <a:t> bedrag te ontvangen. De Hartstichting gaat met dat geld onderzoek doen naar hart- en vaatziekten. Er zijn veel wetenschappers die </a:t>
            </a:r>
            <a:r>
              <a:rPr lang="nl-NL" sz="1750" b="1" u="sng" dirty="0">
                <a:ea typeface="Times New Roman" panose="02020603050405020304" pitchFamily="18" charset="0"/>
                <a:cs typeface="Arial" panose="020B0604020202020204" pitchFamily="34" charset="0"/>
              </a:rPr>
              <a:t>kritisch</a:t>
            </a:r>
            <a:r>
              <a:rPr lang="nl-NL" sz="1750" dirty="0">
                <a:ea typeface="Times New Roman" panose="02020603050405020304" pitchFamily="18" charset="0"/>
                <a:cs typeface="Arial" panose="020B0604020202020204" pitchFamily="34" charset="0"/>
              </a:rPr>
              <a:t> onderzoek doen, en dat kost veel geld. Kritisch betekent </a:t>
            </a:r>
            <a:r>
              <a:rPr lang="nl-NL" sz="1750" b="1" i="1" dirty="0">
                <a:ea typeface="Times New Roman" panose="02020603050405020304" pitchFamily="18" charset="0"/>
                <a:cs typeface="Arial" panose="020B0604020202020204" pitchFamily="34" charset="0"/>
              </a:rPr>
              <a:t>aandachtig onderzoekend, niet (snel) tevreden</a:t>
            </a:r>
            <a:r>
              <a:rPr lang="nl-NL" sz="1750" dirty="0">
                <a:ea typeface="Times New Roman" panose="02020603050405020304" pitchFamily="18" charset="0"/>
                <a:cs typeface="Arial" panose="020B0604020202020204" pitchFamily="34" charset="0"/>
              </a:rPr>
              <a:t>. Er zijn ook mensen die hun lichaam aan wetenschappers willen geven als ze zijn overleden. Dan kunnen die wetenschappers bijvoorbeeld hun hart gebruiken voor onderzoek. Deze mensen hebben deze wens in hun </a:t>
            </a:r>
            <a:r>
              <a:rPr lang="nl-NL" sz="1750" b="1" u="sng" dirty="0">
                <a:ea typeface="Times New Roman" panose="02020603050405020304" pitchFamily="18" charset="0"/>
                <a:cs typeface="Arial" panose="020B0604020202020204" pitchFamily="34" charset="0"/>
              </a:rPr>
              <a:t>testament</a:t>
            </a:r>
            <a:r>
              <a:rPr lang="nl-NL" sz="1750" dirty="0">
                <a:ea typeface="Times New Roman" panose="02020603050405020304" pitchFamily="18" charset="0"/>
                <a:cs typeface="Arial" panose="020B0604020202020204" pitchFamily="34" charset="0"/>
              </a:rPr>
              <a:t> geschreven. Het testament is </a:t>
            </a:r>
            <a:r>
              <a:rPr lang="nl-NL" sz="1750" b="1" i="1" dirty="0">
                <a:ea typeface="Times New Roman" panose="02020603050405020304" pitchFamily="18" charset="0"/>
                <a:cs typeface="Arial" panose="020B0604020202020204" pitchFamily="34" charset="0"/>
              </a:rPr>
              <a:t>de officiële verklaring waarin je zegt wat er na je dood met je bezittingen moet gebeuren</a:t>
            </a:r>
            <a:r>
              <a:rPr lang="nl-NL" sz="1750" dirty="0">
                <a:ea typeface="Times New Roman" panose="02020603050405020304" pitchFamily="18" charset="0"/>
                <a:cs typeface="Arial" panose="020B0604020202020204" pitchFamily="34" charset="0"/>
              </a:rPr>
              <a:t>. Mijn zus heeft een speciale oude ring die ze draagt als ze mee gaat doen met de 11strandentocht. Ze </a:t>
            </a:r>
            <a:r>
              <a:rPr lang="nl-NL" sz="1750" b="1" u="sng" dirty="0">
                <a:ea typeface="Times New Roman" panose="02020603050405020304" pitchFamily="18" charset="0"/>
                <a:cs typeface="Arial" panose="020B0604020202020204" pitchFamily="34" charset="0"/>
              </a:rPr>
              <a:t>koestert</a:t>
            </a:r>
            <a:r>
              <a:rPr lang="nl-NL" sz="1750" dirty="0">
                <a:ea typeface="Times New Roman" panose="02020603050405020304" pitchFamily="18" charset="0"/>
                <a:cs typeface="Arial" panose="020B0604020202020204" pitchFamily="34" charset="0"/>
              </a:rPr>
              <a:t> deze ring. Koesteren betekent </a:t>
            </a:r>
            <a:r>
              <a:rPr lang="nl-NL" sz="1750" b="1" i="1" dirty="0">
                <a:ea typeface="Times New Roman" panose="02020603050405020304" pitchFamily="18" charset="0"/>
                <a:cs typeface="Arial" panose="020B0604020202020204" pitchFamily="34" charset="0"/>
              </a:rPr>
              <a:t>lange tijd bij je dragen</a:t>
            </a:r>
            <a:r>
              <a:rPr lang="nl-NL" sz="1750" dirty="0">
                <a:ea typeface="Times New Roman" panose="02020603050405020304" pitchFamily="18" charset="0"/>
                <a:cs typeface="Arial" panose="020B0604020202020204" pitchFamily="34" charset="0"/>
              </a:rPr>
              <a:t>. Deze ring is van haar overgrootvader en </a:t>
            </a:r>
            <a:r>
              <a:rPr lang="nl-NL" sz="1750" b="1" u="sng" dirty="0">
                <a:ea typeface="Times New Roman" panose="02020603050405020304" pitchFamily="18" charset="0"/>
                <a:cs typeface="Arial" panose="020B0604020202020204" pitchFamily="34" charset="0"/>
              </a:rPr>
              <a:t>stamt uit</a:t>
            </a:r>
            <a:r>
              <a:rPr lang="nl-NL" sz="1750" dirty="0">
                <a:ea typeface="Times New Roman" panose="02020603050405020304" pitchFamily="18" charset="0"/>
                <a:cs typeface="Arial" panose="020B0604020202020204" pitchFamily="34" charset="0"/>
              </a:rPr>
              <a:t> 1910. Als deze ring </a:t>
            </a:r>
            <a:r>
              <a:rPr lang="nl-NL" sz="1750" b="1" i="1" dirty="0">
                <a:ea typeface="Times New Roman" panose="02020603050405020304" pitchFamily="18" charset="0"/>
                <a:cs typeface="Arial" panose="020B0604020202020204" pitchFamily="34" charset="0"/>
              </a:rPr>
              <a:t>uit</a:t>
            </a:r>
            <a:r>
              <a:rPr lang="nl-NL" sz="1750" dirty="0">
                <a:ea typeface="Times New Roman" panose="02020603050405020304" pitchFamily="18" charset="0"/>
                <a:cs typeface="Arial" panose="020B0604020202020204" pitchFamily="34" charset="0"/>
              </a:rPr>
              <a:t> 1910 </a:t>
            </a:r>
            <a:r>
              <a:rPr lang="nl-NL" sz="1750" b="1" i="1" dirty="0">
                <a:ea typeface="Times New Roman" panose="02020603050405020304" pitchFamily="18" charset="0"/>
                <a:cs typeface="Arial" panose="020B0604020202020204" pitchFamily="34" charset="0"/>
              </a:rPr>
              <a:t>komt</a:t>
            </a:r>
            <a:r>
              <a:rPr lang="nl-NL" sz="1750" dirty="0">
                <a:ea typeface="Times New Roman" panose="02020603050405020304" pitchFamily="18" charset="0"/>
                <a:cs typeface="Arial" panose="020B0604020202020204" pitchFamily="34" charset="0"/>
              </a:rPr>
              <a:t> is ie nu 113 jaar oud! Als het trouwens heel slecht weer wordt, als er </a:t>
            </a:r>
            <a:r>
              <a:rPr lang="nl-NL" sz="1750" b="1" u="sng" dirty="0">
                <a:ea typeface="Times New Roman" panose="02020603050405020304" pitchFamily="18" charset="0"/>
                <a:cs typeface="Arial" panose="020B0604020202020204" pitchFamily="34" charset="0"/>
              </a:rPr>
              <a:t>onheilspellend</a:t>
            </a:r>
            <a:r>
              <a:rPr lang="nl-NL" sz="1750" dirty="0">
                <a:ea typeface="Times New Roman" panose="02020603050405020304" pitchFamily="18" charset="0"/>
                <a:cs typeface="Arial" panose="020B0604020202020204" pitchFamily="34" charset="0"/>
              </a:rPr>
              <a:t> of </a:t>
            </a:r>
            <a:r>
              <a:rPr lang="nl-NL" sz="1750" b="1" i="1" dirty="0">
                <a:ea typeface="Times New Roman" panose="02020603050405020304" pitchFamily="18" charset="0"/>
                <a:cs typeface="Arial" panose="020B0604020202020204" pitchFamily="34" charset="0"/>
              </a:rPr>
              <a:t>dreigend</a:t>
            </a:r>
            <a:r>
              <a:rPr lang="nl-NL" sz="1750" dirty="0">
                <a:ea typeface="Times New Roman" panose="02020603050405020304" pitchFamily="18" charset="0"/>
                <a:cs typeface="Arial" panose="020B0604020202020204" pitchFamily="34" charset="0"/>
              </a:rPr>
              <a:t> weer wordt voorspeld, dan gaat de tocht niet door. Maar het sponsorgeld gaat dan wel naar de Hartstichting, gelukkig!</a:t>
            </a:r>
          </a:p>
          <a:p>
            <a:pPr marL="0" lvl="0" indent="0">
              <a:spcBef>
                <a:spcPts val="200"/>
              </a:spcBef>
              <a:spcAft>
                <a:spcPts val="200"/>
              </a:spcAft>
              <a:buNone/>
            </a:pPr>
            <a:r>
              <a:rPr lang="nl-NL" sz="1750" dirty="0">
                <a:ea typeface="Times New Roman" panose="02020603050405020304" pitchFamily="18" charset="0"/>
                <a:cs typeface="Arial" panose="020B0604020202020204" pitchFamily="34" charset="0"/>
                <a:hlinkClick r:id="rId3"/>
              </a:rPr>
              <a:t>https://www.11strandentocht.nl/</a:t>
            </a:r>
            <a:r>
              <a:rPr lang="nl-NL" sz="1750" dirty="0">
                <a:ea typeface="Times New Roman" panose="02020603050405020304" pitchFamily="18" charset="0"/>
                <a:cs typeface="Arial" panose="020B0604020202020204" pitchFamily="34" charset="0"/>
              </a:rPr>
              <a:t> </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7068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testament</a:t>
            </a:r>
          </a:p>
        </p:txBody>
      </p:sp>
      <p:pic>
        <p:nvPicPr>
          <p:cNvPr id="3" name="Afbeelding 2">
            <a:extLst>
              <a:ext uri="{FF2B5EF4-FFF2-40B4-BE49-F238E27FC236}">
                <a16:creationId xmlns:a16="http://schemas.microsoft.com/office/drawing/2014/main" id="{BBF1B982-BF59-2907-4FE9-A077CAABB2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820" y="1412776"/>
            <a:ext cx="7812360" cy="521084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koesteren</a:t>
            </a:r>
          </a:p>
        </p:txBody>
      </p:sp>
      <p:pic>
        <p:nvPicPr>
          <p:cNvPr id="3" name="Afbeelding 2">
            <a:extLst>
              <a:ext uri="{FF2B5EF4-FFF2-40B4-BE49-F238E27FC236}">
                <a16:creationId xmlns:a16="http://schemas.microsoft.com/office/drawing/2014/main" id="{34ACC2DD-495E-B352-41FA-57C658F5E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12776"/>
            <a:ext cx="7632848" cy="5091109"/>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stammen uit</a:t>
            </a:r>
          </a:p>
        </p:txBody>
      </p:sp>
      <p:pic>
        <p:nvPicPr>
          <p:cNvPr id="2" name="Afbeelding 1">
            <a:extLst>
              <a:ext uri="{FF2B5EF4-FFF2-40B4-BE49-F238E27FC236}">
                <a16:creationId xmlns:a16="http://schemas.microsoft.com/office/drawing/2014/main" id="{531CD73A-8E64-FE14-5E86-2DDC1F1F2C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1840" y="3429000"/>
            <a:ext cx="4680520" cy="2282797"/>
          </a:xfrm>
          <a:prstGeom prst="rect">
            <a:avLst/>
          </a:prstGeom>
        </p:spPr>
      </p:pic>
      <p:pic>
        <p:nvPicPr>
          <p:cNvPr id="4" name="Afbeelding 3">
            <a:extLst>
              <a:ext uri="{FF2B5EF4-FFF2-40B4-BE49-F238E27FC236}">
                <a16:creationId xmlns:a16="http://schemas.microsoft.com/office/drawing/2014/main" id="{BCD81F59-E607-6472-CA76-33A92CDC86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12649" y="1826094"/>
            <a:ext cx="3159351" cy="280831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onheilspellend</a:t>
            </a:r>
          </a:p>
        </p:txBody>
      </p:sp>
      <p:pic>
        <p:nvPicPr>
          <p:cNvPr id="3" name="Afbeelding 2">
            <a:extLst>
              <a:ext uri="{FF2B5EF4-FFF2-40B4-BE49-F238E27FC236}">
                <a16:creationId xmlns:a16="http://schemas.microsoft.com/office/drawing/2014/main" id="{62DE931D-E215-3501-6549-405C8054D0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28" y="1484784"/>
            <a:ext cx="7668344" cy="496908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latin typeface="Century Gothic" panose="020B0502020202020204" pitchFamily="34" charset="0"/>
                <a:ea typeface="Calibri"/>
                <a:cs typeface="Times New Roman"/>
              </a:rPr>
              <a:t>kritisch</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snel tevreden</a:t>
            </a:r>
            <a:endParaRPr lang="nl-NL" sz="4800" dirty="0">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effectLst/>
                <a:latin typeface="Century Gothic" panose="020B0502020202020204" pitchFamily="34" charset="0"/>
                <a:ea typeface="Calibri"/>
                <a:cs typeface="Times New Roman"/>
              </a:rPr>
              <a:t>= aandachtig onderzoekend, niet (snel) tevreden</a:t>
            </a:r>
            <a:r>
              <a:rPr lang="nl-NL" sz="3600" dirty="0">
                <a:effectLst/>
                <a:latin typeface="Century Gothic" panose="020B0502020202020204" pitchFamily="34" charset="0"/>
                <a:ea typeface="Calibri"/>
                <a:cs typeface="Times New Roman"/>
              </a:rPr>
              <a:t> </a:t>
            </a:r>
            <a:endParaRPr lang="nl-NL" sz="1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1600" i="1" u="sng" dirty="0">
              <a:solidFill>
                <a:srgbClr val="387038"/>
              </a:solidFill>
              <a:latin typeface="Century Gothic" panose="020B0502020202020204" pitchFamily="34" charset="0"/>
              <a:ea typeface="Calibri"/>
              <a:cs typeface="Times New Roman"/>
            </a:endParaRPr>
          </a:p>
          <a:p>
            <a:pPr algn="ctr">
              <a:lnSpc>
                <a:spcPct val="90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wetenschappers doen </a:t>
            </a:r>
            <a:r>
              <a:rPr lang="nl-NL" sz="2400" i="1" u="sng" dirty="0">
                <a:solidFill>
                  <a:srgbClr val="387038"/>
                </a:solidFill>
                <a:latin typeface="Century Gothic" panose="020B0502020202020204" pitchFamily="34" charset="0"/>
                <a:ea typeface="Calibri"/>
                <a:cs typeface="Times New Roman"/>
              </a:rPr>
              <a:t>kritisch</a:t>
            </a:r>
            <a:r>
              <a:rPr lang="nl-NL" sz="2400" i="1" dirty="0">
                <a:solidFill>
                  <a:srgbClr val="387038"/>
                </a:solidFill>
                <a:latin typeface="Century Gothic" panose="020B0502020202020204" pitchFamily="34" charset="0"/>
                <a:ea typeface="Calibri"/>
                <a:cs typeface="Times New Roman"/>
              </a:rPr>
              <a:t> onderzoek.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kieskeurig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sz="3600" i="1" dirty="0">
              <a:solidFill>
                <a:srgbClr val="387038"/>
              </a:solidFill>
              <a:latin typeface="Century Gothic" panose="020B0502020202020204" pitchFamily="34" charset="0"/>
              <a:ea typeface="Calibri"/>
              <a:cs typeface="Times New Roman"/>
            </a:endParaRPr>
          </a:p>
          <a:p>
            <a:pPr algn="ctr">
              <a:lnSpc>
                <a:spcPct val="107000"/>
              </a:lnSpc>
            </a:pPr>
            <a:endParaRPr lang="nl-NL" sz="2800" i="1" dirty="0">
              <a:solidFill>
                <a:srgbClr val="387038"/>
              </a:solidFill>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Jonge kinderen zijn niet zo kritisch op speelgoed. </a:t>
            </a:r>
            <a:br>
              <a:rPr lang="nl-NL" sz="2400" i="1" dirty="0">
                <a:solidFill>
                  <a:srgbClr val="387038"/>
                </a:solidFill>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Ze zijn </a:t>
            </a:r>
            <a:r>
              <a:rPr lang="nl-NL" sz="2400" i="1" u="sng" dirty="0">
                <a:solidFill>
                  <a:srgbClr val="387038"/>
                </a:solidFill>
                <a:latin typeface="Century Gothic" panose="020B0502020202020204" pitchFamily="34" charset="0"/>
                <a:ea typeface="Calibri"/>
                <a:cs typeface="Times New Roman"/>
              </a:rPr>
              <a:t>snel tevreden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6" b="97521" l="0" r="89744"/>
                    </a14:imgEffect>
                  </a14:imgLayer>
                </a14:imgProps>
              </a:ext>
              <a:ext uri="{28A0092B-C50C-407E-A947-70E740481C1C}">
                <a14:useLocalDpi xmlns:a14="http://schemas.microsoft.com/office/drawing/2010/main"/>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descr="Afbeelding met Menselijk gezicht, tekenfilm, overdekt&#10;&#10;Automatisch gegenereerde beschrijving">
            <a:extLst>
              <a:ext uri="{FF2B5EF4-FFF2-40B4-BE49-F238E27FC236}">
                <a16:creationId xmlns:a16="http://schemas.microsoft.com/office/drawing/2014/main" id="{2D4C7135-D8CE-75E9-FFED-60C40D9E0B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4405" y="2258658"/>
            <a:ext cx="3731695" cy="2619673"/>
          </a:xfrm>
          <a:prstGeom prst="rect">
            <a:avLst/>
          </a:prstGeom>
        </p:spPr>
      </p:pic>
      <p:pic>
        <p:nvPicPr>
          <p:cNvPr id="9" name="Afbeelding 8">
            <a:extLst>
              <a:ext uri="{FF2B5EF4-FFF2-40B4-BE49-F238E27FC236}">
                <a16:creationId xmlns:a16="http://schemas.microsoft.com/office/drawing/2014/main" id="{F6F33709-56E5-47C8-ED26-09F05B9C58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405" y="3189613"/>
            <a:ext cx="3865831" cy="1898123"/>
          </a:xfrm>
          <a:prstGeom prst="rect">
            <a:avLst/>
          </a:prstGeom>
        </p:spPr>
      </p:pic>
    </p:spTree>
    <p:extLst>
      <p:ext uri="{BB962C8B-B14F-4D97-AF65-F5344CB8AC3E}">
        <p14:creationId xmlns:p14="http://schemas.microsoft.com/office/powerpoint/2010/main" val="333248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103" y="45471"/>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vergaan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blijven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179511" y="1628800"/>
            <a:ext cx="4248473"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ophouden te bestaan, kapotgaan</a:t>
            </a: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32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Zonder duinen zou Katwijk </a:t>
            </a:r>
            <a:r>
              <a:rPr lang="nl-NL" sz="2400" i="1" u="sng" dirty="0">
                <a:solidFill>
                  <a:srgbClr val="387038"/>
                </a:solidFill>
                <a:latin typeface="Century Gothic" panose="020B0502020202020204" pitchFamily="34" charset="0"/>
                <a:ea typeface="Calibri"/>
                <a:cs typeface="Times New Roman"/>
              </a:rPr>
              <a:t>vergaan</a:t>
            </a:r>
            <a:r>
              <a:rPr lang="nl-NL" sz="2400" i="1" dirty="0">
                <a:solidFill>
                  <a:srgbClr val="387038"/>
                </a:solidFill>
                <a:latin typeface="Century Gothic" panose="020B0502020202020204" pitchFamily="34" charset="0"/>
                <a:ea typeface="Calibri"/>
                <a:cs typeface="Times New Roman"/>
              </a:rPr>
              <a:t> door het hoge water.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tijdelijk</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000" dirty="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endParaRPr lang="nl-NL" sz="3200" i="1" dirty="0">
              <a:solidFill>
                <a:srgbClr val="387038"/>
              </a:solidFill>
              <a:latin typeface="Trebuchet MS"/>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Plastic zal altijd </a:t>
            </a:r>
            <a:r>
              <a:rPr lang="nl-NL" sz="2400" i="1" u="sng" dirty="0">
                <a:solidFill>
                  <a:srgbClr val="387038"/>
                </a:solidFill>
                <a:latin typeface="Century Gothic" panose="020B0502020202020204" pitchFamily="34" charset="0"/>
                <a:ea typeface="Calibri"/>
                <a:cs typeface="Times New Roman"/>
              </a:rPr>
              <a:t>blijven</a:t>
            </a:r>
            <a:r>
              <a:rPr lang="nl-NL" sz="2400" i="1" dirty="0">
                <a:solidFill>
                  <a:srgbClr val="387038"/>
                </a:solidFill>
                <a:latin typeface="Century Gothic" panose="020B0502020202020204" pitchFamily="34" charset="0"/>
                <a:ea typeface="Calibri"/>
                <a:cs typeface="Times New Roman"/>
              </a:rPr>
              <a:t>, dus daar kun je kunstwerken van maken.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a16="http://schemas.microsoft.com/office/drawing/2014/main" id="{5AB3CCFC-85D0-D2AC-2E3A-6422DC61BC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136" y="2708920"/>
            <a:ext cx="2650760" cy="2168322"/>
          </a:xfrm>
          <a:prstGeom prst="rect">
            <a:avLst/>
          </a:prstGeom>
        </p:spPr>
      </p:pic>
      <p:pic>
        <p:nvPicPr>
          <p:cNvPr id="10" name="Afbeelding 9">
            <a:extLst>
              <a:ext uri="{FF2B5EF4-FFF2-40B4-BE49-F238E27FC236}">
                <a16:creationId xmlns:a16="http://schemas.microsoft.com/office/drawing/2014/main" id="{63C68C37-8FB0-02B0-AAE3-18D9D5BC5B2D}"/>
              </a:ext>
            </a:extLst>
          </p:cNvPr>
          <p:cNvPicPr>
            <a:picLocks noChangeAspect="1"/>
          </p:cNvPicPr>
          <p:nvPr/>
        </p:nvPicPr>
        <p:blipFill>
          <a:blip r:embed="rId5"/>
          <a:stretch>
            <a:fillRect/>
          </a:stretch>
        </p:blipFill>
        <p:spPr>
          <a:xfrm>
            <a:off x="5004048" y="2499817"/>
            <a:ext cx="3559019" cy="2377425"/>
          </a:xfrm>
          <a:prstGeom prst="rect">
            <a:avLst/>
          </a:prstGeom>
        </p:spPr>
      </p:pic>
    </p:spTree>
    <p:extLst>
      <p:ext uri="{BB962C8B-B14F-4D97-AF65-F5344CB8AC3E}">
        <p14:creationId xmlns:p14="http://schemas.microsoft.com/office/powerpoint/2010/main" val="69486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73353"/>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onheilspellend</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vriendelijk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dreigend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3200" dirty="0">
                <a:effectLst/>
                <a:latin typeface="Century Gothic" panose="020B0502020202020204" pitchFamily="34" charset="0"/>
                <a:ea typeface="Calibri"/>
                <a:cs typeface="Times New Roman"/>
              </a:rPr>
              <a:t> </a:t>
            </a:r>
          </a:p>
          <a:p>
            <a:pPr>
              <a:lnSpc>
                <a:spcPct val="90000"/>
              </a:lnSpc>
              <a:spcAft>
                <a:spcPts val="0"/>
              </a:spcAft>
            </a:pPr>
            <a:r>
              <a:rPr lang="nl-NL" sz="3200" dirty="0">
                <a:effectLst/>
                <a:latin typeface="Century Gothic" panose="020B0502020202020204" pitchFamily="34" charset="0"/>
                <a:ea typeface="Calibri"/>
                <a:cs typeface="Times New Roman"/>
              </a:rPr>
              <a:t>   </a:t>
            </a:r>
            <a:endParaRPr lang="nl-NL" sz="12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lucht ziet er </a:t>
            </a:r>
            <a:r>
              <a:rPr lang="nl-NL" sz="2400" i="1" u="sng" dirty="0">
                <a:solidFill>
                  <a:srgbClr val="387038"/>
                </a:solidFill>
                <a:latin typeface="Century Gothic" panose="020B0502020202020204" pitchFamily="34" charset="0"/>
                <a:ea typeface="Calibri"/>
                <a:cs typeface="Times New Roman"/>
              </a:rPr>
              <a:t>onheilspellend</a:t>
            </a:r>
            <a:r>
              <a:rPr lang="nl-NL" sz="2400" i="1" dirty="0">
                <a:solidFill>
                  <a:srgbClr val="387038"/>
                </a:solidFill>
                <a:latin typeface="Century Gothic" panose="020B0502020202020204" pitchFamily="34" charset="0"/>
                <a:ea typeface="Calibri"/>
                <a:cs typeface="Times New Roman"/>
              </a:rPr>
              <a:t> uit.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prettig, fijn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36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Het weer ziet er </a:t>
            </a:r>
            <a:r>
              <a:rPr lang="nl-NL" sz="2400" i="1" u="sng" dirty="0">
                <a:solidFill>
                  <a:srgbClr val="387038"/>
                </a:solidFill>
                <a:effectLst/>
                <a:latin typeface="Century Gothic" panose="020B0502020202020204" pitchFamily="34" charset="0"/>
                <a:ea typeface="Calibri"/>
                <a:cs typeface="Times New Roman"/>
              </a:rPr>
              <a:t>vriendelijk</a:t>
            </a:r>
            <a:r>
              <a:rPr lang="nl-NL" sz="2400" i="1" dirty="0">
                <a:solidFill>
                  <a:srgbClr val="387038"/>
                </a:solidFill>
                <a:effectLst/>
                <a:latin typeface="Century Gothic" panose="020B0502020202020204" pitchFamily="34" charset="0"/>
                <a:ea typeface="Calibri"/>
                <a:cs typeface="Times New Roman"/>
              </a:rPr>
              <a:t> uit.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12DACA5-CFE8-9A97-42DE-EA2FCA1BA3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497" y="2721417"/>
            <a:ext cx="3779023" cy="2448807"/>
          </a:xfrm>
          <a:prstGeom prst="rect">
            <a:avLst/>
          </a:prstGeom>
        </p:spPr>
      </p:pic>
      <p:pic>
        <p:nvPicPr>
          <p:cNvPr id="4" name="Afbeelding 3">
            <a:extLst>
              <a:ext uri="{FF2B5EF4-FFF2-40B4-BE49-F238E27FC236}">
                <a16:creationId xmlns:a16="http://schemas.microsoft.com/office/drawing/2014/main" id="{6D602FF8-077B-50E2-7DBE-5FF5AB40515E}"/>
              </a:ext>
            </a:extLst>
          </p:cNvPr>
          <p:cNvPicPr>
            <a:picLocks noChangeAspect="1"/>
          </p:cNvPicPr>
          <p:nvPr/>
        </p:nvPicPr>
        <p:blipFill>
          <a:blip r:embed="rId5"/>
          <a:stretch>
            <a:fillRect/>
          </a:stretch>
        </p:blipFill>
        <p:spPr>
          <a:xfrm>
            <a:off x="5008922" y="2721417"/>
            <a:ext cx="3624535" cy="2428438"/>
          </a:xfrm>
          <a:prstGeom prst="rect">
            <a:avLst/>
          </a:prstGeom>
        </p:spPr>
      </p:pic>
    </p:spTree>
    <p:extLst>
      <p:ext uri="{BB962C8B-B14F-4D97-AF65-F5344CB8AC3E}">
        <p14:creationId xmlns:p14="http://schemas.microsoft.com/office/powerpoint/2010/main" val="7734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07504" y="326926"/>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00" b="1" dirty="0">
                <a:solidFill>
                  <a:srgbClr val="387038"/>
                </a:solidFill>
                <a:latin typeface="Century Gothic" panose="020B0502020202020204" pitchFamily="34" charset="0"/>
                <a:ea typeface="Calibri"/>
                <a:cs typeface="Times New Roman"/>
              </a:rPr>
              <a:t>omvangrijk</a:t>
            </a:r>
            <a:endParaRPr lang="nl-NL" sz="5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64495"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beperkt</a:t>
            </a:r>
            <a:endParaRPr lang="nl-NL" sz="66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66246" y="1635550"/>
            <a:ext cx="4198243"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 klein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dirty="0">
                <a:effectLst/>
                <a:latin typeface="Trebuchet MS"/>
                <a:ea typeface="Calibri"/>
                <a:cs typeface="Times New Roman"/>
              </a:rPr>
              <a:t> </a:t>
            </a:r>
            <a:br>
              <a:rPr lang="nl-NL" dirty="0">
                <a:effectLst/>
                <a:latin typeface="Century Gothic" panose="020B0502020202020204" pitchFamily="34" charset="0"/>
                <a:ea typeface="Calibri"/>
                <a:cs typeface="Times New Roman"/>
              </a:rPr>
            </a:br>
            <a:r>
              <a:rPr lang="nl-NL" sz="2400" i="1" dirty="0">
                <a:solidFill>
                  <a:srgbClr val="387038"/>
                </a:solidFill>
                <a:latin typeface="Century Gothic" panose="020B0502020202020204" pitchFamily="34" charset="0"/>
                <a:ea typeface="Calibri"/>
                <a:cs typeface="Times New Roman"/>
              </a:rPr>
              <a:t>Mijn zakgeld is maar </a:t>
            </a:r>
            <a:r>
              <a:rPr lang="nl-NL" sz="2400" i="1" u="sng" dirty="0">
                <a:solidFill>
                  <a:srgbClr val="387038"/>
                </a:solidFill>
                <a:latin typeface="Century Gothic" panose="020B0502020202020204" pitchFamily="34" charset="0"/>
                <a:ea typeface="Calibri"/>
                <a:cs typeface="Times New Roman"/>
              </a:rPr>
              <a:t>beperkt</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4" name="Tekstvak 2"/>
          <p:cNvSpPr txBox="1">
            <a:spLocks noChangeArrowheads="1"/>
          </p:cNvSpPr>
          <p:nvPr/>
        </p:nvSpPr>
        <p:spPr bwMode="auto">
          <a:xfrm>
            <a:off x="304800" y="1590704"/>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groot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effectLst/>
              <a:latin typeface="Trebuchet MS"/>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Hartstichting hoopt op een </a:t>
            </a:r>
            <a:r>
              <a:rPr lang="nl-NL" sz="2400" i="1" u="sng" dirty="0">
                <a:solidFill>
                  <a:srgbClr val="387038"/>
                </a:solidFill>
                <a:latin typeface="Century Gothic" panose="020B0502020202020204" pitchFamily="34" charset="0"/>
                <a:ea typeface="Calibri"/>
                <a:cs typeface="Times New Roman"/>
              </a:rPr>
              <a:t>omvangrijk</a:t>
            </a:r>
            <a:r>
              <a:rPr lang="nl-NL" sz="2400" i="1" dirty="0">
                <a:solidFill>
                  <a:srgbClr val="387038"/>
                </a:solidFill>
                <a:latin typeface="Century Gothic" panose="020B0502020202020204" pitchFamily="34" charset="0"/>
                <a:ea typeface="Calibri"/>
                <a:cs typeface="Times New Roman"/>
              </a:rPr>
              <a:t> bedrag.  </a:t>
            </a:r>
            <a:endParaRPr lang="nl-NL" sz="11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DDAE9225-A4A0-834D-6054-EA48DC7C9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9474" y="2569622"/>
            <a:ext cx="3744415" cy="1872208"/>
          </a:xfrm>
          <a:prstGeom prst="rect">
            <a:avLst/>
          </a:prstGeom>
        </p:spPr>
      </p:pic>
      <p:pic>
        <p:nvPicPr>
          <p:cNvPr id="19" name="Afbeelding 18">
            <a:extLst>
              <a:ext uri="{FF2B5EF4-FFF2-40B4-BE49-F238E27FC236}">
                <a16:creationId xmlns:a16="http://schemas.microsoft.com/office/drawing/2014/main" id="{40A27259-D85D-B0EE-CE55-1179FEC40FA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6650" y="2393226"/>
            <a:ext cx="3617233" cy="2225000"/>
          </a:xfrm>
          <a:prstGeom prst="rect">
            <a:avLst/>
          </a:prstGeom>
        </p:spPr>
      </p:pic>
    </p:spTree>
    <p:extLst>
      <p:ext uri="{BB962C8B-B14F-4D97-AF65-F5344CB8AC3E}">
        <p14:creationId xmlns:p14="http://schemas.microsoft.com/office/powerpoint/2010/main" val="289946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196752"/>
            <a:ext cx="9144000" cy="514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136078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dirty="0">
                <a:solidFill>
                  <a:srgbClr val="387038"/>
                </a:solidFill>
                <a:latin typeface="Century Gothic" panose="020B0502020202020204" pitchFamily="34" charset="0"/>
                <a:ea typeface="Calibri"/>
                <a:cs typeface="Times New Roman"/>
              </a:rPr>
              <a:t>op kleine schaal</a:t>
            </a:r>
            <a:endParaRPr lang="nl-NL" sz="45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2637" y="135249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500" b="1" dirty="0">
                <a:solidFill>
                  <a:srgbClr val="387038"/>
                </a:solidFill>
                <a:latin typeface="Century Gothic" panose="020B0502020202020204" pitchFamily="34" charset="0"/>
                <a:ea typeface="Calibri"/>
                <a:cs typeface="Times New Roman"/>
              </a:rPr>
              <a:t>op grote </a:t>
            </a:r>
            <a:br>
              <a:rPr lang="nl-NL" sz="4500" b="1" dirty="0">
                <a:solidFill>
                  <a:srgbClr val="387038"/>
                </a:solidFill>
                <a:latin typeface="Century Gothic" panose="020B0502020202020204" pitchFamily="34" charset="0"/>
                <a:ea typeface="Calibri"/>
                <a:cs typeface="Times New Roman"/>
              </a:rPr>
            </a:br>
            <a:r>
              <a:rPr lang="nl-NL" sz="4500" b="1" dirty="0">
                <a:solidFill>
                  <a:srgbClr val="387038"/>
                </a:solidFill>
                <a:latin typeface="Century Gothic" panose="020B0502020202020204" pitchFamily="34" charset="0"/>
                <a:ea typeface="Calibri"/>
                <a:cs typeface="Times New Roman"/>
              </a:rPr>
              <a:t>schaal</a:t>
            </a:r>
            <a:endParaRPr lang="nl-NL" sz="45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2492896"/>
            <a:ext cx="4072956" cy="36724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het klein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600" dirty="0">
              <a:effectLst/>
              <a:latin typeface="Century Gothic" panose="020B0502020202020204" pitchFamily="34" charset="0"/>
              <a:ea typeface="Calibri"/>
              <a:cs typeface="Times New Roman"/>
            </a:endParaRPr>
          </a:p>
          <a:p>
            <a:pPr algn="ctr">
              <a:lnSpc>
                <a:spcPct val="90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Dit kaartje toont </a:t>
            </a:r>
            <a:r>
              <a:rPr lang="nl-NL" sz="2400" i="1" u="sng" dirty="0">
                <a:solidFill>
                  <a:srgbClr val="387038"/>
                </a:solidFill>
                <a:latin typeface="Century Gothic" panose="020B0502020202020204" pitchFamily="34" charset="0"/>
                <a:ea typeface="Calibri"/>
                <a:cs typeface="Times New Roman"/>
              </a:rPr>
              <a:t>op kleine schaal</a:t>
            </a:r>
            <a:r>
              <a:rPr lang="nl-NL" sz="2400" i="1" dirty="0">
                <a:solidFill>
                  <a:srgbClr val="387038"/>
                </a:solidFill>
                <a:latin typeface="Century Gothic" panose="020B0502020202020204" pitchFamily="34" charset="0"/>
                <a:ea typeface="Calibri"/>
                <a:cs typeface="Times New Roman"/>
              </a:rPr>
              <a:t> de route.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1" y="2492896"/>
            <a:ext cx="4181477" cy="3672408"/>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nl-NL" sz="2800" dirty="0">
                <a:effectLst/>
                <a:latin typeface="Century Gothic" panose="020B0502020202020204" pitchFamily="34" charset="0"/>
                <a:ea typeface="Calibri"/>
                <a:cs typeface="Times New Roman"/>
              </a:rPr>
              <a:t>= in het groot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2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Bij ons in de buurt worden </a:t>
            </a:r>
            <a:r>
              <a:rPr lang="nl-NL" sz="2400" i="1" u="sng" dirty="0">
                <a:solidFill>
                  <a:srgbClr val="387038"/>
                </a:solidFill>
                <a:effectLst/>
                <a:latin typeface="Century Gothic" panose="020B0502020202020204" pitchFamily="34" charset="0"/>
                <a:ea typeface="Calibri"/>
                <a:cs typeface="Times New Roman"/>
              </a:rPr>
              <a:t>op grote schaal</a:t>
            </a:r>
            <a:r>
              <a:rPr lang="nl-NL" sz="2400" i="1" dirty="0">
                <a:solidFill>
                  <a:srgbClr val="387038"/>
                </a:solidFill>
                <a:effectLst/>
                <a:latin typeface="Century Gothic" panose="020B0502020202020204" pitchFamily="34" charset="0"/>
                <a:ea typeface="Calibri"/>
                <a:cs typeface="Times New Roman"/>
              </a:rPr>
              <a:t> kunstwerken gebouwd.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8FA8430C-5C6F-B49D-7548-A9C54DF7C8E7}"/>
              </a:ext>
            </a:extLst>
          </p:cNvPr>
          <p:cNvSpPr txBox="1">
            <a:spLocks noChangeArrowheads="1"/>
          </p:cNvSpPr>
          <p:nvPr/>
        </p:nvSpPr>
        <p:spPr bwMode="auto">
          <a:xfrm>
            <a:off x="510598" y="55560"/>
            <a:ext cx="717835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600" b="1" dirty="0">
                <a:solidFill>
                  <a:srgbClr val="387038"/>
                </a:solidFill>
                <a:latin typeface="Century Gothic" panose="020B0502020202020204" pitchFamily="34" charset="0"/>
                <a:ea typeface="Calibri"/>
                <a:cs typeface="Times New Roman"/>
              </a:rPr>
              <a:t>op schaal</a:t>
            </a:r>
            <a:endParaRPr lang="nl-NL" sz="6600" dirty="0">
              <a:effectLst/>
              <a:latin typeface="Century Gothic" panose="020B0502020202020204" pitchFamily="34" charset="0"/>
              <a:ea typeface="Calibri"/>
              <a:cs typeface="Times New Roman"/>
            </a:endParaRPr>
          </a:p>
        </p:txBody>
      </p:sp>
      <p:cxnSp>
        <p:nvCxnSpPr>
          <p:cNvPr id="8" name="Rechte verbindingslijn 7">
            <a:extLst>
              <a:ext uri="{FF2B5EF4-FFF2-40B4-BE49-F238E27FC236}">
                <a16:creationId xmlns:a16="http://schemas.microsoft.com/office/drawing/2014/main" id="{8BE5BDD3-546A-5FF7-6A85-3A05479D52B2}"/>
              </a:ext>
            </a:extLst>
          </p:cNvPr>
          <p:cNvCxnSpPr>
            <a:cxnSpLocks/>
          </p:cNvCxnSpPr>
          <p:nvPr/>
        </p:nvCxnSpPr>
        <p:spPr>
          <a:xfrm flipV="1">
            <a:off x="1331640" y="116632"/>
            <a:ext cx="0" cy="130187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29DBFF8-F210-4791-1E71-3E1495CD6ADA}"/>
              </a:ext>
            </a:extLst>
          </p:cNvPr>
          <p:cNvCxnSpPr>
            <a:cxnSpLocks/>
          </p:cNvCxnSpPr>
          <p:nvPr/>
        </p:nvCxnSpPr>
        <p:spPr>
          <a:xfrm flipV="1">
            <a:off x="7740352" y="116632"/>
            <a:ext cx="0" cy="129614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Rechte verbindingslijn 16">
            <a:extLst>
              <a:ext uri="{FF2B5EF4-FFF2-40B4-BE49-F238E27FC236}">
                <a16:creationId xmlns:a16="http://schemas.microsoft.com/office/drawing/2014/main" id="{55BA0732-4A6D-2613-3FBC-DD9501EBE824}"/>
              </a:ext>
            </a:extLst>
          </p:cNvPr>
          <p:cNvCxnSpPr/>
          <p:nvPr/>
        </p:nvCxnSpPr>
        <p:spPr>
          <a:xfrm>
            <a:off x="1331640" y="116632"/>
            <a:ext cx="640871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Rechthoek 17">
            <a:extLst>
              <a:ext uri="{FF2B5EF4-FFF2-40B4-BE49-F238E27FC236}">
                <a16:creationId xmlns:a16="http://schemas.microsoft.com/office/drawing/2014/main" id="{B2A70774-5E6B-602C-2982-EA00FCB517E1}"/>
              </a:ext>
            </a:extLst>
          </p:cNvPr>
          <p:cNvSpPr/>
          <p:nvPr/>
        </p:nvSpPr>
        <p:spPr>
          <a:xfrm>
            <a:off x="6179418" y="284645"/>
            <a:ext cx="2964579" cy="856766"/>
          </a:xfrm>
          <a:prstGeom prst="rect">
            <a:avLst/>
          </a:prstGeom>
          <a:solidFill>
            <a:srgbClr val="DBEDDB"/>
          </a:solidFill>
          <a:ln>
            <a:solidFill>
              <a:srgbClr val="DBE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08552166-FDD7-C64C-5747-7742D61276F3}"/>
              </a:ext>
            </a:extLst>
          </p:cNvPr>
          <p:cNvSpPr txBox="1"/>
          <p:nvPr/>
        </p:nvSpPr>
        <p:spPr>
          <a:xfrm>
            <a:off x="6179418" y="329537"/>
            <a:ext cx="3070467" cy="769441"/>
          </a:xfrm>
          <a:prstGeom prst="rect">
            <a:avLst/>
          </a:prstGeom>
          <a:noFill/>
        </p:spPr>
        <p:txBody>
          <a:bodyPr wrap="square" rtlCol="0">
            <a:spAutoFit/>
          </a:bodyPr>
          <a:lstStyle/>
          <a:p>
            <a:r>
              <a:rPr lang="nl-NL" sz="2200" dirty="0">
                <a:solidFill>
                  <a:srgbClr val="387038"/>
                </a:solidFill>
                <a:latin typeface="Century Gothic" panose="020B0502020202020204" pitchFamily="34" charset="0"/>
              </a:rPr>
              <a:t>= in het groot of in het klein nagemaakt</a:t>
            </a:r>
          </a:p>
        </p:txBody>
      </p:sp>
      <p:pic>
        <p:nvPicPr>
          <p:cNvPr id="6" name="Picture 4" descr="C:\Users\Kosterm\Downloads\shutterstock_62058085.jpg">
            <a:extLst>
              <a:ext uri="{FF2B5EF4-FFF2-40B4-BE49-F238E27FC236}">
                <a16:creationId xmlns:a16="http://schemas.microsoft.com/office/drawing/2014/main" id="{92B0CBE8-5A64-3804-E2CA-6EC3AACA08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4303" y="4110018"/>
            <a:ext cx="1364742" cy="9089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osterm\Downloads\shutterstock_1720915888.jpg">
            <a:extLst>
              <a:ext uri="{FF2B5EF4-FFF2-40B4-BE49-F238E27FC236}">
                <a16:creationId xmlns:a16="http://schemas.microsoft.com/office/drawing/2014/main" id="{3C41BA2A-63BA-BCE0-C641-DB5D5D4073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0775" y="3081238"/>
            <a:ext cx="1470095" cy="9790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1522010E-C4FE-8200-68DF-689BE3B514F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03664" y="3696173"/>
            <a:ext cx="995225" cy="1307517"/>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3" descr="C:\Users\Kosterm\Downloads\shutterstock_1201274644.jpg">
            <a:extLst>
              <a:ext uri="{FF2B5EF4-FFF2-40B4-BE49-F238E27FC236}">
                <a16:creationId xmlns:a16="http://schemas.microsoft.com/office/drawing/2014/main" id="{3A178458-26A1-5478-8E98-7E4AFE86316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018647" y="2957462"/>
            <a:ext cx="960010" cy="12928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2F84A65-3EAD-FE9E-5398-86A9CE6DBB2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70692" y="3054746"/>
            <a:ext cx="2110544" cy="2110544"/>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073FB353-C575-67C6-D49E-7C90EB3A5A15}"/>
              </a:ext>
            </a:extLst>
          </p:cNvPr>
          <p:cNvSpPr txBox="1"/>
          <p:nvPr/>
        </p:nvSpPr>
        <p:spPr>
          <a:xfrm>
            <a:off x="1141764" y="5129578"/>
            <a:ext cx="4572000" cy="261610"/>
          </a:xfrm>
          <a:prstGeom prst="rect">
            <a:avLst/>
          </a:prstGeom>
          <a:noFill/>
        </p:spPr>
        <p:txBody>
          <a:bodyPr wrap="square">
            <a:spAutoFit/>
          </a:bodyPr>
          <a:lstStyle/>
          <a:p>
            <a:r>
              <a:rPr lang="nl-NL" sz="1100" dirty="0"/>
              <a:t>https://www.11strandentocht.nl/</a:t>
            </a:r>
          </a:p>
        </p:txBody>
      </p:sp>
    </p:spTree>
    <p:extLst>
      <p:ext uri="{BB962C8B-B14F-4D97-AF65-F5344CB8AC3E}">
        <p14:creationId xmlns:p14="http://schemas.microsoft.com/office/powerpoint/2010/main" val="149534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39 – 26 september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95487" y="40348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solidFill>
                  <a:srgbClr val="387038"/>
                </a:solidFill>
                <a:latin typeface="Century Gothic" panose="020B0502020202020204" pitchFamily="34" charset="0"/>
                <a:ea typeface="Calibri"/>
                <a:cs typeface="Times New Roman"/>
              </a:rPr>
              <a:t>niet voor iemand  weggelegd zijn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mogelijk zijn voor iemand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400" dirty="0">
                <a:effectLst/>
                <a:latin typeface="Century Gothic" panose="020B0502020202020204" pitchFamily="34" charset="0"/>
                <a:ea typeface="Calibri"/>
                <a:cs typeface="Times New Roman"/>
              </a:rPr>
              <a:t> </a:t>
            </a: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80000"/>
              </a:lnSpc>
              <a:spcAft>
                <a:spcPts val="0"/>
              </a:spcAft>
            </a:pPr>
            <a:r>
              <a:rPr lang="nl-NL" sz="2200" i="1" dirty="0">
                <a:solidFill>
                  <a:srgbClr val="387038"/>
                </a:solidFill>
                <a:latin typeface="Century Gothic" panose="020B0502020202020204" pitchFamily="34" charset="0"/>
                <a:ea typeface="Calibri"/>
                <a:cs typeface="Times New Roman"/>
              </a:rPr>
              <a:t>20 kilometer hardlopen is </a:t>
            </a:r>
            <a:r>
              <a:rPr lang="nl-NL" sz="2200" i="1" u="sng" dirty="0">
                <a:solidFill>
                  <a:srgbClr val="387038"/>
                </a:solidFill>
                <a:latin typeface="Century Gothic" panose="020B0502020202020204" pitchFamily="34" charset="0"/>
                <a:ea typeface="Calibri"/>
                <a:cs typeface="Times New Roman"/>
              </a:rPr>
              <a:t>niet voor iedereen weggelegd</a:t>
            </a:r>
            <a:r>
              <a:rPr lang="nl-NL" sz="2200" i="1" dirty="0">
                <a:solidFill>
                  <a:srgbClr val="387038"/>
                </a:solidFill>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precies bij iemand passen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pPr>
            <a:r>
              <a:rPr lang="nl-NL" sz="2200" i="1" dirty="0">
                <a:solidFill>
                  <a:srgbClr val="387038"/>
                </a:solidFill>
                <a:effectLst/>
                <a:latin typeface="Century Gothic" panose="020B0502020202020204" pitchFamily="34" charset="0"/>
                <a:ea typeface="Calibri"/>
                <a:cs typeface="Times New Roman"/>
              </a:rPr>
              <a:t>Hardlopen </a:t>
            </a:r>
            <a:r>
              <a:rPr lang="nl-NL" sz="2200" i="1" u="sng" dirty="0">
                <a:solidFill>
                  <a:srgbClr val="387038"/>
                </a:solidFill>
                <a:effectLst/>
                <a:latin typeface="Century Gothic" panose="020B0502020202020204" pitchFamily="34" charset="0"/>
                <a:ea typeface="Calibri"/>
                <a:cs typeface="Times New Roman"/>
              </a:rPr>
              <a:t>is haar op het lijf geschreven</a:t>
            </a:r>
            <a:r>
              <a:rPr lang="nl-NL" sz="2200" i="1" dirty="0">
                <a:solidFill>
                  <a:srgbClr val="387038"/>
                </a:solidFill>
                <a:effectLst/>
                <a:latin typeface="Century Gothic" panose="020B0502020202020204" pitchFamily="34" charset="0"/>
                <a:ea typeface="Calibri"/>
                <a:cs typeface="Times New Roman"/>
              </a:rPr>
              <a:t>.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6BA35AC4-0CCA-4ADA-ADC2-DF07D59D8340}"/>
              </a:ext>
            </a:extLst>
          </p:cNvPr>
          <p:cNvSpPr txBox="1">
            <a:spLocks noChangeArrowheads="1"/>
          </p:cNvSpPr>
          <p:nvPr/>
        </p:nvSpPr>
        <p:spPr bwMode="auto">
          <a:xfrm>
            <a:off x="4666558" y="35741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solidFill>
                  <a:srgbClr val="387038"/>
                </a:solidFill>
                <a:latin typeface="Century Gothic" panose="020B0502020202020204" pitchFamily="34" charset="0"/>
                <a:ea typeface="Calibri"/>
                <a:cs typeface="Times New Roman"/>
              </a:rPr>
              <a:t>op het lijf geschreven zijn</a:t>
            </a:r>
            <a:endParaRPr lang="nl-NL" sz="48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9A51FDA3-9641-1798-217C-7BBCCE542B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560" y="2708920"/>
            <a:ext cx="3456384" cy="2305408"/>
          </a:xfrm>
          <a:prstGeom prst="rect">
            <a:avLst/>
          </a:prstGeom>
        </p:spPr>
      </p:pic>
      <p:pic>
        <p:nvPicPr>
          <p:cNvPr id="4" name="Afbeelding 3">
            <a:extLst>
              <a:ext uri="{FF2B5EF4-FFF2-40B4-BE49-F238E27FC236}">
                <a16:creationId xmlns:a16="http://schemas.microsoft.com/office/drawing/2014/main" id="{92A5ABB0-99C4-5471-E8BA-D0E9097D768F}"/>
              </a:ext>
            </a:extLst>
          </p:cNvPr>
          <p:cNvPicPr>
            <a:picLocks noChangeAspect="1"/>
          </p:cNvPicPr>
          <p:nvPr/>
        </p:nvPicPr>
        <p:blipFill>
          <a:blip r:embed="rId5"/>
          <a:stretch>
            <a:fillRect/>
          </a:stretch>
        </p:blipFill>
        <p:spPr>
          <a:xfrm>
            <a:off x="5076056" y="2708920"/>
            <a:ext cx="3456384" cy="2308865"/>
          </a:xfrm>
          <a:prstGeom prst="rect">
            <a:avLst/>
          </a:prstGeom>
        </p:spPr>
      </p:pic>
    </p:spTree>
    <p:extLst>
      <p:ext uri="{BB962C8B-B14F-4D97-AF65-F5344CB8AC3E}">
        <p14:creationId xmlns:p14="http://schemas.microsoft.com/office/powerpoint/2010/main" val="111979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koesteren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verwaarlozen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lange tijd bij je dragen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Mijn zus </a:t>
            </a:r>
            <a:r>
              <a:rPr lang="nl-NL" sz="2400" i="1" u="sng" dirty="0">
                <a:solidFill>
                  <a:srgbClr val="387038"/>
                </a:solidFill>
                <a:latin typeface="Century Gothic" panose="020B0502020202020204" pitchFamily="34" charset="0"/>
                <a:ea typeface="Calibri"/>
                <a:cs typeface="Times New Roman"/>
              </a:rPr>
              <a:t>koestert</a:t>
            </a:r>
            <a:r>
              <a:rPr lang="nl-NL" sz="2400" i="1" dirty="0">
                <a:solidFill>
                  <a:srgbClr val="387038"/>
                </a:solidFill>
                <a:latin typeface="Century Gothic" panose="020B0502020202020204" pitchFamily="34" charset="0"/>
                <a:ea typeface="Calibri"/>
                <a:cs typeface="Times New Roman"/>
              </a:rPr>
              <a:t> de ring van haar overgrootvader.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 niet langer aandacht of zorg aan besteden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Dit huis is helemaal </a:t>
            </a:r>
            <a:r>
              <a:rPr lang="nl-NL" sz="2400" i="1" u="sng" dirty="0">
                <a:solidFill>
                  <a:srgbClr val="387038"/>
                </a:solidFill>
                <a:effectLst/>
                <a:latin typeface="Century Gothic" panose="020B0502020202020204" pitchFamily="34" charset="0"/>
                <a:ea typeface="Calibri"/>
                <a:cs typeface="Times New Roman"/>
              </a:rPr>
              <a:t>verwaarloosd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304E901-E41E-E53E-D9F9-4679BA54EB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2616750"/>
            <a:ext cx="3780930" cy="2521880"/>
          </a:xfrm>
          <a:prstGeom prst="rect">
            <a:avLst/>
          </a:prstGeom>
        </p:spPr>
      </p:pic>
      <p:pic>
        <p:nvPicPr>
          <p:cNvPr id="4" name="Afbeelding 3">
            <a:extLst>
              <a:ext uri="{FF2B5EF4-FFF2-40B4-BE49-F238E27FC236}">
                <a16:creationId xmlns:a16="http://schemas.microsoft.com/office/drawing/2014/main" id="{E3BE73A1-6D23-6504-459A-0A0F7389CF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5592" y="3116338"/>
            <a:ext cx="3029322" cy="2023587"/>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19672" y="476672"/>
            <a:ext cx="448140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547664" y="404664"/>
            <a:ext cx="4608511"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trekpleister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8"/>
            <a:ext cx="2787026"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1" y="3910210"/>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Machu Picchu</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2854" y="4064177"/>
            <a:ext cx="2671082" cy="45561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Zandvoort</a:t>
            </a:r>
          </a:p>
        </p:txBody>
      </p:sp>
      <p:sp>
        <p:nvSpPr>
          <p:cNvPr id="11" name="Text Box 14"/>
          <p:cNvSpPr txBox="1"/>
          <p:nvPr/>
        </p:nvSpPr>
        <p:spPr>
          <a:xfrm>
            <a:off x="6101079" y="3861049"/>
            <a:ext cx="2611399" cy="8348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12942" y="391021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Eiffeltoren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3" y="476671"/>
            <a:ext cx="2785425" cy="20663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857432" cy="20518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iets wat ervoor zorgt dat veel mensen naar een bepaalde plek toe willen gaan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berg, lucht, buiten, natuur&#10;&#10;Automatisch gegenereerde beschrijving">
            <a:extLst>
              <a:ext uri="{FF2B5EF4-FFF2-40B4-BE49-F238E27FC236}">
                <a16:creationId xmlns:a16="http://schemas.microsoft.com/office/drawing/2014/main" id="{410A1D80-A05C-4C00-B639-A774E9E957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120" y="4720667"/>
            <a:ext cx="1944217" cy="1294848"/>
          </a:xfrm>
          <a:prstGeom prst="rect">
            <a:avLst/>
          </a:prstGeom>
        </p:spPr>
      </p:pic>
      <p:pic>
        <p:nvPicPr>
          <p:cNvPr id="4" name="Afbeelding 3" descr="Afbeelding met buiten, lucht, gebouw, toren&#10;&#10;Automatisch gegenereerde beschrijving">
            <a:extLst>
              <a:ext uri="{FF2B5EF4-FFF2-40B4-BE49-F238E27FC236}">
                <a16:creationId xmlns:a16="http://schemas.microsoft.com/office/drawing/2014/main" id="{4142FBAE-5378-4445-AAAB-9304B32BBE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3664" y="4728694"/>
            <a:ext cx="1944217" cy="1298737"/>
          </a:xfrm>
          <a:prstGeom prst="rect">
            <a:avLst/>
          </a:prstGeom>
        </p:spPr>
      </p:pic>
      <p:pic>
        <p:nvPicPr>
          <p:cNvPr id="18" name="Afbeelding 17">
            <a:extLst>
              <a:ext uri="{FF2B5EF4-FFF2-40B4-BE49-F238E27FC236}">
                <a16:creationId xmlns:a16="http://schemas.microsoft.com/office/drawing/2014/main" id="{474538A1-3766-B547-F742-CC14F19E956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7735" y="4728694"/>
            <a:ext cx="1749810" cy="1312358"/>
          </a:xfrm>
          <a:prstGeom prst="rect">
            <a:avLst/>
          </a:prstGeom>
        </p:spPr>
      </p:pic>
    </p:spTree>
    <p:extLst>
      <p:ext uri="{BB962C8B-B14F-4D97-AF65-F5344CB8AC3E}">
        <p14:creationId xmlns:p14="http://schemas.microsoft.com/office/powerpoint/2010/main" val="611017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17951" y="2153299"/>
            <a:ext cx="4445186" cy="8504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762251" y="2124442"/>
            <a:ext cx="441210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000" b="1" dirty="0">
                <a:latin typeface="Century Gothic" panose="020B0502020202020204" pitchFamily="34" charset="0"/>
                <a:ea typeface="Calibri"/>
                <a:cs typeface="Times New Roman"/>
              </a:rPr>
              <a:t>h</a:t>
            </a:r>
            <a:r>
              <a:rPr lang="nl-NL" sz="5000" b="1" dirty="0">
                <a:effectLst/>
                <a:latin typeface="Century Gothic" panose="020B0502020202020204" pitchFamily="34" charset="0"/>
                <a:ea typeface="Calibri"/>
                <a:cs typeface="Times New Roman"/>
              </a:rPr>
              <a:t>et testament</a:t>
            </a:r>
            <a:endParaRPr lang="nl-NL" sz="5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endCxn id="7" idx="0"/>
          </p:cNvCxnSpPr>
          <p:nvPr/>
        </p:nvCxnSpPr>
        <p:spPr>
          <a:xfrm flipH="1">
            <a:off x="4968303" y="1432346"/>
            <a:ext cx="877715" cy="692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2" idx="0"/>
          </p:cNvCxnSpPr>
          <p:nvPr/>
        </p:nvCxnSpPr>
        <p:spPr>
          <a:xfrm flipH="1">
            <a:off x="5182725" y="3229620"/>
            <a:ext cx="296710" cy="1739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472752" y="4978183"/>
            <a:ext cx="336742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3400656" y="4969011"/>
            <a:ext cx="356413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document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499992" y="825813"/>
            <a:ext cx="25922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79534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officieel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3402" y="39550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23124" y="391666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notaris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549192" y="2988093"/>
            <a:ext cx="8155938" cy="836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592526" y="2952590"/>
            <a:ext cx="8155938" cy="85041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officiële verklaring waarin je zegt wat er na je dood met je bezittingen moet gebeuren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0FF1976-4EC8-D29A-9958-3989B80F5D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346" y="305489"/>
            <a:ext cx="2700453" cy="1801202"/>
          </a:xfrm>
          <a:prstGeom prst="rect">
            <a:avLst/>
          </a:prstGeom>
        </p:spPr>
      </p:pic>
      <p:pic>
        <p:nvPicPr>
          <p:cNvPr id="6" name="Afbeelding 5">
            <a:extLst>
              <a:ext uri="{FF2B5EF4-FFF2-40B4-BE49-F238E27FC236}">
                <a16:creationId xmlns:a16="http://schemas.microsoft.com/office/drawing/2014/main" id="{D9A94CD9-E25C-3339-A633-0D3BF35763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890" y="4574743"/>
            <a:ext cx="2082970" cy="1391424"/>
          </a:xfrm>
          <a:prstGeom prst="rect">
            <a:avLst/>
          </a:prstGeom>
        </p:spPr>
      </p:pic>
      <p:pic>
        <p:nvPicPr>
          <p:cNvPr id="21" name="Afbeelding 20">
            <a:extLst>
              <a:ext uri="{FF2B5EF4-FFF2-40B4-BE49-F238E27FC236}">
                <a16:creationId xmlns:a16="http://schemas.microsoft.com/office/drawing/2014/main" id="{EA18509F-0AA8-FCA2-7375-AE51436D590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1028" y="4108488"/>
            <a:ext cx="1803333" cy="1739390"/>
          </a:xfrm>
          <a:prstGeom prst="rect">
            <a:avLst/>
          </a:prstGeom>
        </p:spPr>
      </p:pic>
    </p:spTree>
    <p:extLst>
      <p:ext uri="{BB962C8B-B14F-4D97-AF65-F5344CB8AC3E}">
        <p14:creationId xmlns:p14="http://schemas.microsoft.com/office/powerpoint/2010/main" val="42129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38939" y="2504861"/>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72777" y="241943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000" b="1" dirty="0">
                <a:latin typeface="Century Gothic" panose="020B0502020202020204" pitchFamily="34" charset="0"/>
                <a:ea typeface="Calibri"/>
                <a:cs typeface="Times New Roman"/>
              </a:rPr>
              <a:t>s</a:t>
            </a:r>
            <a:r>
              <a:rPr lang="nl-NL" sz="5000" b="1" dirty="0">
                <a:effectLst/>
                <a:latin typeface="Century Gothic" panose="020B0502020202020204" pitchFamily="34" charset="0"/>
                <a:ea typeface="Calibri"/>
                <a:cs typeface="Times New Roman"/>
              </a:rPr>
              <a:t>tammen uit</a:t>
            </a:r>
            <a:endParaRPr lang="nl-NL" sz="50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3065297" y="3212976"/>
            <a:ext cx="543319" cy="13883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031884"/>
            <a:ext cx="628746" cy="1472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392291" cy="692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647072" y="3680166"/>
            <a:ext cx="256660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585648" y="3639005"/>
            <a:ext cx="2628033" cy="39120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jaartal</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648061" y="412162"/>
            <a:ext cx="271135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620403" y="385592"/>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tijdperk</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031797" y="4641113"/>
            <a:ext cx="273707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815773" y="4601365"/>
            <a:ext cx="308493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afkomst</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2627785" y="3212976"/>
            <a:ext cx="2401942"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240194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komen uit</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718580F8-A9C4-9D80-5342-7D8E1355F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894" y="513994"/>
            <a:ext cx="3169782" cy="1944005"/>
          </a:xfrm>
          <a:prstGeom prst="rect">
            <a:avLst/>
          </a:prstGeom>
        </p:spPr>
      </p:pic>
      <p:pic>
        <p:nvPicPr>
          <p:cNvPr id="6" name="Afbeelding 5">
            <a:extLst>
              <a:ext uri="{FF2B5EF4-FFF2-40B4-BE49-F238E27FC236}">
                <a16:creationId xmlns:a16="http://schemas.microsoft.com/office/drawing/2014/main" id="{FB3B3EAD-4281-4148-96E1-C86760EF5F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44887" y="397627"/>
            <a:ext cx="2392486" cy="2719742"/>
          </a:xfrm>
          <a:prstGeom prst="rect">
            <a:avLst/>
          </a:prstGeom>
        </p:spPr>
      </p:pic>
      <p:pic>
        <p:nvPicPr>
          <p:cNvPr id="19" name="Afbeelding 18">
            <a:extLst>
              <a:ext uri="{FF2B5EF4-FFF2-40B4-BE49-F238E27FC236}">
                <a16:creationId xmlns:a16="http://schemas.microsoft.com/office/drawing/2014/main" id="{33759FA3-9CCB-E76F-A1A7-09414B798C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85072" y="4349829"/>
            <a:ext cx="1815546" cy="1613819"/>
          </a:xfrm>
          <a:prstGeom prst="rect">
            <a:avLst/>
          </a:prstGeom>
        </p:spPr>
      </p:pic>
      <p:pic>
        <p:nvPicPr>
          <p:cNvPr id="23" name="Afbeelding 22">
            <a:extLst>
              <a:ext uri="{FF2B5EF4-FFF2-40B4-BE49-F238E27FC236}">
                <a16:creationId xmlns:a16="http://schemas.microsoft.com/office/drawing/2014/main" id="{835AD5DB-8D65-084C-77BE-C697862DF103}"/>
              </a:ext>
            </a:extLst>
          </p:cNvPr>
          <p:cNvPicPr>
            <a:picLocks noChangeAspect="1"/>
          </p:cNvPicPr>
          <p:nvPr/>
        </p:nvPicPr>
        <p:blipFill>
          <a:blip r:embed="rId7"/>
          <a:stretch>
            <a:fillRect/>
          </a:stretch>
        </p:blipFill>
        <p:spPr>
          <a:xfrm>
            <a:off x="440244" y="3530761"/>
            <a:ext cx="1427595" cy="2220704"/>
          </a:xfrm>
          <a:prstGeom prst="rect">
            <a:avLst/>
          </a:prstGeom>
        </p:spPr>
      </p:pic>
    </p:spTree>
    <p:extLst>
      <p:ext uri="{BB962C8B-B14F-4D97-AF65-F5344CB8AC3E}">
        <p14:creationId xmlns:p14="http://schemas.microsoft.com/office/powerpoint/2010/main" val="204347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2C98351-03BA-5813-A512-3AFA10F4BA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382352"/>
            <a:ext cx="6093296" cy="609329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15E055A7-0177-A8CA-F949-79E72E6AADCC}"/>
              </a:ext>
            </a:extLst>
          </p:cNvPr>
          <p:cNvSpPr txBox="1"/>
          <p:nvPr/>
        </p:nvSpPr>
        <p:spPr>
          <a:xfrm>
            <a:off x="1403648" y="6475648"/>
            <a:ext cx="4572000" cy="307777"/>
          </a:xfrm>
          <a:prstGeom prst="rect">
            <a:avLst/>
          </a:prstGeom>
          <a:noFill/>
        </p:spPr>
        <p:txBody>
          <a:bodyPr wrap="square">
            <a:spAutoFit/>
          </a:bodyPr>
          <a:lstStyle/>
          <a:p>
            <a:r>
              <a:rPr lang="nl-NL" sz="1400" dirty="0"/>
              <a:t>https://www.11strandentocht.nl/</a:t>
            </a:r>
          </a:p>
        </p:txBody>
      </p:sp>
    </p:spTree>
    <p:extLst>
      <p:ext uri="{BB962C8B-B14F-4D97-AF65-F5344CB8AC3E}">
        <p14:creationId xmlns:p14="http://schemas.microsoft.com/office/powerpoint/2010/main" val="272376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schaal</a:t>
            </a:r>
          </a:p>
        </p:txBody>
      </p:sp>
      <p:pic>
        <p:nvPicPr>
          <p:cNvPr id="3" name="Afbeelding 2">
            <a:extLst>
              <a:ext uri="{FF2B5EF4-FFF2-40B4-BE49-F238E27FC236}">
                <a16:creationId xmlns:a16="http://schemas.microsoft.com/office/drawing/2014/main" id="{F55E2447-8E93-2680-3A58-FF74787EC4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484784"/>
            <a:ext cx="7632848" cy="509110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trekpleister</a:t>
            </a:r>
          </a:p>
        </p:txBody>
      </p:sp>
      <p:pic>
        <p:nvPicPr>
          <p:cNvPr id="3" name="Picture 2">
            <a:extLst>
              <a:ext uri="{FF2B5EF4-FFF2-40B4-BE49-F238E27FC236}">
                <a16:creationId xmlns:a16="http://schemas.microsoft.com/office/drawing/2014/main" id="{DE35A9FC-62BA-AF07-8504-54D7EB8FE6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340768"/>
            <a:ext cx="5112568" cy="511256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zwart, duisternis&#10;&#10;Automatisch gegenereerde beschrijving">
            <a:extLst>
              <a:ext uri="{FF2B5EF4-FFF2-40B4-BE49-F238E27FC236}">
                <a16:creationId xmlns:a16="http://schemas.microsoft.com/office/drawing/2014/main" id="{C0BC18EC-7027-99D1-C65D-8F42DECE6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6067" y="1844824"/>
            <a:ext cx="1331866" cy="761937"/>
          </a:xfrm>
          <a:prstGeom prst="rect">
            <a:avLst/>
          </a:prstGeom>
        </p:spPr>
      </p:pic>
      <p:pic>
        <p:nvPicPr>
          <p:cNvPr id="7" name="Afbeelding 6" descr="Afbeelding met zwart, duisternis&#10;&#10;Automatisch gegenereerde beschrijving">
            <a:extLst>
              <a:ext uri="{FF2B5EF4-FFF2-40B4-BE49-F238E27FC236}">
                <a16:creationId xmlns:a16="http://schemas.microsoft.com/office/drawing/2014/main" id="{D5EB9F8B-DB09-F17B-BBC0-F50A4F9C70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5301208"/>
            <a:ext cx="1331866" cy="761937"/>
          </a:xfrm>
          <a:prstGeom prst="rect">
            <a:avLst/>
          </a:prstGeom>
        </p:spPr>
      </p:pic>
      <p:sp>
        <p:nvSpPr>
          <p:cNvPr id="8" name="Tekstvak 7">
            <a:extLst>
              <a:ext uri="{FF2B5EF4-FFF2-40B4-BE49-F238E27FC236}">
                <a16:creationId xmlns:a16="http://schemas.microsoft.com/office/drawing/2014/main" id="{0BB2CC3C-3208-2212-A90B-E9B54657DF5F}"/>
              </a:ext>
            </a:extLst>
          </p:cNvPr>
          <p:cNvSpPr txBox="1"/>
          <p:nvPr/>
        </p:nvSpPr>
        <p:spPr>
          <a:xfrm>
            <a:off x="1820104" y="6444912"/>
            <a:ext cx="4572000" cy="307777"/>
          </a:xfrm>
          <a:prstGeom prst="rect">
            <a:avLst/>
          </a:prstGeom>
          <a:noFill/>
        </p:spPr>
        <p:txBody>
          <a:bodyPr wrap="square">
            <a:spAutoFit/>
          </a:bodyPr>
          <a:lstStyle/>
          <a:p>
            <a:r>
              <a:rPr lang="nl-NL" sz="1400" dirty="0"/>
              <a:t>https://www.11strandentocht.nl/</a:t>
            </a:r>
          </a:p>
        </p:txBody>
      </p:sp>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073008" cy="1200329"/>
          </a:xfrm>
          <a:prstGeom prst="rect">
            <a:avLst/>
          </a:prstGeom>
          <a:noFill/>
        </p:spPr>
        <p:txBody>
          <a:bodyPr wrap="square" rtlCol="0">
            <a:spAutoFit/>
          </a:bodyPr>
          <a:lstStyle/>
          <a:p>
            <a:r>
              <a:rPr lang="nl-NL" sz="7200" b="1" u="sng" dirty="0">
                <a:latin typeface="Century Gothic" panose="020B0502020202020204" pitchFamily="34" charset="0"/>
              </a:rPr>
              <a:t>vergaan</a:t>
            </a:r>
          </a:p>
        </p:txBody>
      </p:sp>
      <p:pic>
        <p:nvPicPr>
          <p:cNvPr id="3" name="Afbeelding 2">
            <a:extLst>
              <a:ext uri="{FF2B5EF4-FFF2-40B4-BE49-F238E27FC236}">
                <a16:creationId xmlns:a16="http://schemas.microsoft.com/office/drawing/2014/main" id="{259155D2-AF2F-4FBA-FD8C-95FFE8595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1898" y="1236055"/>
            <a:ext cx="6496188" cy="5313882"/>
          </a:xfrm>
          <a:prstGeom prst="rect">
            <a:avLst/>
          </a:prstGeom>
        </p:spPr>
      </p:pic>
    </p:spTree>
    <p:extLst>
      <p:ext uri="{BB962C8B-B14F-4D97-AF65-F5344CB8AC3E}">
        <p14:creationId xmlns:p14="http://schemas.microsoft.com/office/powerpoint/2010/main" val="423175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niet voor iemand weggelegd zijn</a:t>
            </a:r>
          </a:p>
        </p:txBody>
      </p:sp>
      <p:pic>
        <p:nvPicPr>
          <p:cNvPr id="4" name="Afbeelding 3">
            <a:extLst>
              <a:ext uri="{FF2B5EF4-FFF2-40B4-BE49-F238E27FC236}">
                <a16:creationId xmlns:a16="http://schemas.microsoft.com/office/drawing/2014/main" id="{E5D15B4F-D243-C8A1-AC16-ED52399395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9652" y="2446763"/>
            <a:ext cx="6228184" cy="415419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omvangrijk</a:t>
            </a:r>
          </a:p>
        </p:txBody>
      </p:sp>
      <p:pic>
        <p:nvPicPr>
          <p:cNvPr id="4" name="Afbeelding 3">
            <a:extLst>
              <a:ext uri="{FF2B5EF4-FFF2-40B4-BE49-F238E27FC236}">
                <a16:creationId xmlns:a16="http://schemas.microsoft.com/office/drawing/2014/main" id="{AB937CB5-1FB2-EDAE-A188-32CA90AB25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3161" y="1700808"/>
            <a:ext cx="7037678" cy="4328954"/>
          </a:xfrm>
          <a:prstGeom prst="rect">
            <a:avLst/>
          </a:prstGeom>
        </p:spPr>
      </p:pic>
    </p:spTree>
    <p:extLst>
      <p:ext uri="{BB962C8B-B14F-4D97-AF65-F5344CB8AC3E}">
        <p14:creationId xmlns:p14="http://schemas.microsoft.com/office/powerpoint/2010/main" val="309835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kritisch</a:t>
            </a:r>
          </a:p>
        </p:txBody>
      </p:sp>
      <p:pic>
        <p:nvPicPr>
          <p:cNvPr id="4" name="Afbeelding 3">
            <a:extLst>
              <a:ext uri="{FF2B5EF4-FFF2-40B4-BE49-F238E27FC236}">
                <a16:creationId xmlns:a16="http://schemas.microsoft.com/office/drawing/2014/main" id="{2ABC2176-5D80-93EB-CC11-C4F324B7FF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458" y="1916832"/>
            <a:ext cx="7945084" cy="3901036"/>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2325</TotalTime>
  <Words>979</Words>
  <Application>Microsoft Office PowerPoint</Application>
  <PresentationFormat>Diavoorstelling (4:3)</PresentationFormat>
  <Paragraphs>279</Paragraphs>
  <Slides>24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512</cp:revision>
  <dcterms:created xsi:type="dcterms:W3CDTF">2021-06-08T06:13:59Z</dcterms:created>
  <dcterms:modified xsi:type="dcterms:W3CDTF">2023-09-26T09:05:59Z</dcterms:modified>
</cp:coreProperties>
</file>