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1437" r:id="rId2"/>
    <p:sldId id="548" r:id="rId3"/>
    <p:sldId id="265" r:id="rId4"/>
    <p:sldId id="1460" r:id="rId5"/>
    <p:sldId id="1481" r:id="rId6"/>
    <p:sldId id="1475" r:id="rId7"/>
    <p:sldId id="1482" r:id="rId8"/>
    <p:sldId id="1486" r:id="rId9"/>
    <p:sldId id="1478" r:id="rId10"/>
    <p:sldId id="1483" r:id="rId11"/>
    <p:sldId id="388" r:id="rId12"/>
    <p:sldId id="1480" r:id="rId13"/>
    <p:sldId id="1506" r:id="rId14"/>
    <p:sldId id="934" r:id="rId15"/>
    <p:sldId id="1505" r:id="rId16"/>
    <p:sldId id="1503" r:id="rId17"/>
    <p:sldId id="1500" r:id="rId18"/>
    <p:sldId id="1112" r:id="rId19"/>
    <p:sldId id="1502" r:id="rId20"/>
    <p:sldId id="387" r:id="rId21"/>
    <p:sldId id="1508" r:id="rId22"/>
    <p:sldId id="1485" r:id="rId23"/>
    <p:sldId id="1501" r:id="rId24"/>
    <p:sldId id="1507" r:id="rId25"/>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amloze sectie" id="{2DC586F4-587D-43DD-A84F-FB07543573DE}">
          <p14:sldIdLst>
            <p14:sldId id="1437"/>
            <p14:sldId id="548"/>
            <p14:sldId id="265"/>
            <p14:sldId id="1460"/>
            <p14:sldId id="1481"/>
            <p14:sldId id="1475"/>
            <p14:sldId id="1482"/>
            <p14:sldId id="1486"/>
            <p14:sldId id="1478"/>
            <p14:sldId id="1483"/>
            <p14:sldId id="388"/>
            <p14:sldId id="1480"/>
            <p14:sldId id="1506"/>
            <p14:sldId id="934"/>
            <p14:sldId id="1505"/>
            <p14:sldId id="1503"/>
            <p14:sldId id="1500"/>
            <p14:sldId id="1112"/>
            <p14:sldId id="1502"/>
            <p14:sldId id="387"/>
            <p14:sldId id="1508"/>
            <p14:sldId id="1485"/>
            <p14:sldId id="1501"/>
            <p14:sldId id="1507"/>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msel, Marjan ter" initials="HMt" lastIdx="1" clrIdx="0">
    <p:extLst>
      <p:ext uri="{19B8F6BF-5375-455C-9EA6-DF929625EA0E}">
        <p15:presenceInfo xmlns:p15="http://schemas.microsoft.com/office/powerpoint/2012/main" userId="S::M.Harmsel@kentalis.nl::5bf7b4e5-383a-4bf6-a1ba-3724f9cc09c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EF6EE"/>
    <a:srgbClr val="F4FAF4"/>
    <a:srgbClr val="DBED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623" autoAdjust="0"/>
    <p:restoredTop sz="92211" autoAdjust="0"/>
  </p:normalViewPr>
  <p:slideViewPr>
    <p:cSldViewPr>
      <p:cViewPr varScale="1">
        <p:scale>
          <a:sx n="79" d="100"/>
          <a:sy n="79" d="100"/>
        </p:scale>
        <p:origin x="1258"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5750" cy="511813"/>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sz="quarter" idx="1"/>
          </p:nvPr>
        </p:nvSpPr>
        <p:spPr>
          <a:xfrm>
            <a:off x="4021878" y="3"/>
            <a:ext cx="3075750"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19-9-2023</a:t>
            </a:fld>
            <a:endParaRPr lang="nl-NL" dirty="0"/>
          </a:p>
        </p:txBody>
      </p:sp>
      <p:sp>
        <p:nvSpPr>
          <p:cNvPr id="4" name="Tijdelijke aanduiding voor voettekst 3"/>
          <p:cNvSpPr>
            <a:spLocks noGrp="1"/>
          </p:cNvSpPr>
          <p:nvPr>
            <p:ph type="ftr" sz="quarter" idx="2"/>
          </p:nvPr>
        </p:nvSpPr>
        <p:spPr>
          <a:xfrm>
            <a:off x="0" y="9721155"/>
            <a:ext cx="3075750" cy="511812"/>
          </a:xfrm>
          <a:prstGeom prst="rect">
            <a:avLst/>
          </a:prstGeom>
        </p:spPr>
        <p:txBody>
          <a:bodyPr vert="horz" lIns="95390" tIns="47695" rIns="95390" bIns="47695" rtlCol="0" anchor="b"/>
          <a:lstStyle>
            <a:lvl1pPr algn="l">
              <a:defRPr sz="1300"/>
            </a:lvl1pPr>
          </a:lstStyle>
          <a:p>
            <a:endParaRPr lang="nl-NL" dirty="0"/>
          </a:p>
        </p:txBody>
      </p:sp>
      <p:sp>
        <p:nvSpPr>
          <p:cNvPr id="5" name="Tijdelijke aanduiding voor dianummer 4"/>
          <p:cNvSpPr>
            <a:spLocks noGrp="1"/>
          </p:cNvSpPr>
          <p:nvPr>
            <p:ph type="sldNum" sz="quarter" idx="3"/>
          </p:nvPr>
        </p:nvSpPr>
        <p:spPr>
          <a:xfrm>
            <a:off x="4021878" y="9721155"/>
            <a:ext cx="3075750"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‹nr.›</a:t>
            </a:fld>
            <a:endParaRPr lang="nl-NL" dirty="0"/>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6363" cy="511730"/>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idx="1"/>
          </p:nvPr>
        </p:nvSpPr>
        <p:spPr>
          <a:xfrm>
            <a:off x="4021294" y="9"/>
            <a:ext cx="3076363"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19-9-2023</a:t>
            </a:fld>
            <a:endParaRPr lang="nl-NL" dirty="0"/>
          </a:p>
        </p:txBody>
      </p:sp>
      <p:sp>
        <p:nvSpPr>
          <p:cNvPr id="4" name="Tijdelijke aanduiding voor dia-afbeelding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390" tIns="47695" rIns="95390" bIns="47695" rtlCol="0" anchor="ctr"/>
          <a:lstStyle/>
          <a:p>
            <a:endParaRPr lang="nl-NL" dirty="0"/>
          </a:p>
        </p:txBody>
      </p:sp>
      <p:sp>
        <p:nvSpPr>
          <p:cNvPr id="5" name="Tijdelijke aanduiding voor notities 4"/>
          <p:cNvSpPr>
            <a:spLocks noGrp="1"/>
          </p:cNvSpPr>
          <p:nvPr>
            <p:ph type="body" sz="quarter" idx="3"/>
          </p:nvPr>
        </p:nvSpPr>
        <p:spPr>
          <a:xfrm>
            <a:off x="709931" y="4861441"/>
            <a:ext cx="567944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6363" cy="511730"/>
          </a:xfrm>
          <a:prstGeom prst="rect">
            <a:avLst/>
          </a:prstGeom>
        </p:spPr>
        <p:txBody>
          <a:bodyPr vert="horz" lIns="95390" tIns="47695" rIns="95390" bIns="47695" rtlCol="0" anchor="b"/>
          <a:lstStyle>
            <a:lvl1pPr algn="l">
              <a:defRPr sz="1300"/>
            </a:lvl1pPr>
          </a:lstStyle>
          <a:p>
            <a:endParaRPr lang="nl-NL" dirty="0"/>
          </a:p>
        </p:txBody>
      </p:sp>
      <p:sp>
        <p:nvSpPr>
          <p:cNvPr id="7" name="Tijdelijke aanduiding voor dianummer 6"/>
          <p:cNvSpPr>
            <a:spLocks noGrp="1"/>
          </p:cNvSpPr>
          <p:nvPr>
            <p:ph type="sldNum" sz="quarter" idx="5"/>
          </p:nvPr>
        </p:nvSpPr>
        <p:spPr>
          <a:xfrm>
            <a:off x="4021294" y="9721128"/>
            <a:ext cx="3076363"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‹nr.›</a:t>
            </a:fld>
            <a:endParaRPr lang="nl-NL" dirty="0"/>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fontAlgn="t"/>
            <a:r>
              <a:rPr lang="nl-NL" sz="1200" b="1" kern="1200" dirty="0">
                <a:solidFill>
                  <a:schemeClr val="tx1"/>
                </a:solidFill>
                <a:effectLst/>
                <a:latin typeface="+mn-lt"/>
                <a:ea typeface="+mn-ea"/>
                <a:cs typeface="+mn-cs"/>
              </a:rPr>
              <a:t>Woordenoverzicht</a:t>
            </a:r>
          </a:p>
          <a:p>
            <a:pPr fontAlgn="t"/>
            <a:endParaRPr lang="nl-NL" sz="1200" b="1" kern="1200" dirty="0">
              <a:solidFill>
                <a:schemeClr val="tx1"/>
              </a:solidFill>
              <a:effectLst/>
              <a:latin typeface="+mn-lt"/>
              <a:ea typeface="+mn-ea"/>
              <a:cs typeface="+mn-cs"/>
            </a:endParaRPr>
          </a:p>
          <a:p>
            <a:pPr fontAlgn="t"/>
            <a:r>
              <a:rPr lang="nl-NL" sz="1200" b="1" kern="1200" dirty="0">
                <a:solidFill>
                  <a:schemeClr val="tx1"/>
                </a:solidFill>
                <a:effectLst/>
                <a:latin typeface="+mn-lt"/>
                <a:ea typeface="+mn-ea"/>
                <a:cs typeface="+mn-cs"/>
              </a:rPr>
              <a:t>tellen: </a:t>
            </a:r>
            <a:r>
              <a:rPr lang="nl-NL" sz="1200" kern="1200" dirty="0">
                <a:solidFill>
                  <a:schemeClr val="tx1"/>
                </a:solidFill>
                <a:effectLst/>
                <a:latin typeface="+mn-lt"/>
                <a:ea typeface="+mn-ea"/>
                <a:cs typeface="+mn-cs"/>
              </a:rPr>
              <a:t>hebben</a:t>
            </a:r>
          </a:p>
          <a:p>
            <a:pPr fontAlgn="t"/>
            <a:r>
              <a:rPr lang="nl-NL" sz="1200" b="1" kern="1200" dirty="0">
                <a:solidFill>
                  <a:schemeClr val="tx1"/>
                </a:solidFill>
                <a:effectLst/>
                <a:latin typeface="+mn-lt"/>
                <a:ea typeface="+mn-ea"/>
                <a:cs typeface="+mn-cs"/>
              </a:rPr>
              <a:t>naar verhouding: </a:t>
            </a:r>
            <a:r>
              <a:rPr lang="nl-NL" sz="1200" kern="1200" dirty="0">
                <a:solidFill>
                  <a:schemeClr val="tx1"/>
                </a:solidFill>
                <a:effectLst/>
                <a:latin typeface="+mn-lt"/>
                <a:ea typeface="+mn-ea"/>
                <a:cs typeface="+mn-cs"/>
              </a:rPr>
              <a:t>als je het vergelijkt</a:t>
            </a:r>
          </a:p>
          <a:p>
            <a:pPr fontAlgn="t"/>
            <a:r>
              <a:rPr lang="nl-NL" sz="1200" b="1" kern="1200" dirty="0">
                <a:solidFill>
                  <a:schemeClr val="tx1"/>
                </a:solidFill>
                <a:effectLst/>
                <a:latin typeface="+mn-lt"/>
                <a:ea typeface="+mn-ea"/>
                <a:cs typeface="+mn-cs"/>
              </a:rPr>
              <a:t>het decennium: </a:t>
            </a:r>
            <a:r>
              <a:rPr lang="nl-NL" sz="1200" kern="1200" dirty="0">
                <a:solidFill>
                  <a:schemeClr val="tx1"/>
                </a:solidFill>
                <a:effectLst/>
                <a:latin typeface="+mn-lt"/>
                <a:ea typeface="+mn-ea"/>
                <a:cs typeface="+mn-cs"/>
              </a:rPr>
              <a:t>de periode van tien jaar</a:t>
            </a:r>
          </a:p>
          <a:p>
            <a:pPr fontAlgn="t"/>
            <a:r>
              <a:rPr lang="nl-NL" sz="1200" b="1" kern="1200" dirty="0">
                <a:solidFill>
                  <a:schemeClr val="tx1"/>
                </a:solidFill>
                <a:effectLst/>
                <a:latin typeface="+mn-lt"/>
                <a:ea typeface="+mn-ea"/>
                <a:cs typeface="+mn-cs"/>
              </a:rPr>
              <a:t>oplopen: </a:t>
            </a:r>
            <a:r>
              <a:rPr lang="nl-NL" sz="1200" kern="1200" dirty="0">
                <a:solidFill>
                  <a:schemeClr val="tx1"/>
                </a:solidFill>
                <a:effectLst/>
                <a:latin typeface="+mn-lt"/>
                <a:ea typeface="+mn-ea"/>
                <a:cs typeface="+mn-cs"/>
              </a:rPr>
              <a:t>groter of hoger worden</a:t>
            </a:r>
          </a:p>
          <a:p>
            <a:pPr fontAlgn="t"/>
            <a:r>
              <a:rPr lang="nl-NL" sz="1200" b="1" kern="1200" dirty="0">
                <a:solidFill>
                  <a:schemeClr val="tx1"/>
                </a:solidFill>
                <a:effectLst/>
                <a:latin typeface="+mn-lt"/>
                <a:ea typeface="+mn-ea"/>
                <a:cs typeface="+mn-cs"/>
              </a:rPr>
              <a:t>bedragen: </a:t>
            </a:r>
            <a:r>
              <a:rPr lang="nl-NL" sz="1200" kern="1200" dirty="0">
                <a:solidFill>
                  <a:schemeClr val="tx1"/>
                </a:solidFill>
                <a:effectLst/>
                <a:latin typeface="+mn-lt"/>
                <a:ea typeface="+mn-ea"/>
                <a:cs typeface="+mn-cs"/>
              </a:rPr>
              <a:t>een hoeveelheid hebben van</a:t>
            </a:r>
          </a:p>
          <a:p>
            <a:pPr fontAlgn="t"/>
            <a:r>
              <a:rPr lang="nl-NL" sz="1200" b="1" kern="1200" dirty="0">
                <a:solidFill>
                  <a:schemeClr val="tx1"/>
                </a:solidFill>
                <a:effectLst/>
                <a:latin typeface="+mn-lt"/>
                <a:ea typeface="+mn-ea"/>
                <a:cs typeface="+mn-cs"/>
              </a:rPr>
              <a:t>de generatie: </a:t>
            </a:r>
            <a:r>
              <a:rPr lang="nl-NL" sz="1200" kern="1200" dirty="0">
                <a:solidFill>
                  <a:schemeClr val="tx1"/>
                </a:solidFill>
                <a:effectLst/>
                <a:latin typeface="+mn-lt"/>
                <a:ea typeface="+mn-ea"/>
                <a:cs typeface="+mn-cs"/>
              </a:rPr>
              <a:t>de mensen of dieren van ongeveer dezelfde leeftijd</a:t>
            </a:r>
          </a:p>
          <a:p>
            <a:pPr fontAlgn="t"/>
            <a:r>
              <a:rPr lang="nl-NL" sz="1200" b="1" kern="1200" dirty="0">
                <a:solidFill>
                  <a:schemeClr val="tx1"/>
                </a:solidFill>
                <a:effectLst/>
                <a:latin typeface="+mn-lt"/>
                <a:ea typeface="+mn-ea"/>
                <a:cs typeface="+mn-cs"/>
              </a:rPr>
              <a:t>de levensstijl: </a:t>
            </a:r>
            <a:r>
              <a:rPr lang="nl-NL" sz="1200" kern="1200" dirty="0">
                <a:solidFill>
                  <a:schemeClr val="tx1"/>
                </a:solidFill>
                <a:effectLst/>
                <a:latin typeface="+mn-lt"/>
                <a:ea typeface="+mn-ea"/>
                <a:cs typeface="+mn-cs"/>
              </a:rPr>
              <a:t>de manier van leven van een persoon of groep</a:t>
            </a:r>
          </a:p>
          <a:p>
            <a:pPr fontAlgn="t"/>
            <a:r>
              <a:rPr lang="nl-NL" sz="1200" b="1" kern="1200" dirty="0">
                <a:solidFill>
                  <a:schemeClr val="tx1"/>
                </a:solidFill>
                <a:effectLst/>
                <a:latin typeface="+mn-lt"/>
                <a:ea typeface="+mn-ea"/>
                <a:cs typeface="+mn-cs"/>
              </a:rPr>
              <a:t>waaronder: </a:t>
            </a:r>
            <a:r>
              <a:rPr lang="nl-NL" sz="1200" kern="1200" dirty="0">
                <a:solidFill>
                  <a:schemeClr val="tx1"/>
                </a:solidFill>
                <a:effectLst/>
                <a:latin typeface="+mn-lt"/>
                <a:ea typeface="+mn-ea"/>
                <a:cs typeface="+mn-cs"/>
              </a:rPr>
              <a:t>waarbij, tussen welke</a:t>
            </a:r>
          </a:p>
          <a:p>
            <a:pPr fontAlgn="t"/>
            <a:r>
              <a:rPr lang="nl-NL" sz="1200" b="1" kern="1200" dirty="0">
                <a:solidFill>
                  <a:schemeClr val="tx1"/>
                </a:solidFill>
                <a:effectLst/>
                <a:latin typeface="+mn-lt"/>
                <a:ea typeface="+mn-ea"/>
                <a:cs typeface="+mn-cs"/>
              </a:rPr>
              <a:t>onvermijdelijk: </a:t>
            </a:r>
            <a:r>
              <a:rPr lang="nl-NL" sz="1200" kern="1200" dirty="0">
                <a:solidFill>
                  <a:schemeClr val="tx1"/>
                </a:solidFill>
                <a:effectLst/>
                <a:latin typeface="+mn-lt"/>
                <a:ea typeface="+mn-ea"/>
                <a:cs typeface="+mn-cs"/>
              </a:rPr>
              <a:t>niet te voorkomen, noodzakelijk</a:t>
            </a:r>
          </a:p>
          <a:p>
            <a:pPr fontAlgn="t"/>
            <a:r>
              <a:rPr lang="nl-NL" sz="1200" b="1" kern="1200" dirty="0">
                <a:solidFill>
                  <a:schemeClr val="tx1"/>
                </a:solidFill>
                <a:effectLst/>
                <a:latin typeface="+mn-lt"/>
                <a:ea typeface="+mn-ea"/>
                <a:cs typeface="+mn-cs"/>
              </a:rPr>
              <a:t>nauwelijks: </a:t>
            </a:r>
            <a:r>
              <a:rPr lang="nl-NL" sz="1200" kern="1200" dirty="0">
                <a:solidFill>
                  <a:schemeClr val="tx1"/>
                </a:solidFill>
                <a:effectLst/>
                <a:latin typeface="+mn-lt"/>
                <a:ea typeface="+mn-ea"/>
                <a:cs typeface="+mn-cs"/>
              </a:rPr>
              <a:t>bijna niet</a:t>
            </a:r>
          </a:p>
          <a:p>
            <a:pPr fontAlgn="t"/>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10</a:t>
            </a:fld>
            <a:endParaRPr lang="nl-NL" dirty="0"/>
          </a:p>
        </p:txBody>
      </p:sp>
    </p:spTree>
    <p:extLst>
      <p:ext uri="{BB962C8B-B14F-4D97-AF65-F5344CB8AC3E}">
        <p14:creationId xmlns:p14="http://schemas.microsoft.com/office/powerpoint/2010/main" val="16469914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12</a:t>
            </a:fld>
            <a:endParaRPr lang="nl-NL" dirty="0"/>
          </a:p>
        </p:txBody>
      </p:sp>
    </p:spTree>
    <p:extLst>
      <p:ext uri="{BB962C8B-B14F-4D97-AF65-F5344CB8AC3E}">
        <p14:creationId xmlns:p14="http://schemas.microsoft.com/office/powerpoint/2010/main" val="38206948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22</a:t>
            </a:fld>
            <a:endParaRPr lang="nl-NL" dirty="0"/>
          </a:p>
        </p:txBody>
      </p:sp>
    </p:spTree>
    <p:extLst>
      <p:ext uri="{BB962C8B-B14F-4D97-AF65-F5344CB8AC3E}">
        <p14:creationId xmlns:p14="http://schemas.microsoft.com/office/powerpoint/2010/main" val="12781674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24</a:t>
            </a:fld>
            <a:endParaRPr lang="nl-NL" dirty="0"/>
          </a:p>
        </p:txBody>
      </p:sp>
    </p:spTree>
    <p:extLst>
      <p:ext uri="{BB962C8B-B14F-4D97-AF65-F5344CB8AC3E}">
        <p14:creationId xmlns:p14="http://schemas.microsoft.com/office/powerpoint/2010/main" val="2661517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a:t>
            </a:fld>
            <a:endParaRPr lang="nl-NL" dirty="0"/>
          </a:p>
        </p:txBody>
      </p:sp>
    </p:spTree>
    <p:extLst>
      <p:ext uri="{BB962C8B-B14F-4D97-AF65-F5344CB8AC3E}">
        <p14:creationId xmlns:p14="http://schemas.microsoft.com/office/powerpoint/2010/main" val="268449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3</a:t>
            </a:fld>
            <a:endParaRPr lang="nl-NL" dirty="0"/>
          </a:p>
        </p:txBody>
      </p:sp>
    </p:spTree>
    <p:extLst>
      <p:ext uri="{BB962C8B-B14F-4D97-AF65-F5344CB8AC3E}">
        <p14:creationId xmlns:p14="http://schemas.microsoft.com/office/powerpoint/2010/main" val="3438952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dirty="0"/>
          </a:p>
        </p:txBody>
      </p:sp>
    </p:spTree>
    <p:extLst>
      <p:ext uri="{BB962C8B-B14F-4D97-AF65-F5344CB8AC3E}">
        <p14:creationId xmlns:p14="http://schemas.microsoft.com/office/powerpoint/2010/main" val="34887578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dirty="0"/>
          </a:p>
        </p:txBody>
      </p:sp>
    </p:spTree>
    <p:extLst>
      <p:ext uri="{BB962C8B-B14F-4D97-AF65-F5344CB8AC3E}">
        <p14:creationId xmlns:p14="http://schemas.microsoft.com/office/powerpoint/2010/main" val="18215055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Woordenoverzicht:</a:t>
            </a:r>
          </a:p>
          <a:p>
            <a:pPr marL="0" marR="0" lvl="0" indent="0" algn="l" defTabSz="914400" rtl="0" eaLnBrk="0" fontAlgn="t" latinLnBrk="0" hangingPunct="0">
              <a:lnSpc>
                <a:spcPct val="100000"/>
              </a:lnSpc>
              <a:spcBef>
                <a:spcPct val="0"/>
              </a:spcBef>
              <a:spcAft>
                <a:spcPct val="0"/>
              </a:spcAft>
              <a:buClrTx/>
              <a:buSzTx/>
              <a:buFontTx/>
              <a:buNone/>
              <a:tabLst/>
            </a:pPr>
            <a:endParaRPr kumimoji="0" lang="nl-NL" altLang="nl-NL" sz="1000" b="1" i="0" u="none" strike="noStrike" cap="none" normalizeH="0" baseline="0" dirty="0">
              <a:ln>
                <a:noFill/>
              </a:ln>
              <a:solidFill>
                <a:srgbClr val="4F4F4F"/>
              </a:solidFill>
              <a:effectLst/>
              <a:latin typeface="Verdana" panose="020B0604030504040204" pitchFamily="34" charset="0"/>
            </a:endParaRPr>
          </a:p>
          <a:p>
            <a:pPr marL="0" marR="0" lvl="0" indent="0" algn="l" defTabSz="914400" rtl="0" eaLnBrk="0" fontAlgn="t" latinLnBrk="0" hangingPunct="0">
              <a:lnSpc>
                <a:spcPct val="100000"/>
              </a:lnSpc>
              <a:spcBef>
                <a:spcPct val="0"/>
              </a:spcBef>
              <a:spcAft>
                <a:spcPct val="0"/>
              </a:spcAft>
              <a:buClrTx/>
              <a:buSzTx/>
              <a:buFontTx/>
              <a:buNone/>
              <a:tabLst/>
            </a:pPr>
            <a:r>
              <a:rPr kumimoji="0" lang="nl-NL" altLang="nl-NL" sz="1000" b="1" i="0" u="none" strike="noStrike" cap="none" normalizeH="0" baseline="0" dirty="0">
                <a:ln>
                  <a:noFill/>
                </a:ln>
                <a:solidFill>
                  <a:srgbClr val="4F4F4F"/>
                </a:solidFill>
                <a:effectLst/>
                <a:latin typeface="Verdana" panose="020B0604030504040204" pitchFamily="34" charset="0"/>
              </a:rPr>
              <a:t>tellen</a:t>
            </a:r>
          </a:p>
          <a:p>
            <a:pPr marL="457200" marR="0" lvl="1" indent="-457200" algn="l" defTabSz="914400" rtl="0" eaLnBrk="0" fontAlgn="t" latinLnBrk="0" hangingPunct="0">
              <a:lnSpc>
                <a:spcPct val="100000"/>
              </a:lnSpc>
              <a:spcBef>
                <a:spcPct val="0"/>
              </a:spcBef>
              <a:spcAft>
                <a:spcPct val="0"/>
              </a:spcAft>
              <a:buClrTx/>
              <a:buSzTx/>
              <a:buFontTx/>
              <a:buNone/>
              <a:tabLst/>
            </a:pPr>
            <a:r>
              <a:rPr kumimoji="0" lang="nl-NL" altLang="nl-NL" sz="1000" b="0" i="0" u="none" strike="noStrike" cap="none" normalizeH="0" baseline="0" dirty="0">
                <a:ln>
                  <a:noFill/>
                </a:ln>
                <a:solidFill>
                  <a:srgbClr val="4F4F4F"/>
                </a:solidFill>
                <a:effectLst/>
                <a:latin typeface="Verdana" panose="020B0604030504040204" pitchFamily="34" charset="0"/>
              </a:rPr>
              <a:t>hebben</a:t>
            </a:r>
          </a:p>
          <a:p>
            <a:pPr marL="0" marR="0" lvl="0" indent="0" algn="l" defTabSz="914400" rtl="0" eaLnBrk="0" fontAlgn="t" latinLnBrk="0" hangingPunct="0">
              <a:lnSpc>
                <a:spcPct val="100000"/>
              </a:lnSpc>
              <a:spcBef>
                <a:spcPct val="0"/>
              </a:spcBef>
              <a:spcAft>
                <a:spcPct val="0"/>
              </a:spcAft>
              <a:buClrTx/>
              <a:buSzTx/>
              <a:buFontTx/>
              <a:buNone/>
              <a:tabLst/>
            </a:pPr>
            <a:r>
              <a:rPr kumimoji="0" lang="nl-NL" altLang="nl-NL" sz="1000" b="1" i="0" u="none" strike="noStrike" cap="none" normalizeH="0" baseline="0" dirty="0">
                <a:ln>
                  <a:noFill/>
                </a:ln>
                <a:solidFill>
                  <a:srgbClr val="4F4F4F"/>
                </a:solidFill>
                <a:effectLst/>
                <a:latin typeface="Verdana" panose="020B0604030504040204" pitchFamily="34" charset="0"/>
              </a:rPr>
              <a:t>naar verhouding</a:t>
            </a:r>
          </a:p>
          <a:p>
            <a:pPr marL="457200" marR="0" lvl="1" indent="-457200" algn="l" defTabSz="914400" rtl="0" eaLnBrk="0" fontAlgn="t" latinLnBrk="0" hangingPunct="0">
              <a:lnSpc>
                <a:spcPct val="100000"/>
              </a:lnSpc>
              <a:spcBef>
                <a:spcPct val="0"/>
              </a:spcBef>
              <a:spcAft>
                <a:spcPct val="0"/>
              </a:spcAft>
              <a:buClrTx/>
              <a:buSzTx/>
              <a:buFontTx/>
              <a:buNone/>
              <a:tabLst/>
            </a:pPr>
            <a:r>
              <a:rPr kumimoji="0" lang="nl-NL" altLang="nl-NL" sz="1000" b="0" i="0" u="none" strike="noStrike" cap="none" normalizeH="0" baseline="0" dirty="0">
                <a:ln>
                  <a:noFill/>
                </a:ln>
                <a:solidFill>
                  <a:srgbClr val="4F4F4F"/>
                </a:solidFill>
                <a:effectLst/>
                <a:latin typeface="Verdana" panose="020B0604030504040204" pitchFamily="34" charset="0"/>
              </a:rPr>
              <a:t>als je het vergelijkt</a:t>
            </a:r>
          </a:p>
          <a:p>
            <a:pPr marL="0" marR="0" lvl="0" indent="0" algn="l" defTabSz="914400" rtl="0" eaLnBrk="0" fontAlgn="t" latinLnBrk="0" hangingPunct="0">
              <a:lnSpc>
                <a:spcPct val="100000"/>
              </a:lnSpc>
              <a:spcBef>
                <a:spcPct val="0"/>
              </a:spcBef>
              <a:spcAft>
                <a:spcPct val="0"/>
              </a:spcAft>
              <a:buClrTx/>
              <a:buSzTx/>
              <a:buFontTx/>
              <a:buNone/>
              <a:tabLst/>
            </a:pPr>
            <a:r>
              <a:rPr kumimoji="0" lang="nl-NL" altLang="nl-NL" sz="1000" b="1" i="0" u="none" strike="noStrike" cap="none" normalizeH="0" baseline="0" dirty="0">
                <a:ln>
                  <a:noFill/>
                </a:ln>
                <a:solidFill>
                  <a:srgbClr val="4F4F4F"/>
                </a:solidFill>
                <a:effectLst/>
                <a:latin typeface="Verdana" panose="020B0604030504040204" pitchFamily="34" charset="0"/>
              </a:rPr>
              <a:t>het decennium</a:t>
            </a:r>
          </a:p>
          <a:p>
            <a:pPr marL="457200" marR="0" lvl="1" indent="-457200" algn="l" defTabSz="914400" rtl="0" eaLnBrk="0" fontAlgn="t" latinLnBrk="0" hangingPunct="0">
              <a:lnSpc>
                <a:spcPct val="100000"/>
              </a:lnSpc>
              <a:spcBef>
                <a:spcPct val="0"/>
              </a:spcBef>
              <a:spcAft>
                <a:spcPct val="0"/>
              </a:spcAft>
              <a:buClrTx/>
              <a:buSzTx/>
              <a:buFontTx/>
              <a:buNone/>
              <a:tabLst/>
            </a:pPr>
            <a:r>
              <a:rPr kumimoji="0" lang="nl-NL" altLang="nl-NL" sz="1000" b="0" i="0" u="none" strike="noStrike" cap="none" normalizeH="0" baseline="0" dirty="0">
                <a:ln>
                  <a:noFill/>
                </a:ln>
                <a:solidFill>
                  <a:srgbClr val="4F4F4F"/>
                </a:solidFill>
                <a:effectLst/>
                <a:latin typeface="Verdana" panose="020B0604030504040204" pitchFamily="34" charset="0"/>
              </a:rPr>
              <a:t>de periode van tien jaar</a:t>
            </a:r>
          </a:p>
          <a:p>
            <a:pPr marL="0" marR="0" lvl="0" indent="0" algn="l" defTabSz="914400" rtl="0" eaLnBrk="0" fontAlgn="t" latinLnBrk="0" hangingPunct="0">
              <a:lnSpc>
                <a:spcPct val="100000"/>
              </a:lnSpc>
              <a:spcBef>
                <a:spcPct val="0"/>
              </a:spcBef>
              <a:spcAft>
                <a:spcPct val="0"/>
              </a:spcAft>
              <a:buClrTx/>
              <a:buSzTx/>
              <a:buFontTx/>
              <a:buNone/>
              <a:tabLst/>
            </a:pPr>
            <a:r>
              <a:rPr kumimoji="0" lang="nl-NL" altLang="nl-NL" sz="1000" b="1" i="0" u="none" strike="noStrike" cap="none" normalizeH="0" baseline="0" dirty="0">
                <a:ln>
                  <a:noFill/>
                </a:ln>
                <a:solidFill>
                  <a:srgbClr val="4F4F4F"/>
                </a:solidFill>
                <a:effectLst/>
                <a:latin typeface="Verdana" panose="020B0604030504040204" pitchFamily="34" charset="0"/>
              </a:rPr>
              <a:t>oplopen</a:t>
            </a:r>
          </a:p>
          <a:p>
            <a:pPr marL="457200" marR="0" lvl="1" indent="-457200" algn="l" defTabSz="914400" rtl="0" eaLnBrk="0" fontAlgn="t" latinLnBrk="0" hangingPunct="0">
              <a:lnSpc>
                <a:spcPct val="100000"/>
              </a:lnSpc>
              <a:spcBef>
                <a:spcPct val="0"/>
              </a:spcBef>
              <a:spcAft>
                <a:spcPct val="0"/>
              </a:spcAft>
              <a:buClrTx/>
              <a:buSzTx/>
              <a:buFontTx/>
              <a:buNone/>
              <a:tabLst/>
            </a:pPr>
            <a:r>
              <a:rPr kumimoji="0" lang="nl-NL" altLang="nl-NL" sz="1000" b="0" i="0" u="none" strike="noStrike" cap="none" normalizeH="0" baseline="0" dirty="0">
                <a:ln>
                  <a:noFill/>
                </a:ln>
                <a:solidFill>
                  <a:srgbClr val="4F4F4F"/>
                </a:solidFill>
                <a:effectLst/>
                <a:latin typeface="Verdana" panose="020B0604030504040204" pitchFamily="34" charset="0"/>
              </a:rPr>
              <a:t>groter of hoger worden</a:t>
            </a:r>
          </a:p>
          <a:p>
            <a:pPr marL="0" marR="0" lvl="0" indent="0" algn="l" defTabSz="914400" rtl="0" eaLnBrk="0" fontAlgn="t" latinLnBrk="0" hangingPunct="0">
              <a:lnSpc>
                <a:spcPct val="100000"/>
              </a:lnSpc>
              <a:spcBef>
                <a:spcPct val="0"/>
              </a:spcBef>
              <a:spcAft>
                <a:spcPct val="0"/>
              </a:spcAft>
              <a:buClrTx/>
              <a:buSzTx/>
              <a:buFontTx/>
              <a:buNone/>
              <a:tabLst/>
            </a:pPr>
            <a:r>
              <a:rPr kumimoji="0" lang="nl-NL" altLang="nl-NL" sz="1000" b="1" i="0" u="none" strike="noStrike" cap="none" normalizeH="0" baseline="0" dirty="0">
                <a:ln>
                  <a:noFill/>
                </a:ln>
                <a:solidFill>
                  <a:srgbClr val="4F4F4F"/>
                </a:solidFill>
                <a:effectLst/>
                <a:latin typeface="Verdana" panose="020B0604030504040204" pitchFamily="34" charset="0"/>
              </a:rPr>
              <a:t>bedragen</a:t>
            </a:r>
          </a:p>
          <a:p>
            <a:pPr marL="457200" marR="0" lvl="1" indent="-457200" algn="l" defTabSz="914400" rtl="0" eaLnBrk="0" fontAlgn="t" latinLnBrk="0" hangingPunct="0">
              <a:lnSpc>
                <a:spcPct val="100000"/>
              </a:lnSpc>
              <a:spcBef>
                <a:spcPct val="0"/>
              </a:spcBef>
              <a:spcAft>
                <a:spcPct val="0"/>
              </a:spcAft>
              <a:buClrTx/>
              <a:buSzTx/>
              <a:buFontTx/>
              <a:buNone/>
              <a:tabLst/>
            </a:pPr>
            <a:r>
              <a:rPr kumimoji="0" lang="nl-NL" altLang="nl-NL" sz="1000" b="0" i="0" u="none" strike="noStrike" cap="none" normalizeH="0" baseline="0" dirty="0">
                <a:ln>
                  <a:noFill/>
                </a:ln>
                <a:solidFill>
                  <a:srgbClr val="4F4F4F"/>
                </a:solidFill>
                <a:effectLst/>
                <a:latin typeface="Verdana" panose="020B0604030504040204" pitchFamily="34" charset="0"/>
              </a:rPr>
              <a:t>een hoeveelheid hebben van</a:t>
            </a:r>
          </a:p>
          <a:p>
            <a:pPr marL="0" marR="0" lvl="0" indent="0" algn="l" defTabSz="914400" rtl="0" eaLnBrk="0" fontAlgn="t" latinLnBrk="0" hangingPunct="0">
              <a:lnSpc>
                <a:spcPct val="100000"/>
              </a:lnSpc>
              <a:spcBef>
                <a:spcPct val="0"/>
              </a:spcBef>
              <a:spcAft>
                <a:spcPct val="0"/>
              </a:spcAft>
              <a:buClrTx/>
              <a:buSzTx/>
              <a:buFontTx/>
              <a:buNone/>
              <a:tabLst/>
            </a:pPr>
            <a:r>
              <a:rPr kumimoji="0" lang="nl-NL" altLang="nl-NL" sz="1000" b="1" i="0" u="none" strike="noStrike" cap="none" normalizeH="0" baseline="0" dirty="0">
                <a:ln>
                  <a:noFill/>
                </a:ln>
                <a:solidFill>
                  <a:srgbClr val="4F4F4F"/>
                </a:solidFill>
                <a:effectLst/>
                <a:latin typeface="Verdana" panose="020B0604030504040204" pitchFamily="34" charset="0"/>
              </a:rPr>
              <a:t>de generatie</a:t>
            </a:r>
          </a:p>
          <a:p>
            <a:pPr marL="457200" marR="0" lvl="1" indent="-457200" algn="l" defTabSz="914400" rtl="0" eaLnBrk="0" fontAlgn="t" latinLnBrk="0" hangingPunct="0">
              <a:lnSpc>
                <a:spcPct val="100000"/>
              </a:lnSpc>
              <a:spcBef>
                <a:spcPct val="0"/>
              </a:spcBef>
              <a:spcAft>
                <a:spcPct val="0"/>
              </a:spcAft>
              <a:buClrTx/>
              <a:buSzTx/>
              <a:buFontTx/>
              <a:buNone/>
              <a:tabLst/>
            </a:pPr>
            <a:r>
              <a:rPr kumimoji="0" lang="nl-NL" altLang="nl-NL" sz="1000" b="0" i="0" u="none" strike="noStrike" cap="none" normalizeH="0" baseline="0" dirty="0">
                <a:ln>
                  <a:noFill/>
                </a:ln>
                <a:solidFill>
                  <a:srgbClr val="4F4F4F"/>
                </a:solidFill>
                <a:effectLst/>
                <a:latin typeface="Verdana" panose="020B0604030504040204" pitchFamily="34" charset="0"/>
              </a:rPr>
              <a:t>de mensen of dieren van ongeveer dezelfde leeftijd</a:t>
            </a:r>
          </a:p>
          <a:p>
            <a:pPr marL="0" marR="0" lvl="0" indent="0" algn="l" defTabSz="914400" rtl="0" eaLnBrk="0" fontAlgn="t" latinLnBrk="0" hangingPunct="0">
              <a:lnSpc>
                <a:spcPct val="100000"/>
              </a:lnSpc>
              <a:spcBef>
                <a:spcPct val="0"/>
              </a:spcBef>
              <a:spcAft>
                <a:spcPct val="0"/>
              </a:spcAft>
              <a:buClrTx/>
              <a:buSzTx/>
              <a:buFontTx/>
              <a:buNone/>
              <a:tabLst/>
            </a:pPr>
            <a:r>
              <a:rPr kumimoji="0" lang="nl-NL" altLang="nl-NL" sz="1000" b="1" i="0" u="none" strike="noStrike" cap="none" normalizeH="0" baseline="0" dirty="0">
                <a:ln>
                  <a:noFill/>
                </a:ln>
                <a:solidFill>
                  <a:srgbClr val="4F4F4F"/>
                </a:solidFill>
                <a:effectLst/>
                <a:latin typeface="Verdana" panose="020B0604030504040204" pitchFamily="34" charset="0"/>
              </a:rPr>
              <a:t>de levensstijl</a:t>
            </a:r>
          </a:p>
          <a:p>
            <a:pPr marL="457200" marR="0" lvl="1" indent="-457200" algn="l" defTabSz="914400" rtl="0" eaLnBrk="0" fontAlgn="t" latinLnBrk="0" hangingPunct="0">
              <a:lnSpc>
                <a:spcPct val="100000"/>
              </a:lnSpc>
              <a:spcBef>
                <a:spcPct val="0"/>
              </a:spcBef>
              <a:spcAft>
                <a:spcPct val="0"/>
              </a:spcAft>
              <a:buClrTx/>
              <a:buSzTx/>
              <a:buFontTx/>
              <a:buNone/>
              <a:tabLst/>
            </a:pPr>
            <a:r>
              <a:rPr kumimoji="0" lang="nl-NL" altLang="nl-NL" sz="1000" b="0" i="0" u="none" strike="noStrike" cap="none" normalizeH="0" baseline="0" dirty="0">
                <a:ln>
                  <a:noFill/>
                </a:ln>
                <a:solidFill>
                  <a:srgbClr val="4F4F4F"/>
                </a:solidFill>
                <a:effectLst/>
                <a:latin typeface="Verdana" panose="020B0604030504040204" pitchFamily="34" charset="0"/>
              </a:rPr>
              <a:t>de manier van leven van een persoon of groep</a:t>
            </a:r>
          </a:p>
          <a:p>
            <a:pPr marL="0" marR="0" lvl="0" indent="0" algn="l" defTabSz="914400" rtl="0" eaLnBrk="0" fontAlgn="t" latinLnBrk="0" hangingPunct="0">
              <a:lnSpc>
                <a:spcPct val="100000"/>
              </a:lnSpc>
              <a:spcBef>
                <a:spcPct val="0"/>
              </a:spcBef>
              <a:spcAft>
                <a:spcPct val="0"/>
              </a:spcAft>
              <a:buClrTx/>
              <a:buSzTx/>
              <a:buFontTx/>
              <a:buNone/>
              <a:tabLst/>
            </a:pPr>
            <a:r>
              <a:rPr kumimoji="0" lang="nl-NL" altLang="nl-NL" sz="1000" b="1" i="0" u="none" strike="noStrike" cap="none" normalizeH="0" baseline="0" dirty="0">
                <a:ln>
                  <a:noFill/>
                </a:ln>
                <a:solidFill>
                  <a:srgbClr val="4F4F4F"/>
                </a:solidFill>
                <a:effectLst/>
                <a:latin typeface="Verdana" panose="020B0604030504040204" pitchFamily="34" charset="0"/>
              </a:rPr>
              <a:t>waaronder</a:t>
            </a:r>
          </a:p>
          <a:p>
            <a:pPr marL="457200" marR="0" lvl="1" indent="-457200" algn="l" defTabSz="914400" rtl="0" eaLnBrk="0" fontAlgn="t" latinLnBrk="0" hangingPunct="0">
              <a:lnSpc>
                <a:spcPct val="100000"/>
              </a:lnSpc>
              <a:spcBef>
                <a:spcPct val="0"/>
              </a:spcBef>
              <a:spcAft>
                <a:spcPct val="0"/>
              </a:spcAft>
              <a:buClrTx/>
              <a:buSzTx/>
              <a:buFontTx/>
              <a:buNone/>
              <a:tabLst/>
            </a:pPr>
            <a:r>
              <a:rPr kumimoji="0" lang="nl-NL" altLang="nl-NL" sz="1000" b="0" i="0" u="none" strike="noStrike" cap="none" normalizeH="0" baseline="0" dirty="0">
                <a:ln>
                  <a:noFill/>
                </a:ln>
                <a:solidFill>
                  <a:srgbClr val="4F4F4F"/>
                </a:solidFill>
                <a:effectLst/>
                <a:latin typeface="Verdana" panose="020B0604030504040204" pitchFamily="34" charset="0"/>
              </a:rPr>
              <a:t>waarbij, tussen welke</a:t>
            </a:r>
          </a:p>
          <a:p>
            <a:pPr marL="0" marR="0" lvl="0" indent="0" algn="l" defTabSz="914400" rtl="0" eaLnBrk="0" fontAlgn="t" latinLnBrk="0" hangingPunct="0">
              <a:lnSpc>
                <a:spcPct val="100000"/>
              </a:lnSpc>
              <a:spcBef>
                <a:spcPct val="0"/>
              </a:spcBef>
              <a:spcAft>
                <a:spcPct val="0"/>
              </a:spcAft>
              <a:buClrTx/>
              <a:buSzTx/>
              <a:buFontTx/>
              <a:buNone/>
              <a:tabLst/>
            </a:pPr>
            <a:r>
              <a:rPr kumimoji="0" lang="nl-NL" altLang="nl-NL" sz="1000" b="1" i="0" u="none" strike="noStrike" cap="none" normalizeH="0" baseline="0" dirty="0">
                <a:ln>
                  <a:noFill/>
                </a:ln>
                <a:solidFill>
                  <a:srgbClr val="4F4F4F"/>
                </a:solidFill>
                <a:effectLst/>
                <a:latin typeface="Verdana" panose="020B0604030504040204" pitchFamily="34" charset="0"/>
              </a:rPr>
              <a:t>onvermijdelijk</a:t>
            </a:r>
          </a:p>
          <a:p>
            <a:pPr marL="457200" marR="0" lvl="1" indent="-457200" algn="l" defTabSz="914400" rtl="0" eaLnBrk="0" fontAlgn="t" latinLnBrk="0" hangingPunct="0">
              <a:lnSpc>
                <a:spcPct val="100000"/>
              </a:lnSpc>
              <a:spcBef>
                <a:spcPct val="0"/>
              </a:spcBef>
              <a:spcAft>
                <a:spcPct val="0"/>
              </a:spcAft>
              <a:buClrTx/>
              <a:buSzTx/>
              <a:buFontTx/>
              <a:buNone/>
              <a:tabLst/>
            </a:pPr>
            <a:r>
              <a:rPr kumimoji="0" lang="nl-NL" altLang="nl-NL" sz="1000" b="0" i="0" u="none" strike="noStrike" cap="none" normalizeH="0" baseline="0" dirty="0">
                <a:ln>
                  <a:noFill/>
                </a:ln>
                <a:solidFill>
                  <a:srgbClr val="4F4F4F"/>
                </a:solidFill>
                <a:effectLst/>
                <a:latin typeface="Verdana" panose="020B0604030504040204" pitchFamily="34" charset="0"/>
              </a:rPr>
              <a:t>niet te voorkomen, noodzakelijk</a:t>
            </a:r>
          </a:p>
          <a:p>
            <a:pPr marL="0" marR="0" lvl="0" indent="0" algn="l" defTabSz="914400" rtl="0" eaLnBrk="0" fontAlgn="t" latinLnBrk="0" hangingPunct="0">
              <a:lnSpc>
                <a:spcPct val="100000"/>
              </a:lnSpc>
              <a:spcBef>
                <a:spcPct val="0"/>
              </a:spcBef>
              <a:spcAft>
                <a:spcPct val="0"/>
              </a:spcAft>
              <a:buClrTx/>
              <a:buSzTx/>
              <a:buFontTx/>
              <a:buNone/>
              <a:tabLst/>
            </a:pPr>
            <a:r>
              <a:rPr kumimoji="0" lang="nl-NL" altLang="nl-NL" sz="1000" b="1" i="0" u="none" strike="noStrike" cap="none" normalizeH="0" baseline="0" dirty="0">
                <a:ln>
                  <a:noFill/>
                </a:ln>
                <a:solidFill>
                  <a:srgbClr val="4F4F4F"/>
                </a:solidFill>
                <a:effectLst/>
                <a:latin typeface="Verdana" panose="020B0604030504040204" pitchFamily="34" charset="0"/>
              </a:rPr>
              <a:t>nauwelijks</a:t>
            </a:r>
          </a:p>
          <a:p>
            <a:pPr marL="457200" marR="0" lvl="1" indent="-457200" algn="l" defTabSz="914400" rtl="0" eaLnBrk="0" fontAlgn="t" latinLnBrk="0" hangingPunct="0">
              <a:lnSpc>
                <a:spcPct val="100000"/>
              </a:lnSpc>
              <a:spcBef>
                <a:spcPct val="0"/>
              </a:spcBef>
              <a:spcAft>
                <a:spcPct val="0"/>
              </a:spcAft>
              <a:buClrTx/>
              <a:buSzTx/>
              <a:buFontTx/>
              <a:buNone/>
              <a:tabLst/>
            </a:pPr>
            <a:r>
              <a:rPr kumimoji="0" lang="nl-NL" altLang="nl-NL" sz="1000" b="0" i="0" u="none" strike="noStrike" cap="none" normalizeH="0" baseline="0" dirty="0">
                <a:ln>
                  <a:noFill/>
                </a:ln>
                <a:solidFill>
                  <a:srgbClr val="4F4F4F"/>
                </a:solidFill>
                <a:effectLst/>
                <a:latin typeface="Verdana" panose="020B0604030504040204" pitchFamily="34" charset="0"/>
              </a:rPr>
              <a:t>bijna niet</a:t>
            </a:r>
          </a:p>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dirty="0"/>
          </a:p>
        </p:txBody>
      </p:sp>
    </p:spTree>
    <p:extLst>
      <p:ext uri="{BB962C8B-B14F-4D97-AF65-F5344CB8AC3E}">
        <p14:creationId xmlns:p14="http://schemas.microsoft.com/office/powerpoint/2010/main" val="10134792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dirty="0"/>
          </a:p>
        </p:txBody>
      </p:sp>
    </p:spTree>
    <p:extLst>
      <p:ext uri="{BB962C8B-B14F-4D97-AF65-F5344CB8AC3E}">
        <p14:creationId xmlns:p14="http://schemas.microsoft.com/office/powerpoint/2010/main" val="40064423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dirty="0"/>
          </a:p>
        </p:txBody>
      </p:sp>
    </p:spTree>
    <p:extLst>
      <p:ext uri="{BB962C8B-B14F-4D97-AF65-F5344CB8AC3E}">
        <p14:creationId xmlns:p14="http://schemas.microsoft.com/office/powerpoint/2010/main" val="10193853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dirty="0"/>
          </a:p>
        </p:txBody>
      </p:sp>
    </p:spTree>
    <p:extLst>
      <p:ext uri="{BB962C8B-B14F-4D97-AF65-F5344CB8AC3E}">
        <p14:creationId xmlns:p14="http://schemas.microsoft.com/office/powerpoint/2010/main" val="10193853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19-9-2023</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19-9-2023</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19-9-2023</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19-9-2023</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19-9-2023</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19-9-2023</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19-9-2023</a:t>
            </a:fld>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19-9-2023</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19-9-2023</a:t>
            </a:fld>
            <a:endParaRPr lang="nl-NL" dirty="0"/>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19-9-2023</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19-9-2023</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19-9-2023</a:t>
            </a:fld>
            <a:endParaRPr lang="nl-NL" dirty="0"/>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rtvoost.nl/nieuws/2252681/jan-87-uit-wierden-zoekt-nieuwe-bestemming-voor-zn-eeuwenoude-boomstam-wie-maakt-m-los"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image" Target="../media/image27.jpeg"/></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37.jpe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42.jpeg"/><Relationship Id="rId2"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5.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44.jpeg"/><Relationship Id="rId5" Type="http://schemas.openxmlformats.org/officeDocument/2006/relationships/image" Target="../media/image43.png"/><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49.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48.jpeg"/><Relationship Id="rId5" Type="http://schemas.microsoft.com/office/2007/relationships/hdphoto" Target="../media/hdphoto3.wdp"/><Relationship Id="rId4" Type="http://schemas.openxmlformats.org/officeDocument/2006/relationships/image" Target="../media/image4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9.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6512" y="0"/>
            <a:ext cx="9252520" cy="6858000"/>
          </a:xfrm>
        </p:spPr>
        <p:txBody>
          <a:bodyPr>
            <a:noAutofit/>
          </a:bodyPr>
          <a:lstStyle/>
          <a:p>
            <a:pPr marL="0" lvl="0" indent="0">
              <a:buNone/>
            </a:pPr>
            <a:r>
              <a:rPr lang="nl-NL" sz="1900" u="sng" dirty="0">
                <a:solidFill>
                  <a:prstClr val="black"/>
                </a:solidFill>
              </a:rPr>
              <a:t>Semantisatieverhaal B:</a:t>
            </a:r>
          </a:p>
          <a:p>
            <a:pPr marL="0" lvl="0" indent="0">
              <a:spcBef>
                <a:spcPts val="200"/>
              </a:spcBef>
              <a:spcAft>
                <a:spcPts val="200"/>
              </a:spcAft>
              <a:buNone/>
            </a:pPr>
            <a:r>
              <a:rPr lang="nl-NL" sz="2000" dirty="0">
                <a:ea typeface="Times New Roman" panose="02020603050405020304" pitchFamily="18" charset="0"/>
                <a:cs typeface="Arial" panose="020B0604020202020204" pitchFamily="34" charset="0"/>
              </a:rPr>
              <a:t>Jan, een man van 87 jaar, heeft een aantal jaren geleden een oude boom gekocht. Ik weet niet precies hoeveel jaar geleden, misschien wel </a:t>
            </a:r>
            <a:r>
              <a:rPr lang="nl-NL" sz="2000" b="1" u="sng" dirty="0">
                <a:ea typeface="Times New Roman" panose="02020603050405020304" pitchFamily="18" charset="0"/>
                <a:cs typeface="Arial" panose="020B0604020202020204" pitchFamily="34" charset="0"/>
              </a:rPr>
              <a:t>een decennium</a:t>
            </a:r>
            <a:r>
              <a:rPr lang="nl-NL" sz="2000" dirty="0">
                <a:ea typeface="Times New Roman" panose="02020603050405020304" pitchFamily="18" charset="0"/>
                <a:cs typeface="Arial" panose="020B0604020202020204" pitchFamily="34" charset="0"/>
              </a:rPr>
              <a:t>. Een decennium is </a:t>
            </a:r>
            <a:r>
              <a:rPr lang="nl-NL" sz="2000" b="1" i="1" dirty="0">
                <a:ea typeface="Times New Roman" panose="02020603050405020304" pitchFamily="18" charset="0"/>
                <a:cs typeface="Arial" panose="020B0604020202020204" pitchFamily="34" charset="0"/>
              </a:rPr>
              <a:t>een periode van tien jaar</a:t>
            </a:r>
            <a:r>
              <a:rPr lang="nl-NL" sz="2000" dirty="0">
                <a:ea typeface="Times New Roman" panose="02020603050405020304" pitchFamily="18" charset="0"/>
                <a:cs typeface="Arial" panose="020B0604020202020204" pitchFamily="34" charset="0"/>
              </a:rPr>
              <a:t>. Nederland </a:t>
            </a:r>
            <a:r>
              <a:rPr lang="nl-NL" sz="2000" b="1" u="sng" dirty="0">
                <a:ea typeface="Times New Roman" panose="02020603050405020304" pitchFamily="18" charset="0"/>
                <a:cs typeface="Arial" panose="020B0604020202020204" pitchFamily="34" charset="0"/>
              </a:rPr>
              <a:t>telt</a:t>
            </a:r>
            <a:r>
              <a:rPr lang="nl-NL" sz="2000" dirty="0">
                <a:ea typeface="Times New Roman" panose="02020603050405020304" pitchFamily="18" charset="0"/>
                <a:cs typeface="Arial" panose="020B0604020202020204" pitchFamily="34" charset="0"/>
              </a:rPr>
              <a:t> of </a:t>
            </a:r>
            <a:r>
              <a:rPr lang="nl-NL" sz="2000" b="1" i="1" dirty="0">
                <a:ea typeface="Times New Roman" panose="02020603050405020304" pitchFamily="18" charset="0"/>
                <a:cs typeface="Arial" panose="020B0604020202020204" pitchFamily="34" charset="0"/>
              </a:rPr>
              <a:t>heeft</a:t>
            </a:r>
            <a:r>
              <a:rPr lang="nl-NL" sz="2000" dirty="0">
                <a:ea typeface="Times New Roman" panose="02020603050405020304" pitchFamily="18" charset="0"/>
                <a:cs typeface="Arial" panose="020B0604020202020204" pitchFamily="34" charset="0"/>
              </a:rPr>
              <a:t> miljoenen bomen. </a:t>
            </a:r>
            <a:r>
              <a:rPr lang="nl-NL" sz="2000" b="1" u="sng" dirty="0">
                <a:ea typeface="Times New Roman" panose="02020603050405020304" pitchFamily="18" charset="0"/>
                <a:cs typeface="Arial" panose="020B0604020202020204" pitchFamily="34" charset="0"/>
              </a:rPr>
              <a:t>Waaronder</a:t>
            </a:r>
            <a:r>
              <a:rPr lang="nl-NL" sz="2000" dirty="0">
                <a:ea typeface="Times New Roman" panose="02020603050405020304" pitchFamily="18" charset="0"/>
                <a:cs typeface="Arial" panose="020B0604020202020204" pitchFamily="34" charset="0"/>
              </a:rPr>
              <a:t>,</a:t>
            </a:r>
            <a:r>
              <a:rPr lang="nl-NL" sz="2000" b="1" i="1" dirty="0">
                <a:ea typeface="Times New Roman" panose="02020603050405020304" pitchFamily="18" charset="0"/>
                <a:cs typeface="Arial" panose="020B0604020202020204" pitchFamily="34" charset="0"/>
              </a:rPr>
              <a:t> waarbij </a:t>
            </a:r>
            <a:r>
              <a:rPr lang="nl-NL" sz="2000" dirty="0">
                <a:ea typeface="Times New Roman" panose="02020603050405020304" pitchFamily="18" charset="0"/>
                <a:cs typeface="Arial" panose="020B0604020202020204" pitchFamily="34" charset="0"/>
              </a:rPr>
              <a:t>deze bijzondere boom. Deze boom was al 500 jaar oud en zou omgehakt worden. </a:t>
            </a:r>
            <a:r>
              <a:rPr lang="nl-NL" sz="2000" b="1" u="sng" dirty="0">
                <a:ea typeface="Times New Roman" panose="02020603050405020304" pitchFamily="18" charset="0"/>
                <a:cs typeface="Arial" panose="020B0604020202020204" pitchFamily="34" charset="0"/>
              </a:rPr>
              <a:t>Naar verhouding</a:t>
            </a:r>
            <a:r>
              <a:rPr lang="nl-NL" sz="2000" dirty="0">
                <a:ea typeface="Times New Roman" panose="02020603050405020304" pitchFamily="18" charset="0"/>
                <a:cs typeface="Arial" panose="020B0604020202020204" pitchFamily="34" charset="0"/>
              </a:rPr>
              <a:t>, </a:t>
            </a:r>
            <a:r>
              <a:rPr lang="nl-NL" sz="2000" b="1" i="1" dirty="0">
                <a:ea typeface="Times New Roman" panose="02020603050405020304" pitchFamily="18" charset="0"/>
                <a:cs typeface="Arial" panose="020B0604020202020204" pitchFamily="34" charset="0"/>
              </a:rPr>
              <a:t>als je het vergelijkt</a:t>
            </a:r>
            <a:r>
              <a:rPr lang="nl-NL" sz="2000" dirty="0">
                <a:ea typeface="Times New Roman" panose="02020603050405020304" pitchFamily="18" charset="0"/>
                <a:cs typeface="Arial" panose="020B0604020202020204" pitchFamily="34" charset="0"/>
              </a:rPr>
              <a:t> met de bomen in mijn tuin, is dat heel oud! Als de boom was blijven staan, kon de leeftijd van deze boom misschien wel </a:t>
            </a:r>
            <a:r>
              <a:rPr lang="nl-NL" sz="2000" b="1" u="sng" dirty="0">
                <a:ea typeface="Times New Roman" panose="02020603050405020304" pitchFamily="18" charset="0"/>
                <a:cs typeface="Arial" panose="020B0604020202020204" pitchFamily="34" charset="0"/>
              </a:rPr>
              <a:t>oplopen</a:t>
            </a:r>
            <a:r>
              <a:rPr lang="nl-NL" sz="2000" dirty="0">
                <a:ea typeface="Times New Roman" panose="02020603050405020304" pitchFamily="18" charset="0"/>
                <a:cs typeface="Arial" panose="020B0604020202020204" pitchFamily="34" charset="0"/>
              </a:rPr>
              <a:t> tot 600 jaar! Oplopen betekent </a:t>
            </a:r>
            <a:r>
              <a:rPr lang="nl-NL" sz="2000" b="1" i="1" dirty="0">
                <a:ea typeface="Times New Roman" panose="02020603050405020304" pitchFamily="18" charset="0"/>
                <a:cs typeface="Arial" panose="020B0604020202020204" pitchFamily="34" charset="0"/>
              </a:rPr>
              <a:t>groter of hoger worden</a:t>
            </a:r>
            <a:r>
              <a:rPr lang="nl-NL" sz="2000" dirty="0">
                <a:ea typeface="Times New Roman" panose="02020603050405020304" pitchFamily="18" charset="0"/>
                <a:cs typeface="Arial" panose="020B0604020202020204" pitchFamily="34" charset="0"/>
              </a:rPr>
              <a:t>. Maar omhakken was </a:t>
            </a:r>
            <a:r>
              <a:rPr lang="nl-NL" sz="2000" b="1" u="sng" dirty="0">
                <a:ea typeface="Times New Roman" panose="02020603050405020304" pitchFamily="18" charset="0"/>
                <a:cs typeface="Arial" panose="020B0604020202020204" pitchFamily="34" charset="0"/>
              </a:rPr>
              <a:t>onvermijdelijk</a:t>
            </a:r>
            <a:r>
              <a:rPr lang="nl-NL" sz="2000" dirty="0">
                <a:ea typeface="Times New Roman" panose="02020603050405020304" pitchFamily="18" charset="0"/>
                <a:cs typeface="Arial" panose="020B0604020202020204" pitchFamily="34" charset="0"/>
              </a:rPr>
              <a:t>. Het was </a:t>
            </a:r>
            <a:r>
              <a:rPr lang="nl-NL" sz="2000" b="1" i="1" dirty="0">
                <a:ea typeface="Times New Roman" panose="02020603050405020304" pitchFamily="18" charset="0"/>
                <a:cs typeface="Arial" panose="020B0604020202020204" pitchFamily="34" charset="0"/>
              </a:rPr>
              <a:t>noodzakelijk, niet te voorkomen</a:t>
            </a:r>
            <a:r>
              <a:rPr lang="nl-NL" sz="2000" dirty="0">
                <a:ea typeface="Times New Roman" panose="02020603050405020304" pitchFamily="18" charset="0"/>
                <a:cs typeface="Arial" panose="020B0604020202020204" pitchFamily="34" charset="0"/>
              </a:rPr>
              <a:t>. Wel zonde, maar gelukkig zijn er nog heel wat bomen over. Ik las laatst dat het aantal bomen in Nederland ongeveer 162 miljoen </a:t>
            </a:r>
            <a:r>
              <a:rPr lang="nl-NL" sz="2000" b="1" u="sng" dirty="0">
                <a:ea typeface="Times New Roman" panose="02020603050405020304" pitchFamily="18" charset="0"/>
                <a:cs typeface="Arial" panose="020B0604020202020204" pitchFamily="34" charset="0"/>
              </a:rPr>
              <a:t>bedraagt</a:t>
            </a:r>
            <a:r>
              <a:rPr lang="nl-NL" sz="2000" dirty="0">
                <a:ea typeface="Times New Roman" panose="02020603050405020304" pitchFamily="18" charset="0"/>
                <a:cs typeface="Arial" panose="020B0604020202020204" pitchFamily="34" charset="0"/>
              </a:rPr>
              <a:t>. We </a:t>
            </a:r>
            <a:r>
              <a:rPr lang="nl-NL" sz="2000" b="1" i="1" dirty="0">
                <a:ea typeface="Times New Roman" panose="02020603050405020304" pitchFamily="18" charset="0"/>
                <a:cs typeface="Arial" panose="020B0604020202020204" pitchFamily="34" charset="0"/>
              </a:rPr>
              <a:t>hebben dus een hoeveelheid van</a:t>
            </a:r>
            <a:r>
              <a:rPr lang="nl-NL" sz="2000" dirty="0">
                <a:ea typeface="Times New Roman" panose="02020603050405020304" pitchFamily="18" charset="0"/>
                <a:cs typeface="Arial" panose="020B0604020202020204" pitchFamily="34" charset="0"/>
              </a:rPr>
              <a:t> 162 miljoen bomen in Nederland.</a:t>
            </a:r>
          </a:p>
          <a:p>
            <a:pPr marL="0" lvl="0" indent="0">
              <a:spcBef>
                <a:spcPts val="200"/>
              </a:spcBef>
              <a:spcAft>
                <a:spcPts val="200"/>
              </a:spcAft>
              <a:buNone/>
            </a:pPr>
            <a:r>
              <a:rPr lang="nl-NL" sz="2000" dirty="0">
                <a:ea typeface="Times New Roman" panose="02020603050405020304" pitchFamily="18" charset="0"/>
                <a:cs typeface="Arial" panose="020B0604020202020204" pitchFamily="34" charset="0"/>
              </a:rPr>
              <a:t>Jan wilde de omgehakte boomstam graag hebben. Hij vond het zo mooi. De boom was </a:t>
            </a:r>
            <a:r>
              <a:rPr lang="nl-NL" sz="2000" b="1" u="sng" dirty="0">
                <a:ea typeface="Times New Roman" panose="02020603050405020304" pitchFamily="18" charset="0"/>
                <a:cs typeface="Arial" panose="020B0604020202020204" pitchFamily="34" charset="0"/>
              </a:rPr>
              <a:t>nauwelijks</a:t>
            </a:r>
            <a:r>
              <a:rPr lang="nl-NL" sz="2000" dirty="0">
                <a:ea typeface="Times New Roman" panose="02020603050405020304" pitchFamily="18" charset="0"/>
                <a:cs typeface="Arial" panose="020B0604020202020204" pitchFamily="34" charset="0"/>
              </a:rPr>
              <a:t>, </a:t>
            </a:r>
            <a:r>
              <a:rPr lang="nl-NL" sz="2000" b="1" i="1" dirty="0">
                <a:ea typeface="Times New Roman" panose="02020603050405020304" pitchFamily="18" charset="0"/>
                <a:cs typeface="Arial" panose="020B0604020202020204" pitchFamily="34" charset="0"/>
              </a:rPr>
              <a:t>bijna niet</a:t>
            </a:r>
            <a:r>
              <a:rPr lang="nl-NL" sz="2000" dirty="0">
                <a:ea typeface="Times New Roman" panose="02020603050405020304" pitchFamily="18" charset="0"/>
                <a:cs typeface="Arial" panose="020B0604020202020204" pitchFamily="34" charset="0"/>
              </a:rPr>
              <a:t> aangetast. Hij was nog helemaal mooi en wat er ook speciaal was: de boomstam was hol van binnen. Jan wilde met deze grote boomstam het plattelandsmuseum in de buurt mooier maken. Maar het museum verdween omdat er huizen moesten worden gebouwd voor een volgende </a:t>
            </a:r>
            <a:r>
              <a:rPr lang="nl-NL" sz="2000" b="1" u="sng" dirty="0">
                <a:ea typeface="Times New Roman" panose="02020603050405020304" pitchFamily="18" charset="0"/>
                <a:cs typeface="Arial" panose="020B0604020202020204" pitchFamily="34" charset="0"/>
              </a:rPr>
              <a:t>generatie</a:t>
            </a:r>
            <a:r>
              <a:rPr lang="nl-NL" sz="2000" dirty="0">
                <a:ea typeface="Times New Roman" panose="02020603050405020304" pitchFamily="18" charset="0"/>
                <a:cs typeface="Arial" panose="020B0604020202020204" pitchFamily="34" charset="0"/>
              </a:rPr>
              <a:t>. De generatie is </a:t>
            </a:r>
            <a:r>
              <a:rPr lang="nl-NL" sz="2000" b="1" i="1" dirty="0">
                <a:ea typeface="Times New Roman" panose="02020603050405020304" pitchFamily="18" charset="0"/>
                <a:cs typeface="Arial" panose="020B0604020202020204" pitchFamily="34" charset="0"/>
              </a:rPr>
              <a:t>de mensen of dieren van ongeveer dezelfde leeftijd</a:t>
            </a:r>
            <a:r>
              <a:rPr lang="nl-NL" sz="2000" dirty="0">
                <a:ea typeface="Times New Roman" panose="02020603050405020304" pitchFamily="18" charset="0"/>
                <a:cs typeface="Arial" panose="020B0604020202020204" pitchFamily="34" charset="0"/>
              </a:rPr>
              <a:t>. Nu heeft Jan nog al die jaren zijn mooie boomstam in zijn tuin. Hij zoekt nu een ander mooi plekje voor zijn boom en kwam hiermee in het nieuws. Misschien past de oude boomstam wel bij iemands </a:t>
            </a:r>
            <a:r>
              <a:rPr lang="nl-NL" sz="2000" b="1" u="sng" dirty="0">
                <a:ea typeface="Times New Roman" panose="02020603050405020304" pitchFamily="18" charset="0"/>
                <a:cs typeface="Arial" panose="020B0604020202020204" pitchFamily="34" charset="0"/>
              </a:rPr>
              <a:t>levensstijl</a:t>
            </a:r>
            <a:r>
              <a:rPr lang="nl-NL" sz="2000" dirty="0">
                <a:ea typeface="Times New Roman" panose="02020603050405020304" pitchFamily="18" charset="0"/>
                <a:cs typeface="Arial" panose="020B0604020202020204" pitchFamily="34" charset="0"/>
              </a:rPr>
              <a:t>, </a:t>
            </a:r>
            <a:r>
              <a:rPr lang="nl-NL" sz="2000" b="1" i="1" dirty="0">
                <a:ea typeface="Times New Roman" panose="02020603050405020304" pitchFamily="18" charset="0"/>
                <a:cs typeface="Arial" panose="020B0604020202020204" pitchFamily="34" charset="0"/>
              </a:rPr>
              <a:t>de manier van leven van een persoon of groep</a:t>
            </a:r>
            <a:r>
              <a:rPr lang="nl-NL" sz="2000" dirty="0">
                <a:ea typeface="Times New Roman" panose="02020603050405020304" pitchFamily="18" charset="0"/>
                <a:cs typeface="Arial" panose="020B0604020202020204" pitchFamily="34" charset="0"/>
              </a:rPr>
              <a:t>. </a:t>
            </a:r>
          </a:p>
          <a:p>
            <a:pPr marL="0" lvl="0" indent="0">
              <a:spcBef>
                <a:spcPts val="200"/>
              </a:spcBef>
              <a:spcAft>
                <a:spcPts val="200"/>
              </a:spcAft>
              <a:buNone/>
            </a:pPr>
            <a:r>
              <a:rPr lang="nl-NL" sz="2000" dirty="0">
                <a:ea typeface="Times New Roman" panose="02020603050405020304" pitchFamily="18" charset="0"/>
                <a:cs typeface="Arial" panose="020B0604020202020204" pitchFamily="34" charset="0"/>
              </a:rPr>
              <a:t>Zou jij de boomstam in je tuin willen hebben?</a:t>
            </a:r>
          </a:p>
          <a:p>
            <a:pPr marL="0" lvl="0" indent="0">
              <a:spcBef>
                <a:spcPts val="200"/>
              </a:spcBef>
              <a:spcAft>
                <a:spcPts val="200"/>
              </a:spcAft>
              <a:buNone/>
            </a:pPr>
            <a:endParaRPr lang="nl-NL" sz="2400" dirty="0">
              <a:ea typeface="Times New Roman" panose="02020603050405020304" pitchFamily="18" charset="0"/>
              <a:cs typeface="Arial" panose="020B0604020202020204" pitchFamily="34" charset="0"/>
            </a:endParaRPr>
          </a:p>
          <a:p>
            <a:pPr marL="0" lvl="0" indent="0">
              <a:spcBef>
                <a:spcPts val="200"/>
              </a:spcBef>
              <a:spcAft>
                <a:spcPts val="200"/>
              </a:spcAft>
              <a:buNone/>
            </a:pPr>
            <a:endParaRPr lang="nl-NL" sz="2000" dirty="0">
              <a:ea typeface="Times New Roman" panose="02020603050405020304" pitchFamily="18" charset="0"/>
              <a:cs typeface="Arial" panose="020B0604020202020204" pitchFamily="34" charset="0"/>
            </a:endParaRPr>
          </a:p>
        </p:txBody>
      </p:sp>
      <p:sp>
        <p:nvSpPr>
          <p:cNvPr id="4" name="Tekstvak 1"/>
          <p:cNvSpPr txBox="1"/>
          <p:nvPr/>
        </p:nvSpPr>
        <p:spPr>
          <a:xfrm>
            <a:off x="8777220" y="35332"/>
            <a:ext cx="314510" cy="369332"/>
          </a:xfrm>
          <a:prstGeom prst="rect">
            <a:avLst/>
          </a:prstGeom>
          <a:noFill/>
          <a:ln w="22225">
            <a:solidFill>
              <a:schemeClr val="tx1"/>
            </a:solidFill>
          </a:ln>
        </p:spPr>
        <p:txBody>
          <a:bodyPr wrap="non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b="1" dirty="0"/>
              <a:t>B</a:t>
            </a:r>
          </a:p>
        </p:txBody>
      </p:sp>
    </p:spTree>
    <p:extLst>
      <p:ext uri="{BB962C8B-B14F-4D97-AF65-F5344CB8AC3E}">
        <p14:creationId xmlns:p14="http://schemas.microsoft.com/office/powerpoint/2010/main" val="2189114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nauwelijks</a:t>
            </a:r>
          </a:p>
        </p:txBody>
      </p:sp>
      <p:pic>
        <p:nvPicPr>
          <p:cNvPr id="4" name="Afbeelding 3">
            <a:extLst>
              <a:ext uri="{FF2B5EF4-FFF2-40B4-BE49-F238E27FC236}">
                <a16:creationId xmlns:a16="http://schemas.microsoft.com/office/drawing/2014/main" id="{948A6246-05BB-9BDA-42A3-F152AD8E181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07704" y="1412776"/>
            <a:ext cx="3507850" cy="5267042"/>
          </a:xfrm>
          <a:prstGeom prst="rect">
            <a:avLst/>
          </a:prstGeom>
        </p:spPr>
      </p:pic>
      <p:pic>
        <p:nvPicPr>
          <p:cNvPr id="7" name="Afbeelding 6">
            <a:extLst>
              <a:ext uri="{FF2B5EF4-FFF2-40B4-BE49-F238E27FC236}">
                <a16:creationId xmlns:a16="http://schemas.microsoft.com/office/drawing/2014/main" id="{A5D23096-B37D-249C-F9AA-E42D968817F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580112" y="2195123"/>
            <a:ext cx="2467754" cy="2467754"/>
          </a:xfrm>
          <a:prstGeom prst="rect">
            <a:avLst/>
          </a:prstGeom>
        </p:spPr>
      </p:pic>
    </p:spTree>
    <p:extLst>
      <p:ext uri="{BB962C8B-B14F-4D97-AF65-F5344CB8AC3E}">
        <p14:creationId xmlns:p14="http://schemas.microsoft.com/office/powerpoint/2010/main" val="29047384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43571" y="6274288"/>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Tekstvak 26"/>
          <p:cNvSpPr txBox="1"/>
          <p:nvPr/>
        </p:nvSpPr>
        <p:spPr>
          <a:xfrm>
            <a:off x="370657" y="17329"/>
            <a:ext cx="8737847" cy="1323439"/>
          </a:xfrm>
          <a:prstGeom prst="rect">
            <a:avLst/>
          </a:prstGeom>
          <a:noFill/>
        </p:spPr>
        <p:txBody>
          <a:bodyPr wrap="square" rtlCol="0">
            <a:spAutoFit/>
          </a:bodyPr>
          <a:lstStyle/>
          <a:p>
            <a:r>
              <a:rPr lang="nl-NL" sz="8000" b="1" u="sng" dirty="0">
                <a:latin typeface="Century Gothic" panose="020B0502020202020204" pitchFamily="34" charset="0"/>
              </a:rPr>
              <a:t>de generatie</a:t>
            </a:r>
          </a:p>
        </p:txBody>
      </p:sp>
      <p:pic>
        <p:nvPicPr>
          <p:cNvPr id="3" name="Afbeelding 2">
            <a:extLst>
              <a:ext uri="{FF2B5EF4-FFF2-40B4-BE49-F238E27FC236}">
                <a16:creationId xmlns:a16="http://schemas.microsoft.com/office/drawing/2014/main" id="{A703E5D8-EB14-6132-FC1D-F26AD5934F9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4847" r="4357"/>
          <a:stretch/>
        </p:blipFill>
        <p:spPr>
          <a:xfrm>
            <a:off x="226641" y="2276872"/>
            <a:ext cx="8737848" cy="3292298"/>
          </a:xfrm>
          <a:prstGeom prst="rect">
            <a:avLst/>
          </a:prstGeom>
        </p:spPr>
      </p:pic>
    </p:spTree>
    <p:extLst>
      <p:ext uri="{BB962C8B-B14F-4D97-AF65-F5344CB8AC3E}">
        <p14:creationId xmlns:p14="http://schemas.microsoft.com/office/powerpoint/2010/main" val="27844785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de levensstijl</a:t>
            </a:r>
          </a:p>
        </p:txBody>
      </p:sp>
      <p:pic>
        <p:nvPicPr>
          <p:cNvPr id="3" name="Afbeelding 2">
            <a:extLst>
              <a:ext uri="{FF2B5EF4-FFF2-40B4-BE49-F238E27FC236}">
                <a16:creationId xmlns:a16="http://schemas.microsoft.com/office/drawing/2014/main" id="{0D835CBD-0C58-F8D4-F4A2-D0E2C3ADB8F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3812" y="1916832"/>
            <a:ext cx="7956376" cy="3656189"/>
          </a:xfrm>
          <a:prstGeom prst="rect">
            <a:avLst/>
          </a:prstGeom>
        </p:spPr>
      </p:pic>
    </p:spTree>
    <p:extLst>
      <p:ext uri="{BB962C8B-B14F-4D97-AF65-F5344CB8AC3E}">
        <p14:creationId xmlns:p14="http://schemas.microsoft.com/office/powerpoint/2010/main" val="14870440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8930A01A-40AE-75C6-B281-012F7B4C1350}"/>
              </a:ext>
            </a:extLst>
          </p:cNvPr>
          <p:cNvSpPr txBox="1"/>
          <p:nvPr/>
        </p:nvSpPr>
        <p:spPr>
          <a:xfrm>
            <a:off x="1331640" y="5501520"/>
            <a:ext cx="5616624" cy="523220"/>
          </a:xfrm>
          <a:prstGeom prst="rect">
            <a:avLst/>
          </a:prstGeom>
          <a:noFill/>
        </p:spPr>
        <p:txBody>
          <a:bodyPr wrap="square">
            <a:spAutoFit/>
          </a:bodyPr>
          <a:lstStyle/>
          <a:p>
            <a:pPr marL="0" lvl="0" indent="0">
              <a:spcBef>
                <a:spcPts val="200"/>
              </a:spcBef>
              <a:spcAft>
                <a:spcPts val="200"/>
              </a:spcAft>
              <a:buNone/>
            </a:pPr>
            <a:r>
              <a:rPr lang="nl-NL" sz="1400" dirty="0">
                <a:effectLst/>
                <a:ea typeface="Times New Roman" panose="02020603050405020304" pitchFamily="18" charset="0"/>
                <a:cs typeface="Arial" panose="020B0604020202020204" pitchFamily="34" charset="0"/>
                <a:hlinkClick r:id="rId2"/>
              </a:rPr>
              <a:t>https://www.rtvoost.nl/nieuws/2252681/jan-87-uit-wierden-zoekt-nieuwe-bestemming-voor-zn-eeuwenoude-boomstam-wie-maakt-m-los</a:t>
            </a:r>
            <a:r>
              <a:rPr lang="nl-NL" sz="1400" dirty="0">
                <a:effectLst/>
                <a:ea typeface="Times New Roman" panose="02020603050405020304" pitchFamily="18" charset="0"/>
                <a:cs typeface="Arial" panose="020B0604020202020204" pitchFamily="34" charset="0"/>
              </a:rPr>
              <a:t> </a:t>
            </a:r>
          </a:p>
        </p:txBody>
      </p:sp>
      <p:pic>
        <p:nvPicPr>
          <p:cNvPr id="5" name="Afbeelding 4">
            <a:hlinkClick r:id="rId2"/>
            <a:extLst>
              <a:ext uri="{FF2B5EF4-FFF2-40B4-BE49-F238E27FC236}">
                <a16:creationId xmlns:a16="http://schemas.microsoft.com/office/drawing/2014/main" id="{F66F73A8-ED13-758C-8A01-4E20CB93C3FB}"/>
              </a:ext>
            </a:extLst>
          </p:cNvPr>
          <p:cNvPicPr>
            <a:picLocks noChangeAspect="1"/>
          </p:cNvPicPr>
          <p:nvPr/>
        </p:nvPicPr>
        <p:blipFill>
          <a:blip r:embed="rId3"/>
          <a:stretch>
            <a:fillRect/>
          </a:stretch>
        </p:blipFill>
        <p:spPr>
          <a:xfrm>
            <a:off x="1331640" y="1033314"/>
            <a:ext cx="6686550" cy="4333875"/>
          </a:xfrm>
          <a:prstGeom prst="rect">
            <a:avLst/>
          </a:prstGeom>
        </p:spPr>
      </p:pic>
    </p:spTree>
    <p:extLst>
      <p:ext uri="{BB962C8B-B14F-4D97-AF65-F5344CB8AC3E}">
        <p14:creationId xmlns:p14="http://schemas.microsoft.com/office/powerpoint/2010/main" val="1972438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Op de woordmuur:</a:t>
            </a:r>
          </a:p>
        </p:txBody>
      </p:sp>
    </p:spTree>
    <p:extLst>
      <p:ext uri="{BB962C8B-B14F-4D97-AF65-F5344CB8AC3E}">
        <p14:creationId xmlns:p14="http://schemas.microsoft.com/office/powerpoint/2010/main" val="16716490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latin typeface="Century Gothic" panose="020B0502020202020204" pitchFamily="34" charset="0"/>
                <a:ea typeface="Calibri"/>
                <a:cs typeface="Times New Roman"/>
              </a:rPr>
              <a:t>tellen</a:t>
            </a:r>
            <a:endParaRPr lang="nl-NL" sz="59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effectLst/>
                <a:latin typeface="Century Gothic" panose="020B0502020202020204" pitchFamily="34" charset="0"/>
                <a:ea typeface="Calibri"/>
                <a:cs typeface="Times New Roman"/>
              </a:rPr>
              <a:t>missen</a:t>
            </a:r>
            <a:endParaRPr lang="nl-NL" sz="59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hebben</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gn="ctr">
              <a:lnSpc>
                <a:spcPct val="90000"/>
              </a:lnSpc>
              <a:spcAft>
                <a:spcPts val="0"/>
              </a:spcAft>
            </a:pPr>
            <a:r>
              <a:rPr lang="nl-NL" sz="2400" i="1" dirty="0">
                <a:solidFill>
                  <a:srgbClr val="387038"/>
                </a:solidFill>
                <a:latin typeface="Century Gothic" panose="020B0502020202020204" pitchFamily="34" charset="0"/>
                <a:ea typeface="Calibri"/>
                <a:cs typeface="Times New Roman"/>
              </a:rPr>
              <a:t>Nederland </a:t>
            </a:r>
            <a:r>
              <a:rPr lang="nl-NL" sz="2400" i="1" u="sng" dirty="0">
                <a:solidFill>
                  <a:srgbClr val="387038"/>
                </a:solidFill>
                <a:latin typeface="Century Gothic" panose="020B0502020202020204" pitchFamily="34" charset="0"/>
                <a:ea typeface="Calibri"/>
                <a:cs typeface="Times New Roman"/>
              </a:rPr>
              <a:t>telt</a:t>
            </a:r>
            <a:r>
              <a:rPr lang="nl-NL" sz="2400" i="1" dirty="0">
                <a:solidFill>
                  <a:srgbClr val="387038"/>
                </a:solidFill>
                <a:latin typeface="Century Gothic" panose="020B0502020202020204" pitchFamily="34" charset="0"/>
                <a:ea typeface="Calibri"/>
                <a:cs typeface="Times New Roman"/>
              </a:rPr>
              <a:t> miljoenen bomen.  </a:t>
            </a: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het niet langer hebben</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90000"/>
              </a:lnSpc>
              <a:spcAft>
                <a:spcPts val="0"/>
              </a:spcAft>
            </a:pPr>
            <a:endParaRPr lang="nl-NL" sz="1100" dirty="0">
              <a:effectLst/>
              <a:latin typeface="Century Gothic" panose="020B0502020202020204" pitchFamily="34" charset="0"/>
              <a:ea typeface="Calibri"/>
              <a:cs typeface="Times New Roman"/>
            </a:endParaRPr>
          </a:p>
          <a:p>
            <a:pPr algn="ctr">
              <a:lnSpc>
                <a:spcPct val="90000"/>
              </a:lnSpc>
            </a:pPr>
            <a:r>
              <a:rPr lang="nl-NL" sz="2400" i="1" dirty="0">
                <a:solidFill>
                  <a:srgbClr val="387038"/>
                </a:solidFill>
                <a:effectLst/>
                <a:latin typeface="Century Gothic" panose="020B0502020202020204" pitchFamily="34" charset="0"/>
                <a:ea typeface="Calibri"/>
                <a:cs typeface="Times New Roman"/>
              </a:rPr>
              <a:t>Dit bos </a:t>
            </a:r>
            <a:r>
              <a:rPr lang="nl-NL" sz="2400" i="1" u="sng" dirty="0">
                <a:solidFill>
                  <a:srgbClr val="387038"/>
                </a:solidFill>
                <a:effectLst/>
                <a:latin typeface="Century Gothic" panose="020B0502020202020204" pitchFamily="34" charset="0"/>
                <a:ea typeface="Calibri"/>
                <a:cs typeface="Times New Roman"/>
              </a:rPr>
              <a:t>mist</a:t>
            </a:r>
            <a:r>
              <a:rPr lang="nl-NL" sz="2400" i="1" dirty="0">
                <a:solidFill>
                  <a:srgbClr val="387038"/>
                </a:solidFill>
                <a:effectLst/>
                <a:latin typeface="Century Gothic" panose="020B0502020202020204" pitchFamily="34" charset="0"/>
                <a:ea typeface="Calibri"/>
                <a:cs typeface="Times New Roman"/>
              </a:rPr>
              <a:t> veel bomen in het midden.</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2" name="Afbeelding 1">
            <a:extLst>
              <a:ext uri="{FF2B5EF4-FFF2-40B4-BE49-F238E27FC236}">
                <a16:creationId xmlns:a16="http://schemas.microsoft.com/office/drawing/2014/main" id="{E3737B7F-BA47-6084-7396-A1248103332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7544" y="2636912"/>
            <a:ext cx="3778038" cy="2123257"/>
          </a:xfrm>
          <a:prstGeom prst="rect">
            <a:avLst/>
          </a:prstGeom>
        </p:spPr>
      </p:pic>
      <p:pic>
        <p:nvPicPr>
          <p:cNvPr id="4" name="Afbeelding 3">
            <a:extLst>
              <a:ext uri="{FF2B5EF4-FFF2-40B4-BE49-F238E27FC236}">
                <a16:creationId xmlns:a16="http://schemas.microsoft.com/office/drawing/2014/main" id="{31C9F517-20DE-A1CF-B20E-D735D6AE43A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076056" y="2636912"/>
            <a:ext cx="3425468" cy="2288212"/>
          </a:xfrm>
          <a:prstGeom prst="rect">
            <a:avLst/>
          </a:prstGeom>
        </p:spPr>
      </p:pic>
    </p:spTree>
    <p:extLst>
      <p:ext uri="{BB962C8B-B14F-4D97-AF65-F5344CB8AC3E}">
        <p14:creationId xmlns:p14="http://schemas.microsoft.com/office/powerpoint/2010/main" val="14865551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latin typeface="Century Gothic" panose="020B0502020202020204" pitchFamily="34" charset="0"/>
                <a:ea typeface="Calibri"/>
                <a:cs typeface="Times New Roman"/>
              </a:rPr>
              <a:t>oplopen</a:t>
            </a:r>
            <a:endParaRPr lang="nl-NL" sz="59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404664"/>
            <a:ext cx="4788025" cy="99392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200" b="1" dirty="0">
                <a:solidFill>
                  <a:srgbClr val="387038"/>
                </a:solidFill>
                <a:effectLst/>
                <a:latin typeface="Century Gothic" panose="020B0502020202020204" pitchFamily="34" charset="0"/>
                <a:ea typeface="Calibri"/>
                <a:cs typeface="Times New Roman"/>
              </a:rPr>
              <a:t>verminderen</a:t>
            </a:r>
            <a:endParaRPr lang="nl-NL" sz="52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hoger of groter worden</a:t>
            </a: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3600" dirty="0">
              <a:effectLst/>
              <a:latin typeface="Century Gothic" panose="020B0502020202020204" pitchFamily="34" charset="0"/>
              <a:ea typeface="Calibri"/>
              <a:cs typeface="Times New Roman"/>
            </a:endParaRPr>
          </a:p>
          <a:p>
            <a:pPr>
              <a:lnSpc>
                <a:spcPct val="107000"/>
              </a:lnSpc>
              <a:spcAft>
                <a:spcPts val="0"/>
              </a:spcAft>
            </a:pPr>
            <a:r>
              <a:rPr lang="nl-NL" sz="3600" dirty="0">
                <a:effectLst/>
                <a:latin typeface="Century Gothic" panose="020B0502020202020204" pitchFamily="34" charset="0"/>
                <a:ea typeface="Calibri"/>
                <a:cs typeface="Times New Roman"/>
              </a:rPr>
              <a:t>  </a:t>
            </a: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gn="ctr">
              <a:lnSpc>
                <a:spcPct val="90000"/>
              </a:lnSpc>
              <a:spcAft>
                <a:spcPts val="0"/>
              </a:spcAft>
            </a:pPr>
            <a:r>
              <a:rPr lang="nl-NL" sz="2400" i="1" dirty="0">
                <a:solidFill>
                  <a:srgbClr val="387038"/>
                </a:solidFill>
                <a:latin typeface="Century Gothic" panose="020B0502020202020204" pitchFamily="34" charset="0"/>
                <a:ea typeface="Calibri"/>
                <a:cs typeface="Times New Roman"/>
              </a:rPr>
              <a:t>De leeftijd van de boom had </a:t>
            </a:r>
            <a:r>
              <a:rPr lang="nl-NL" sz="2400" i="1" u="sng" dirty="0">
                <a:solidFill>
                  <a:srgbClr val="387038"/>
                </a:solidFill>
                <a:latin typeface="Century Gothic" panose="020B0502020202020204" pitchFamily="34" charset="0"/>
                <a:ea typeface="Calibri"/>
                <a:cs typeface="Times New Roman"/>
              </a:rPr>
              <a:t>op kunnen lopen</a:t>
            </a:r>
            <a:r>
              <a:rPr lang="nl-NL" sz="2400" i="1" dirty="0">
                <a:solidFill>
                  <a:srgbClr val="387038"/>
                </a:solidFill>
                <a:latin typeface="Century Gothic" panose="020B0502020202020204" pitchFamily="34" charset="0"/>
                <a:ea typeface="Calibri"/>
                <a:cs typeface="Times New Roman"/>
              </a:rPr>
              <a:t> tot 600 jaar!  </a:t>
            </a: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kleiner of minder erg worden</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dirty="0">
              <a:effectLst/>
              <a:latin typeface="Century Gothic" panose="020B0502020202020204" pitchFamily="34" charset="0"/>
              <a:ea typeface="Calibri"/>
              <a:cs typeface="Times New Roman"/>
            </a:endParaRPr>
          </a:p>
          <a:p>
            <a:pPr>
              <a:lnSpc>
                <a:spcPct val="107000"/>
              </a:lnSpc>
              <a:spcAft>
                <a:spcPts val="0"/>
              </a:spcAft>
            </a:pPr>
            <a:endParaRPr lang="nl-NL" sz="4000" dirty="0">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107000"/>
              </a:lnSpc>
            </a:pPr>
            <a:r>
              <a:rPr lang="nl-NL" sz="2400" i="1" dirty="0">
                <a:solidFill>
                  <a:srgbClr val="387038"/>
                </a:solidFill>
                <a:effectLst/>
                <a:latin typeface="Century Gothic" panose="020B0502020202020204" pitchFamily="34" charset="0"/>
                <a:ea typeface="Calibri"/>
                <a:cs typeface="Times New Roman"/>
              </a:rPr>
              <a:t>Na een tijdje </a:t>
            </a:r>
            <a:r>
              <a:rPr lang="nl-NL" sz="2400" i="1" u="sng" dirty="0">
                <a:solidFill>
                  <a:srgbClr val="387038"/>
                </a:solidFill>
                <a:effectLst/>
                <a:latin typeface="Century Gothic" panose="020B0502020202020204" pitchFamily="34" charset="0"/>
                <a:ea typeface="Calibri"/>
                <a:cs typeface="Times New Roman"/>
              </a:rPr>
              <a:t>verminderde</a:t>
            </a:r>
            <a:r>
              <a:rPr lang="nl-NL" sz="2400" i="1" dirty="0">
                <a:solidFill>
                  <a:srgbClr val="387038"/>
                </a:solidFill>
                <a:effectLst/>
                <a:latin typeface="Century Gothic" panose="020B0502020202020204" pitchFamily="34" charset="0"/>
                <a:ea typeface="Calibri"/>
                <a:cs typeface="Times New Roman"/>
              </a:rPr>
              <a:t> de boosheid van Ricardo.</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3" name="Afbeelding 2" descr="Afbeelding met persoon, jongen, jong, poseren&#10;&#10;Automatisch gegenereerde beschrijving">
            <a:extLst>
              <a:ext uri="{FF2B5EF4-FFF2-40B4-BE49-F238E27FC236}">
                <a16:creationId xmlns:a16="http://schemas.microsoft.com/office/drawing/2014/main" id="{F34C4A58-8092-4F70-BB48-B997E674BDC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47894" y="2739535"/>
            <a:ext cx="3514006" cy="2347356"/>
          </a:xfrm>
          <a:prstGeom prst="rect">
            <a:avLst/>
          </a:prstGeom>
        </p:spPr>
      </p:pic>
      <p:sp>
        <p:nvSpPr>
          <p:cNvPr id="16" name="Pijl: omhoog 15">
            <a:extLst>
              <a:ext uri="{FF2B5EF4-FFF2-40B4-BE49-F238E27FC236}">
                <a16:creationId xmlns:a16="http://schemas.microsoft.com/office/drawing/2014/main" id="{362FE4EB-321F-4728-9727-EA9A9ACC1156}"/>
              </a:ext>
            </a:extLst>
          </p:cNvPr>
          <p:cNvSpPr/>
          <p:nvPr/>
        </p:nvSpPr>
        <p:spPr>
          <a:xfrm rot="10800000">
            <a:off x="7528587" y="2982061"/>
            <a:ext cx="1233732" cy="1699162"/>
          </a:xfrm>
          <a:prstGeom prst="up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nl-NL" dirty="0"/>
          </a:p>
        </p:txBody>
      </p:sp>
      <p:pic>
        <p:nvPicPr>
          <p:cNvPr id="4" name="Afbeelding 3">
            <a:extLst>
              <a:ext uri="{FF2B5EF4-FFF2-40B4-BE49-F238E27FC236}">
                <a16:creationId xmlns:a16="http://schemas.microsoft.com/office/drawing/2014/main" id="{D42DD64D-6206-BA52-B820-3E463F14086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018012" y="2420888"/>
            <a:ext cx="1807511" cy="2432496"/>
          </a:xfrm>
          <a:prstGeom prst="rect">
            <a:avLst/>
          </a:prstGeom>
        </p:spPr>
      </p:pic>
    </p:spTree>
    <p:extLst>
      <p:ext uri="{BB962C8B-B14F-4D97-AF65-F5344CB8AC3E}">
        <p14:creationId xmlns:p14="http://schemas.microsoft.com/office/powerpoint/2010/main" val="10959232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0" y="425771"/>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700" b="1" dirty="0">
                <a:solidFill>
                  <a:srgbClr val="387038"/>
                </a:solidFill>
                <a:latin typeface="Century Gothic" panose="020B0502020202020204" pitchFamily="34" charset="0"/>
                <a:ea typeface="Calibri"/>
                <a:cs typeface="Times New Roman"/>
              </a:rPr>
              <a:t>vermijdbaar</a:t>
            </a:r>
            <a:endParaRPr lang="nl-NL" sz="47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46240" y="444663"/>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700" b="1" dirty="0">
                <a:solidFill>
                  <a:srgbClr val="387038"/>
                </a:solidFill>
                <a:effectLst/>
                <a:latin typeface="Century Gothic" panose="020B0502020202020204" pitchFamily="34" charset="0"/>
                <a:ea typeface="Calibri"/>
                <a:cs typeface="Times New Roman"/>
              </a:rPr>
              <a:t>onvermijdelijk</a:t>
            </a:r>
            <a:endParaRPr lang="nl-NL" sz="47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23528" y="1628800"/>
            <a:ext cx="41044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wat voorkomen kan worden</a:t>
            </a: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1600" dirty="0">
                <a:effectLst/>
                <a:latin typeface="Century Gothic" panose="020B0502020202020204" pitchFamily="34" charset="0"/>
                <a:ea typeface="Calibri"/>
                <a:cs typeface="Times New Roman"/>
              </a:rPr>
              <a:t>   </a:t>
            </a:r>
            <a:endParaRPr lang="nl-NL" sz="800" dirty="0">
              <a:effectLst/>
              <a:latin typeface="Century Gothic" panose="020B0502020202020204" pitchFamily="34" charset="0"/>
              <a:ea typeface="Calibri"/>
              <a:cs typeface="Times New Roman"/>
            </a:endParaRPr>
          </a:p>
          <a:p>
            <a:pPr algn="ctr">
              <a:lnSpc>
                <a:spcPct val="90000"/>
              </a:lnSpc>
              <a:spcAft>
                <a:spcPts val="0"/>
              </a:spcAft>
            </a:pPr>
            <a:r>
              <a:rPr lang="nl-NL" sz="2200" i="1" dirty="0">
                <a:solidFill>
                  <a:srgbClr val="387038"/>
                </a:solidFill>
                <a:latin typeface="Century Gothic" panose="020B0502020202020204" pitchFamily="34" charset="0"/>
                <a:ea typeface="Calibri"/>
                <a:cs typeface="Times New Roman"/>
              </a:rPr>
              <a:t>Door te demonstreren zijn sommige beslissingen  </a:t>
            </a:r>
            <a:r>
              <a:rPr lang="nl-NL" sz="2200" i="1" u="sng" dirty="0">
                <a:solidFill>
                  <a:srgbClr val="387038"/>
                </a:solidFill>
                <a:latin typeface="Century Gothic" panose="020B0502020202020204" pitchFamily="34" charset="0"/>
                <a:ea typeface="Calibri"/>
                <a:cs typeface="Times New Roman"/>
              </a:rPr>
              <a:t>vermijdbaar</a:t>
            </a:r>
            <a:r>
              <a:rPr lang="nl-NL" sz="2200" i="1" dirty="0">
                <a:solidFill>
                  <a:srgbClr val="387038"/>
                </a:solidFill>
                <a:latin typeface="Century Gothic" panose="020B0502020202020204" pitchFamily="34" charset="0"/>
                <a:ea typeface="Calibri"/>
                <a:cs typeface="Times New Roman"/>
              </a:rPr>
              <a:t>. </a:t>
            </a:r>
            <a:r>
              <a:rPr lang="nl-NL" sz="2200" dirty="0">
                <a:effectLst/>
                <a:latin typeface="Century Gothic" panose="020B0502020202020204" pitchFamily="34" charset="0"/>
                <a:ea typeface="Calibri"/>
                <a:cs typeface="Times New Roman"/>
              </a:rPr>
              <a:t> </a:t>
            </a: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niet te voorkomen</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p>
          <a:p>
            <a:pPr>
              <a:lnSpc>
                <a:spcPct val="107000"/>
              </a:lnSpc>
              <a:spcAft>
                <a:spcPts val="0"/>
              </a:spcAft>
            </a:pPr>
            <a:endParaRPr lang="nl-NL" sz="1400" dirty="0">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90000"/>
              </a:lnSpc>
            </a:pPr>
            <a:r>
              <a:rPr lang="nl-NL" sz="2200" i="1" dirty="0">
                <a:solidFill>
                  <a:srgbClr val="387038"/>
                </a:solidFill>
                <a:latin typeface="Century Gothic" panose="020B0502020202020204" pitchFamily="34" charset="0"/>
                <a:ea typeface="Calibri"/>
                <a:cs typeface="Times New Roman"/>
              </a:rPr>
              <a:t>Het was </a:t>
            </a:r>
            <a:r>
              <a:rPr lang="nl-NL" sz="2200" i="1" u="sng" dirty="0">
                <a:solidFill>
                  <a:srgbClr val="387038"/>
                </a:solidFill>
                <a:latin typeface="Century Gothic" panose="020B0502020202020204" pitchFamily="34" charset="0"/>
                <a:ea typeface="Calibri"/>
                <a:cs typeface="Times New Roman"/>
              </a:rPr>
              <a:t>onvermijdelijk</a:t>
            </a:r>
            <a:r>
              <a:rPr lang="nl-NL" sz="2200" i="1" dirty="0">
                <a:solidFill>
                  <a:srgbClr val="387038"/>
                </a:solidFill>
                <a:latin typeface="Century Gothic" panose="020B0502020202020204" pitchFamily="34" charset="0"/>
                <a:ea typeface="Calibri"/>
                <a:cs typeface="Times New Roman"/>
              </a:rPr>
              <a:t> dat deze boom gekapt ging worden.</a:t>
            </a:r>
            <a:endParaRPr lang="nl-NL" sz="2200" u="sng"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3" name="Afbeelding 2">
            <a:extLst>
              <a:ext uri="{FF2B5EF4-FFF2-40B4-BE49-F238E27FC236}">
                <a16:creationId xmlns:a16="http://schemas.microsoft.com/office/drawing/2014/main" id="{80EACFE6-3DE8-072B-4690-D1FF25A1466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53375" y="2492896"/>
            <a:ext cx="3505774" cy="2310305"/>
          </a:xfrm>
          <a:prstGeom prst="rect">
            <a:avLst/>
          </a:prstGeom>
        </p:spPr>
      </p:pic>
      <p:pic>
        <p:nvPicPr>
          <p:cNvPr id="5" name="Afbeelding 4">
            <a:extLst>
              <a:ext uri="{FF2B5EF4-FFF2-40B4-BE49-F238E27FC236}">
                <a16:creationId xmlns:a16="http://schemas.microsoft.com/office/drawing/2014/main" id="{5095BDE2-D3BD-D23C-0785-5213D73CB3A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79807" y="2663370"/>
            <a:ext cx="3756403" cy="2163688"/>
          </a:xfrm>
          <a:prstGeom prst="rect">
            <a:avLst/>
          </a:prstGeom>
        </p:spPr>
      </p:pic>
    </p:spTree>
    <p:extLst>
      <p:ext uri="{BB962C8B-B14F-4D97-AF65-F5344CB8AC3E}">
        <p14:creationId xmlns:p14="http://schemas.microsoft.com/office/powerpoint/2010/main" val="15912657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 name="AutoShape 2" descr="Afbeeldingsresultaat voor picture wedding dres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 name="AutoShape 12" descr="Afbeeldingsresultaat voor italie vla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AutoShape 14" descr="Afbeeldingsresultaat voor italie vla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a:solidFill>
                  <a:srgbClr val="387038"/>
                </a:solidFill>
                <a:latin typeface="Century Gothic" panose="020B0502020202020204" pitchFamily="34" charset="0"/>
                <a:ea typeface="Calibri"/>
                <a:cs typeface="Times New Roman"/>
              </a:rPr>
              <a:t>behoorlijk</a:t>
            </a:r>
            <a:endParaRPr lang="nl-NL" sz="60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a:solidFill>
                  <a:srgbClr val="387038"/>
                </a:solidFill>
                <a:latin typeface="Century Gothic" panose="020B0502020202020204" pitchFamily="34" charset="0"/>
                <a:ea typeface="Calibri"/>
                <a:cs typeface="Times New Roman"/>
              </a:rPr>
              <a:t>nauwelijks</a:t>
            </a:r>
            <a:endParaRPr lang="nl-NL" sz="60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283020" y="1624654"/>
            <a:ext cx="4072956" cy="493669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pPr>
            <a:r>
              <a:rPr lang="nl-NL" sz="2800" dirty="0">
                <a:latin typeface="Century Gothic" panose="020B0502020202020204" pitchFamily="34" charset="0"/>
                <a:ea typeface="Calibri"/>
                <a:cs typeface="Times New Roman"/>
              </a:rPr>
              <a:t>= nogal, flink</a:t>
            </a:r>
          </a:p>
          <a:p>
            <a:pPr>
              <a:lnSpc>
                <a:spcPct val="107000"/>
              </a:lnSpc>
              <a:spcAft>
                <a:spcPts val="0"/>
              </a:spcAft>
            </a:pPr>
            <a:endParaRPr lang="nl-NL" sz="2800" dirty="0">
              <a:latin typeface="Trebuchet MS"/>
              <a:ea typeface="Calibri"/>
              <a:cs typeface="Times New Roman"/>
            </a:endParaRPr>
          </a:p>
          <a:p>
            <a:pPr>
              <a:lnSpc>
                <a:spcPct val="107000"/>
              </a:lnSpc>
              <a:spcAft>
                <a:spcPts val="0"/>
              </a:spcAft>
            </a:pPr>
            <a:endParaRPr lang="nl-NL" sz="28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p>
          <a:p>
            <a:pPr>
              <a:lnSpc>
                <a:spcPct val="107000"/>
              </a:lnSpc>
              <a:spcAft>
                <a:spcPts val="0"/>
              </a:spcAft>
            </a:pPr>
            <a:r>
              <a:rPr lang="nl-NL" dirty="0">
                <a:latin typeface="Trebuchet MS"/>
                <a:ea typeface="Calibri"/>
                <a:cs typeface="Times New Roman"/>
              </a:rPr>
              <a:t>  </a:t>
            </a:r>
            <a:endParaRPr lang="nl-NL" sz="2400" dirty="0">
              <a:effectLst/>
              <a:latin typeface="Trebuchet MS"/>
              <a:ea typeface="Calibri"/>
              <a:cs typeface="Times New Roman"/>
            </a:endParaRPr>
          </a:p>
          <a:p>
            <a:pPr algn="ctr">
              <a:lnSpc>
                <a:spcPct val="90000"/>
              </a:lnSpc>
              <a:spcAft>
                <a:spcPts val="0"/>
              </a:spcAft>
            </a:pPr>
            <a:r>
              <a:rPr lang="nl-NL" sz="2400" i="1" dirty="0">
                <a:solidFill>
                  <a:srgbClr val="387038"/>
                </a:solidFill>
                <a:latin typeface="Century Gothic" panose="020B0502020202020204" pitchFamily="34" charset="0"/>
                <a:ea typeface="Calibri"/>
                <a:cs typeface="Times New Roman"/>
              </a:rPr>
              <a:t>Deze boom is </a:t>
            </a:r>
            <a:r>
              <a:rPr lang="nl-NL" sz="2400" i="1" u="sng" dirty="0">
                <a:solidFill>
                  <a:srgbClr val="387038"/>
                </a:solidFill>
                <a:latin typeface="Century Gothic" panose="020B0502020202020204" pitchFamily="34" charset="0"/>
                <a:ea typeface="Calibri"/>
                <a:cs typeface="Times New Roman"/>
              </a:rPr>
              <a:t>behoorlijk</a:t>
            </a:r>
            <a:r>
              <a:rPr lang="nl-NL" sz="2400" i="1" dirty="0">
                <a:solidFill>
                  <a:srgbClr val="387038"/>
                </a:solidFill>
                <a:latin typeface="Century Gothic" panose="020B0502020202020204" pitchFamily="34" charset="0"/>
                <a:ea typeface="Calibri"/>
                <a:cs typeface="Times New Roman"/>
              </a:rPr>
              <a:t> aangetast.</a:t>
            </a:r>
            <a:r>
              <a:rPr lang="nl-NL" sz="2400" i="1" dirty="0">
                <a:solidFill>
                  <a:srgbClr val="387038"/>
                </a:solidFill>
                <a:latin typeface="Trebuchet MS"/>
                <a:ea typeface="Calibri"/>
                <a:cs typeface="Times New Roman"/>
              </a:rPr>
              <a:t>  </a:t>
            </a: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15" name="Tekstvak 2"/>
          <p:cNvSpPr txBox="1">
            <a:spLocks noChangeArrowheads="1"/>
          </p:cNvSpPr>
          <p:nvPr/>
        </p:nvSpPr>
        <p:spPr bwMode="auto">
          <a:xfrm>
            <a:off x="4788024" y="1624654"/>
            <a:ext cx="4072956" cy="4968552"/>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bijna niet</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dirty="0">
                <a:effectLst/>
                <a:latin typeface="Trebuchet MS"/>
                <a:ea typeface="Calibri"/>
                <a:cs typeface="Times New Roman"/>
              </a:rPr>
              <a:t>  </a:t>
            </a:r>
            <a:endParaRPr lang="nl-NL" sz="1100" dirty="0">
              <a:effectLst/>
              <a:latin typeface="Calibri"/>
              <a:ea typeface="Calibri"/>
              <a:cs typeface="Times New Roman"/>
            </a:endParaRPr>
          </a:p>
          <a:p>
            <a:pPr algn="ctr">
              <a:lnSpc>
                <a:spcPct val="107000"/>
              </a:lnSpc>
            </a:pPr>
            <a:endParaRPr lang="nl-NL" sz="2400" i="1" dirty="0">
              <a:solidFill>
                <a:srgbClr val="387038"/>
              </a:solidFill>
              <a:latin typeface="Trebuchet MS"/>
              <a:ea typeface="Calibri"/>
              <a:cs typeface="Times New Roman"/>
            </a:endParaRPr>
          </a:p>
          <a:p>
            <a:pPr algn="ctr">
              <a:lnSpc>
                <a:spcPct val="107000"/>
              </a:lnSpc>
            </a:pPr>
            <a:endParaRPr lang="nl-NL" sz="2400" i="1" dirty="0">
              <a:solidFill>
                <a:srgbClr val="387038"/>
              </a:solidFill>
              <a:latin typeface="Trebuchet MS"/>
              <a:ea typeface="Calibri"/>
              <a:cs typeface="Times New Roman"/>
            </a:endParaRPr>
          </a:p>
          <a:p>
            <a:pPr algn="ctr">
              <a:lnSpc>
                <a:spcPct val="107000"/>
              </a:lnSpc>
            </a:pPr>
            <a:endParaRPr lang="nl-NL" sz="2400" i="1" dirty="0">
              <a:solidFill>
                <a:srgbClr val="387038"/>
              </a:solidFill>
              <a:latin typeface="Trebuchet MS"/>
              <a:ea typeface="Calibri"/>
              <a:cs typeface="Times New Roman"/>
            </a:endParaRPr>
          </a:p>
          <a:p>
            <a:pPr algn="ctr">
              <a:lnSpc>
                <a:spcPct val="107000"/>
              </a:lnSpc>
            </a:pPr>
            <a:endParaRPr lang="nl-NL" sz="3200" i="1" dirty="0">
              <a:solidFill>
                <a:srgbClr val="387038"/>
              </a:solidFill>
              <a:latin typeface="Trebuchet MS"/>
              <a:ea typeface="Calibri"/>
              <a:cs typeface="Times New Roman"/>
            </a:endParaRPr>
          </a:p>
          <a:p>
            <a:pPr algn="ctr">
              <a:lnSpc>
                <a:spcPct val="90000"/>
              </a:lnSpc>
            </a:pPr>
            <a:r>
              <a:rPr lang="nl-NL" sz="2400" i="1" dirty="0">
                <a:solidFill>
                  <a:srgbClr val="387038"/>
                </a:solidFill>
                <a:latin typeface="Century Gothic" panose="020B0502020202020204" pitchFamily="34" charset="0"/>
                <a:ea typeface="Calibri"/>
                <a:cs typeface="Times New Roman"/>
              </a:rPr>
              <a:t>De boom zag er nog goed uit. Hij was </a:t>
            </a:r>
            <a:r>
              <a:rPr lang="nl-NL" sz="2400" i="1" u="sng" dirty="0">
                <a:solidFill>
                  <a:srgbClr val="387038"/>
                </a:solidFill>
                <a:latin typeface="Century Gothic" panose="020B0502020202020204" pitchFamily="34" charset="0"/>
                <a:ea typeface="Calibri"/>
                <a:cs typeface="Times New Roman"/>
              </a:rPr>
              <a:t>nauwelijks</a:t>
            </a:r>
            <a:r>
              <a:rPr lang="nl-NL" sz="2400" i="1" dirty="0">
                <a:solidFill>
                  <a:srgbClr val="387038"/>
                </a:solidFill>
                <a:latin typeface="Century Gothic" panose="020B0502020202020204" pitchFamily="34" charset="0"/>
                <a:ea typeface="Calibri"/>
                <a:cs typeface="Times New Roman"/>
              </a:rPr>
              <a:t> aangetast.</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pic>
        <p:nvPicPr>
          <p:cNvPr id="10" name="Afbeelding 9">
            <a:extLst>
              <a:ext uri="{FF2B5EF4-FFF2-40B4-BE49-F238E27FC236}">
                <a16:creationId xmlns:a16="http://schemas.microsoft.com/office/drawing/2014/main" id="{B3D632E4-64DE-BBF9-543E-0C70A258FE8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64088" y="2276872"/>
            <a:ext cx="2942005" cy="2517100"/>
          </a:xfrm>
          <a:prstGeom prst="rect">
            <a:avLst/>
          </a:prstGeom>
        </p:spPr>
      </p:pic>
      <p:pic>
        <p:nvPicPr>
          <p:cNvPr id="18" name="Afbeelding 17">
            <a:extLst>
              <a:ext uri="{FF2B5EF4-FFF2-40B4-BE49-F238E27FC236}">
                <a16:creationId xmlns:a16="http://schemas.microsoft.com/office/drawing/2014/main" id="{F1FDD5A0-AD7B-9BAD-4FF6-45B3F759725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39924" y="2422979"/>
            <a:ext cx="3559147" cy="2377510"/>
          </a:xfrm>
          <a:prstGeom prst="rect">
            <a:avLst/>
          </a:prstGeom>
        </p:spPr>
      </p:pic>
    </p:spTree>
    <p:extLst>
      <p:ext uri="{BB962C8B-B14F-4D97-AF65-F5344CB8AC3E}">
        <p14:creationId xmlns:p14="http://schemas.microsoft.com/office/powerpoint/2010/main" val="21833925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5496" y="0"/>
            <a:ext cx="9144000" cy="6196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51520" y="4581128"/>
            <a:ext cx="2808311"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6" name="Text Box 14"/>
          <p:cNvSpPr txBox="1"/>
          <p:nvPr/>
        </p:nvSpPr>
        <p:spPr>
          <a:xfrm>
            <a:off x="3131841" y="3789040"/>
            <a:ext cx="2808312" cy="917064"/>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7" name="Text Box 14"/>
          <p:cNvSpPr txBox="1"/>
          <p:nvPr/>
        </p:nvSpPr>
        <p:spPr>
          <a:xfrm>
            <a:off x="6012160" y="3448040"/>
            <a:ext cx="2850773"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8" name="Text Box 14"/>
          <p:cNvSpPr txBox="1"/>
          <p:nvPr/>
        </p:nvSpPr>
        <p:spPr>
          <a:xfrm>
            <a:off x="86272" y="4527788"/>
            <a:ext cx="313880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000" dirty="0">
                <a:effectLst/>
                <a:latin typeface="Century Gothic" panose="020B0502020202020204" pitchFamily="34" charset="0"/>
                <a:ea typeface="Calibri"/>
                <a:cs typeface="Times New Roman"/>
              </a:rPr>
              <a:t>het</a:t>
            </a:r>
            <a:r>
              <a:rPr lang="nl-NL" sz="4000" dirty="0">
                <a:latin typeface="Century Gothic" panose="020B0502020202020204" pitchFamily="34" charset="0"/>
                <a:ea typeface="Calibri"/>
                <a:cs typeface="Times New Roman"/>
              </a:rPr>
              <a:t> jaar</a:t>
            </a:r>
            <a:endParaRPr lang="nl-NL" sz="4000" dirty="0">
              <a:effectLst/>
              <a:latin typeface="Century Gothic" panose="020B0502020202020204" pitchFamily="34" charset="0"/>
              <a:ea typeface="Calibri"/>
              <a:cs typeface="Times New Roman"/>
            </a:endParaRPr>
          </a:p>
        </p:txBody>
      </p:sp>
      <p:sp>
        <p:nvSpPr>
          <p:cNvPr id="9" name="Text Box 14"/>
          <p:cNvSpPr txBox="1"/>
          <p:nvPr/>
        </p:nvSpPr>
        <p:spPr>
          <a:xfrm>
            <a:off x="2986278" y="3845824"/>
            <a:ext cx="3138805" cy="573293"/>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70000"/>
              </a:lnSpc>
              <a:spcAft>
                <a:spcPts val="800"/>
              </a:spcAft>
            </a:pPr>
            <a:r>
              <a:rPr lang="nl-NL" sz="4000" dirty="0">
                <a:effectLst/>
                <a:latin typeface="Century Gothic" panose="020B0502020202020204" pitchFamily="34" charset="0"/>
                <a:ea typeface="Calibri"/>
                <a:cs typeface="Times New Roman"/>
              </a:rPr>
              <a:t>het decennium</a:t>
            </a:r>
            <a:endParaRPr lang="nl-NL" sz="1000" dirty="0">
              <a:effectLst/>
              <a:latin typeface="Century Gothic" panose="020B0502020202020204" pitchFamily="34" charset="0"/>
              <a:ea typeface="Calibri"/>
              <a:cs typeface="Times New Roman"/>
            </a:endParaRPr>
          </a:p>
        </p:txBody>
      </p:sp>
      <p:sp>
        <p:nvSpPr>
          <p:cNvPr id="10" name="Text Box 14"/>
          <p:cNvSpPr txBox="1"/>
          <p:nvPr/>
        </p:nvSpPr>
        <p:spPr>
          <a:xfrm>
            <a:off x="5969699" y="3413368"/>
            <a:ext cx="313880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400" dirty="0">
                <a:effectLst/>
                <a:latin typeface="Century Gothic" panose="020B0502020202020204" pitchFamily="34" charset="0"/>
                <a:ea typeface="Calibri"/>
                <a:cs typeface="Times New Roman"/>
              </a:rPr>
              <a:t>de eeuw</a:t>
            </a:r>
          </a:p>
        </p:txBody>
      </p:sp>
      <p:sp>
        <p:nvSpPr>
          <p:cNvPr id="11" name="Text Box 14"/>
          <p:cNvSpPr txBox="1"/>
          <p:nvPr/>
        </p:nvSpPr>
        <p:spPr>
          <a:xfrm>
            <a:off x="371749" y="531289"/>
            <a:ext cx="8379727" cy="79248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000" i="1" dirty="0">
                <a:solidFill>
                  <a:srgbClr val="387038"/>
                </a:solidFill>
                <a:effectLst/>
                <a:latin typeface="Century Gothic" panose="020B0502020202020204" pitchFamily="34" charset="0"/>
                <a:ea typeface="Calibri"/>
                <a:cs typeface="Times New Roman"/>
              </a:rPr>
              <a:t>Jan heeft de boomstam ongeveer </a:t>
            </a:r>
            <a:r>
              <a:rPr lang="nl-NL" sz="2000" i="1" u="sng" dirty="0">
                <a:solidFill>
                  <a:srgbClr val="387038"/>
                </a:solidFill>
                <a:effectLst/>
                <a:latin typeface="Century Gothic" panose="020B0502020202020204" pitchFamily="34" charset="0"/>
                <a:ea typeface="Calibri"/>
                <a:cs typeface="Times New Roman"/>
              </a:rPr>
              <a:t>een decennium</a:t>
            </a:r>
            <a:r>
              <a:rPr lang="nl-NL" sz="2000" i="1" dirty="0">
                <a:solidFill>
                  <a:srgbClr val="387038"/>
                </a:solidFill>
                <a:effectLst/>
                <a:latin typeface="Century Gothic" panose="020B0502020202020204" pitchFamily="34" charset="0"/>
                <a:ea typeface="Calibri"/>
                <a:cs typeface="Times New Roman"/>
              </a:rPr>
              <a:t> geleden gekocht.</a:t>
            </a:r>
            <a:endParaRPr lang="nl-NL" sz="1100" dirty="0">
              <a:effectLst/>
              <a:latin typeface="Century Gothic" panose="020B0502020202020204" pitchFamily="34" charset="0"/>
              <a:ea typeface="Calibri"/>
              <a:cs typeface="Times New Roman"/>
            </a:endParaRPr>
          </a:p>
        </p:txBody>
      </p:sp>
      <p:pic>
        <p:nvPicPr>
          <p:cNvPr id="12" name="Afbeelding 11">
            <a:extLst>
              <a:ext uri="{FF2B5EF4-FFF2-40B4-BE49-F238E27FC236}">
                <a16:creationId xmlns:a16="http://schemas.microsoft.com/office/drawing/2014/main" id="{C4A217E0-1611-0C42-08D7-7123E796393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195295" y="3121911"/>
            <a:ext cx="2627863" cy="468237"/>
          </a:xfrm>
          <a:prstGeom prst="rect">
            <a:avLst/>
          </a:prstGeom>
        </p:spPr>
      </p:pic>
      <p:pic>
        <p:nvPicPr>
          <p:cNvPr id="15" name="Afbeelding 14">
            <a:extLst>
              <a:ext uri="{FF2B5EF4-FFF2-40B4-BE49-F238E27FC236}">
                <a16:creationId xmlns:a16="http://schemas.microsoft.com/office/drawing/2014/main" id="{58298A86-137C-E7A9-D102-7EC761A1CE8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123614" y="2681685"/>
            <a:ext cx="2627863" cy="416811"/>
          </a:xfrm>
          <a:prstGeom prst="rect">
            <a:avLst/>
          </a:prstGeom>
        </p:spPr>
      </p:pic>
      <p:pic>
        <p:nvPicPr>
          <p:cNvPr id="17" name="Afbeelding 16">
            <a:extLst>
              <a:ext uri="{FF2B5EF4-FFF2-40B4-BE49-F238E27FC236}">
                <a16:creationId xmlns:a16="http://schemas.microsoft.com/office/drawing/2014/main" id="{0910CEA9-A01D-FF78-FA5D-260B28FDB1D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14185" y="3996236"/>
            <a:ext cx="2617463" cy="427341"/>
          </a:xfrm>
          <a:prstGeom prst="rect">
            <a:avLst/>
          </a:prstGeom>
        </p:spPr>
      </p:pic>
    </p:spTree>
    <p:extLst>
      <p:ext uri="{BB962C8B-B14F-4D97-AF65-F5344CB8AC3E}">
        <p14:creationId xmlns:p14="http://schemas.microsoft.com/office/powerpoint/2010/main" val="17543985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lstStyle/>
          <a:p>
            <a:r>
              <a:rPr lang="nl-NL" dirty="0">
                <a:solidFill>
                  <a:srgbClr val="C00000"/>
                </a:solidFill>
                <a:latin typeface="Century Gothic" panose="020B0502020202020204" pitchFamily="34" charset="0"/>
              </a:rPr>
              <a:t>Week 38 </a:t>
            </a:r>
            <a:r>
              <a:rPr lang="nl-NL">
                <a:solidFill>
                  <a:srgbClr val="C00000"/>
                </a:solidFill>
                <a:latin typeface="Century Gothic" panose="020B0502020202020204" pitchFamily="34" charset="0"/>
              </a:rPr>
              <a:t>– 19 september 2023</a:t>
            </a:r>
            <a:endParaRPr lang="nl-NL" dirty="0">
              <a:solidFill>
                <a:srgbClr val="C00000"/>
              </a:solidFill>
              <a:latin typeface="Century Gothic" panose="020B0502020202020204" pitchFamily="34" charset="0"/>
            </a:endParaRPr>
          </a:p>
          <a:p>
            <a:r>
              <a:rPr lang="nl-NL" dirty="0">
                <a:solidFill>
                  <a:srgbClr val="C00000"/>
                </a:solidFill>
                <a:latin typeface="Century Gothic" panose="020B0502020202020204" pitchFamily="34" charset="0"/>
              </a:rPr>
              <a:t>Niveau B</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dirty="0">
                <a:solidFill>
                  <a:srgbClr val="00B050"/>
                </a:solidFill>
                <a:latin typeface="Century Gothic" panose="020B0502020202020204" pitchFamily="34" charset="0"/>
              </a:rPr>
              <a:t>Gerarda Das</a:t>
            </a:r>
          </a:p>
          <a:p>
            <a:pPr algn="l"/>
            <a:r>
              <a:rPr lang="nl-NL" sz="1100" i="1" dirty="0">
                <a:solidFill>
                  <a:srgbClr val="00B050"/>
                </a:solidFill>
                <a:latin typeface="Century Gothic" panose="020B0502020202020204" pitchFamily="34" charset="0"/>
              </a:rPr>
              <a:t>Marjan ter Harmsel</a:t>
            </a:r>
          </a:p>
          <a:p>
            <a:pPr algn="l"/>
            <a:r>
              <a:rPr lang="en-US" sz="1100" i="1" dirty="0">
                <a:solidFill>
                  <a:srgbClr val="00B050"/>
                </a:solidFill>
                <a:latin typeface="Century Gothic" panose="020B0502020202020204" pitchFamily="34" charset="0"/>
              </a:rPr>
              <a:t>Mandy Routledge</a:t>
            </a:r>
            <a:endParaRPr lang="nl-NL" sz="1100" i="1" dirty="0">
              <a:solidFill>
                <a:srgbClr val="00B050"/>
              </a:solidFill>
              <a:latin typeface="Century Gothic" panose="020B0502020202020204" pitchFamily="34" charset="0"/>
            </a:endParaRPr>
          </a:p>
          <a:p>
            <a:pPr algn="l"/>
            <a:r>
              <a:rPr lang="en-US" sz="1100" i="1" dirty="0">
                <a:solidFill>
                  <a:srgbClr val="00B050"/>
                </a:solidFill>
                <a:latin typeface="Century Gothic" panose="020B0502020202020204" pitchFamily="34" charset="0"/>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4288" y="24687"/>
            <a:ext cx="9115425" cy="64286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43571" y="6274288"/>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2" descr="C:\Users\Kosterm\Downloads\shutterstock_793146868.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7819837" y="1052736"/>
            <a:ext cx="985753" cy="273189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C:\Users\Kosterm\Downloads\shutterstock_793146868.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5119421" y="1835322"/>
            <a:ext cx="1042980" cy="252978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C:\Users\Kosterm\Downloads\shutterstock_793146868.jpg"/>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2935181" y="2708920"/>
            <a:ext cx="834579" cy="2232248"/>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C:\Users\Kosterm\Downloads\shutterstock_793146868.jpg"/>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899592" y="3598758"/>
            <a:ext cx="805218" cy="1910687"/>
          </a:xfrm>
          <a:prstGeom prst="rect">
            <a:avLst/>
          </a:prstGeom>
          <a:noFill/>
          <a:extLst>
            <a:ext uri="{909E8E84-426E-40DD-AFC4-6F175D3DCCD1}">
              <a14:hiddenFill xmlns:a14="http://schemas.microsoft.com/office/drawing/2010/main">
                <a:solidFill>
                  <a:srgbClr val="FFFFFF"/>
                </a:solidFill>
              </a14:hiddenFill>
            </a:ext>
          </a:extLst>
        </p:spPr>
      </p:pic>
      <p:sp>
        <p:nvSpPr>
          <p:cNvPr id="5" name="Rechthoek 4"/>
          <p:cNvSpPr/>
          <p:nvPr/>
        </p:nvSpPr>
        <p:spPr>
          <a:xfrm>
            <a:off x="3059832" y="5113110"/>
            <a:ext cx="6336704" cy="830997"/>
          </a:xfrm>
          <a:prstGeom prst="rect">
            <a:avLst/>
          </a:prstGeom>
        </p:spPr>
        <p:txBody>
          <a:bodyPr wrap="square">
            <a:spAutoFit/>
          </a:bodyPr>
          <a:lstStyle/>
          <a:p>
            <a:pPr lvl="0"/>
            <a:r>
              <a:rPr lang="nl-NL" sz="2400" i="1" dirty="0">
                <a:solidFill>
                  <a:srgbClr val="387038"/>
                </a:solidFill>
                <a:effectLst/>
                <a:latin typeface="Century Gothic" panose="020B0502020202020204" pitchFamily="34" charset="0"/>
                <a:ea typeface="Calibri"/>
                <a:cs typeface="Times New Roman"/>
              </a:rPr>
              <a:t>Er werden huizen gebouwd voor een nieuwe </a:t>
            </a:r>
            <a:r>
              <a:rPr lang="nl-NL" sz="2400" i="1" u="sng" dirty="0">
                <a:solidFill>
                  <a:srgbClr val="387038"/>
                </a:solidFill>
                <a:effectLst/>
                <a:latin typeface="Century Gothic" panose="020B0502020202020204" pitchFamily="34" charset="0"/>
                <a:ea typeface="Calibri"/>
                <a:cs typeface="Times New Roman"/>
              </a:rPr>
              <a:t>generatie</a:t>
            </a:r>
            <a:r>
              <a:rPr lang="nl-NL" sz="2400" i="1" dirty="0">
                <a:solidFill>
                  <a:srgbClr val="387038"/>
                </a:solidFill>
                <a:effectLst/>
                <a:latin typeface="Century Gothic" panose="020B0502020202020204" pitchFamily="34" charset="0"/>
                <a:ea typeface="Calibri"/>
                <a:cs typeface="Times New Roman"/>
              </a:rPr>
              <a:t>.</a:t>
            </a:r>
            <a:endParaRPr lang="nl-NL" sz="2400" i="1" dirty="0">
              <a:solidFill>
                <a:srgbClr val="00B050"/>
              </a:solidFill>
              <a:latin typeface="Century Gothic" panose="020B0502020202020204" pitchFamily="34" charset="0"/>
            </a:endParaRPr>
          </a:p>
        </p:txBody>
      </p:sp>
      <p:sp>
        <p:nvSpPr>
          <p:cNvPr id="2" name="Text Box 14">
            <a:extLst>
              <a:ext uri="{FF2B5EF4-FFF2-40B4-BE49-F238E27FC236}">
                <a16:creationId xmlns:a16="http://schemas.microsoft.com/office/drawing/2014/main" id="{77C80DA6-5BC8-CC8E-EF41-D604C561E59C}"/>
              </a:ext>
            </a:extLst>
          </p:cNvPr>
          <p:cNvSpPr txBox="1"/>
          <p:nvPr/>
        </p:nvSpPr>
        <p:spPr>
          <a:xfrm>
            <a:off x="450905" y="337061"/>
            <a:ext cx="4968552" cy="87780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27" name="Tekstvak 26"/>
          <p:cNvSpPr txBox="1"/>
          <p:nvPr/>
        </p:nvSpPr>
        <p:spPr>
          <a:xfrm>
            <a:off x="448890" y="216304"/>
            <a:ext cx="5713511" cy="1015663"/>
          </a:xfrm>
          <a:prstGeom prst="rect">
            <a:avLst/>
          </a:prstGeom>
          <a:noFill/>
        </p:spPr>
        <p:txBody>
          <a:bodyPr wrap="square" rtlCol="0">
            <a:spAutoFit/>
          </a:bodyPr>
          <a:lstStyle/>
          <a:p>
            <a:pPr lvl="0"/>
            <a:r>
              <a:rPr lang="nl-NL" sz="6000" b="1" dirty="0">
                <a:solidFill>
                  <a:prstClr val="black"/>
                </a:solidFill>
                <a:latin typeface="Century Gothic" panose="020B0502020202020204" pitchFamily="34" charset="0"/>
                <a:cs typeface="Courier New" panose="02070309020205020404" pitchFamily="49" charset="0"/>
              </a:rPr>
              <a:t>de generatie</a:t>
            </a:r>
            <a:r>
              <a:rPr lang="nl-NL" sz="4800" dirty="0">
                <a:solidFill>
                  <a:prstClr val="black"/>
                </a:solidFill>
                <a:latin typeface="Century Gothic" panose="020B0502020202020204" pitchFamily="34" charset="0"/>
                <a:cs typeface="Courier New" panose="02070309020205020404" pitchFamily="49" charset="0"/>
              </a:rPr>
              <a:t> </a:t>
            </a:r>
            <a:endParaRPr lang="nl-NL" sz="3600" dirty="0">
              <a:solidFill>
                <a:prstClr val="black"/>
              </a:solidFill>
              <a:latin typeface="Century Gothic" panose="020B0502020202020204" pitchFamily="34" charset="0"/>
              <a:cs typeface="Courier New" panose="02070309020205020404" pitchFamily="49" charset="0"/>
            </a:endParaRPr>
          </a:p>
        </p:txBody>
      </p:sp>
      <p:sp>
        <p:nvSpPr>
          <p:cNvPr id="8" name="Text Box 14">
            <a:extLst>
              <a:ext uri="{FF2B5EF4-FFF2-40B4-BE49-F238E27FC236}">
                <a16:creationId xmlns:a16="http://schemas.microsoft.com/office/drawing/2014/main" id="{D661C1F3-BA2F-BCC8-C139-AC3F10942AE1}"/>
              </a:ext>
            </a:extLst>
          </p:cNvPr>
          <p:cNvSpPr txBox="1"/>
          <p:nvPr/>
        </p:nvSpPr>
        <p:spPr>
          <a:xfrm>
            <a:off x="422222" y="1277001"/>
            <a:ext cx="7318129" cy="496358"/>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9" name="Tekstvak 2">
            <a:extLst>
              <a:ext uri="{FF2B5EF4-FFF2-40B4-BE49-F238E27FC236}">
                <a16:creationId xmlns:a16="http://schemas.microsoft.com/office/drawing/2014/main" id="{649B48E3-2ED4-48AA-6C57-AFA15CC6F57D}"/>
              </a:ext>
            </a:extLst>
          </p:cNvPr>
          <p:cNvSpPr txBox="1">
            <a:spLocks noChangeArrowheads="1"/>
          </p:cNvSpPr>
          <p:nvPr/>
        </p:nvSpPr>
        <p:spPr bwMode="auto">
          <a:xfrm>
            <a:off x="448890" y="1259900"/>
            <a:ext cx="7858094" cy="513287"/>
          </a:xfrm>
          <a:prstGeom prst="rect">
            <a:avLst/>
          </a:prstGeom>
          <a:noFill/>
          <a:ln w="9525">
            <a:noFill/>
            <a:miter lim="800000"/>
            <a:headEnd/>
            <a:tailEnd/>
          </a:ln>
        </p:spPr>
        <p:txBody>
          <a:bodyPr rot="0" vert="horz" wrap="square" lIns="91440" tIns="45720" rIns="91440" bIns="45720" anchor="t" anchorCtr="0">
            <a:noAutofit/>
          </a:bodyPr>
          <a:lstStyle/>
          <a:p>
            <a:pPr lvl="0"/>
            <a:r>
              <a:rPr lang="nl-NL" sz="2800" dirty="0">
                <a:effectLst/>
                <a:latin typeface="Century Gothic" panose="020B0502020202020204" pitchFamily="34" charset="0"/>
                <a:ea typeface="Calibri"/>
                <a:cs typeface="Times New Roman"/>
              </a:rPr>
              <a:t>= </a:t>
            </a:r>
            <a:r>
              <a:rPr lang="nl-NL" sz="2800" dirty="0">
                <a:solidFill>
                  <a:prstClr val="black"/>
                </a:solidFill>
                <a:latin typeface="Century Gothic" panose="020B0502020202020204" pitchFamily="34" charset="0"/>
                <a:cs typeface="Courier New" panose="02070309020205020404" pitchFamily="49" charset="0"/>
              </a:rPr>
              <a:t>mensen van ongeveer dezelfde leeftijd</a:t>
            </a:r>
          </a:p>
          <a:p>
            <a:pPr>
              <a:lnSpc>
                <a:spcPct val="107000"/>
              </a:lnSpc>
              <a:spcAft>
                <a:spcPts val="800"/>
              </a:spcAft>
            </a:pPr>
            <a:endParaRPr lang="nl-NL" sz="1100" dirty="0">
              <a:effectLst/>
              <a:latin typeface="Century Gothic" panose="020B0502020202020204" pitchFamily="34" charset="0"/>
              <a:ea typeface="Calibri"/>
              <a:cs typeface="Times New Roman"/>
            </a:endParaRPr>
          </a:p>
        </p:txBody>
      </p:sp>
    </p:spTree>
    <p:extLst>
      <p:ext uri="{BB962C8B-B14F-4D97-AF65-F5344CB8AC3E}">
        <p14:creationId xmlns:p14="http://schemas.microsoft.com/office/powerpoint/2010/main" val="29038574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30" y="-27384"/>
            <a:ext cx="9128770" cy="6247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339752" y="2347597"/>
            <a:ext cx="4320479" cy="70811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7" name="Text Box 14"/>
          <p:cNvSpPr txBox="1"/>
          <p:nvPr/>
        </p:nvSpPr>
        <p:spPr>
          <a:xfrm>
            <a:off x="2449404" y="2204864"/>
            <a:ext cx="4101173" cy="59658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5400" b="1" dirty="0">
                <a:effectLst/>
                <a:latin typeface="Century Gothic" panose="020B0502020202020204" pitchFamily="34" charset="0"/>
                <a:ea typeface="Calibri"/>
                <a:cs typeface="Times New Roman"/>
              </a:rPr>
              <a:t>waaronder</a:t>
            </a:r>
            <a:endParaRPr lang="nl-NL" sz="900" dirty="0">
              <a:effectLst/>
              <a:latin typeface="Century Gothic" panose="020B0502020202020204" pitchFamily="34" charset="0"/>
              <a:ea typeface="Calibri"/>
              <a:cs typeface="Times New Roman"/>
            </a:endParaRPr>
          </a:p>
        </p:txBody>
      </p:sp>
      <p:cxnSp>
        <p:nvCxnSpPr>
          <p:cNvPr id="8" name="Rechte verbindingslijn 7"/>
          <p:cNvCxnSpPr/>
          <p:nvPr/>
        </p:nvCxnSpPr>
        <p:spPr>
          <a:xfrm flipH="1">
            <a:off x="1835696" y="3212976"/>
            <a:ext cx="1772920" cy="111188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p:cNvCxnSpPr>
            <a:cxnSpLocks/>
          </p:cNvCxnSpPr>
          <p:nvPr/>
        </p:nvCxnSpPr>
        <p:spPr>
          <a:xfrm flipH="1">
            <a:off x="4727663" y="1432346"/>
            <a:ext cx="1118355" cy="91525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p:cNvCxnSpPr>
            <a:cxnSpLocks/>
          </p:cNvCxnSpPr>
          <p:nvPr/>
        </p:nvCxnSpPr>
        <p:spPr>
          <a:xfrm>
            <a:off x="5408503" y="3212976"/>
            <a:ext cx="531649" cy="19092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Box 14"/>
          <p:cNvSpPr txBox="1"/>
          <p:nvPr/>
        </p:nvSpPr>
        <p:spPr>
          <a:xfrm>
            <a:off x="4288361" y="5122198"/>
            <a:ext cx="3657904"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2" name="Text Box 14"/>
          <p:cNvSpPr txBox="1"/>
          <p:nvPr/>
        </p:nvSpPr>
        <p:spPr>
          <a:xfrm>
            <a:off x="4166104" y="5081037"/>
            <a:ext cx="3852168"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de</a:t>
            </a:r>
            <a:r>
              <a:rPr lang="nl-NL" sz="3600" dirty="0">
                <a:effectLst/>
                <a:latin typeface="Century Gothic" panose="020B0502020202020204" pitchFamily="34" charset="0"/>
                <a:ea typeface="Calibri"/>
                <a:cs typeface="Times New Roman"/>
              </a:rPr>
              <a:t> hoeveelheid</a:t>
            </a:r>
            <a:endParaRPr lang="nl-NL" sz="1050" dirty="0">
              <a:effectLst/>
              <a:latin typeface="Century Gothic" panose="020B0502020202020204" pitchFamily="34" charset="0"/>
              <a:ea typeface="Calibri"/>
              <a:cs typeface="Times New Roman"/>
            </a:endParaRPr>
          </a:p>
        </p:txBody>
      </p:sp>
      <p:sp>
        <p:nvSpPr>
          <p:cNvPr id="13" name="Text Box 14"/>
          <p:cNvSpPr txBox="1"/>
          <p:nvPr/>
        </p:nvSpPr>
        <p:spPr>
          <a:xfrm>
            <a:off x="4472420" y="1236313"/>
            <a:ext cx="3178688"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4" name="Text Box 14"/>
          <p:cNvSpPr txBox="1"/>
          <p:nvPr/>
        </p:nvSpPr>
        <p:spPr>
          <a:xfrm>
            <a:off x="4499990" y="1247887"/>
            <a:ext cx="3178688"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effectLst/>
                <a:latin typeface="Century Gothic" panose="020B0502020202020204" pitchFamily="34" charset="0"/>
                <a:ea typeface="Calibri"/>
                <a:cs typeface="Times New Roman"/>
              </a:rPr>
              <a:t>het geheel</a:t>
            </a:r>
            <a:endParaRPr lang="nl-NL" sz="1050" dirty="0">
              <a:effectLst/>
              <a:latin typeface="Century Gothic" panose="020B0502020202020204" pitchFamily="34" charset="0"/>
              <a:ea typeface="Calibri"/>
              <a:cs typeface="Times New Roman"/>
            </a:endParaRPr>
          </a:p>
        </p:txBody>
      </p:sp>
      <p:sp>
        <p:nvSpPr>
          <p:cNvPr id="15" name="Text Box 14"/>
          <p:cNvSpPr txBox="1"/>
          <p:nvPr/>
        </p:nvSpPr>
        <p:spPr>
          <a:xfrm>
            <a:off x="341069" y="3748797"/>
            <a:ext cx="3640363"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6" name="Text Box 14"/>
          <p:cNvSpPr txBox="1"/>
          <p:nvPr/>
        </p:nvSpPr>
        <p:spPr>
          <a:xfrm>
            <a:off x="323528" y="3717032"/>
            <a:ext cx="3657904"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effectLst/>
                <a:latin typeface="Century Gothic" panose="020B0502020202020204" pitchFamily="34" charset="0"/>
                <a:ea typeface="Calibri"/>
                <a:cs typeface="Times New Roman"/>
              </a:rPr>
              <a:t>de collectie</a:t>
            </a:r>
            <a:endParaRPr lang="nl-NL" sz="1050" dirty="0">
              <a:effectLst/>
              <a:latin typeface="Century Gothic" panose="020B0502020202020204" pitchFamily="34" charset="0"/>
              <a:ea typeface="Calibri"/>
              <a:cs typeface="Times New Roman"/>
            </a:endParaRPr>
          </a:p>
        </p:txBody>
      </p:sp>
      <p:pic>
        <p:nvPicPr>
          <p:cNvPr id="32" name="Afbeelding 31"/>
          <p:cNvPicPr/>
          <p:nvPr/>
        </p:nvPicPr>
        <p:blipFill>
          <a:blip r:embed="rId3" cstate="email">
            <a:extLst>
              <a:ext uri="{28A0092B-C50C-407E-A947-70E740481C1C}">
                <a14:useLocalDpi xmlns:a14="http://schemas.microsoft.com/office/drawing/2010/main"/>
              </a:ext>
            </a:extLst>
          </a:blip>
          <a:stretch>
            <a:fillRect/>
          </a:stretch>
        </p:blipFill>
        <p:spPr>
          <a:xfrm>
            <a:off x="7380312" y="6220072"/>
            <a:ext cx="1584176" cy="593304"/>
          </a:xfrm>
          <a:prstGeom prst="rect">
            <a:avLst/>
          </a:prstGeom>
        </p:spPr>
      </p:pic>
      <p:sp>
        <p:nvSpPr>
          <p:cNvPr id="17" name="Text Box 14"/>
          <p:cNvSpPr txBox="1"/>
          <p:nvPr/>
        </p:nvSpPr>
        <p:spPr>
          <a:xfrm>
            <a:off x="2627784" y="3055712"/>
            <a:ext cx="4680520" cy="496358"/>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8" name="Tekstvak 2"/>
          <p:cNvSpPr txBox="1">
            <a:spLocks noChangeArrowheads="1"/>
          </p:cNvSpPr>
          <p:nvPr/>
        </p:nvSpPr>
        <p:spPr bwMode="auto">
          <a:xfrm>
            <a:off x="2654451" y="3031057"/>
            <a:ext cx="4509836" cy="513287"/>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waarbij, tussen welke</a:t>
            </a:r>
            <a:endParaRPr lang="nl-NL" sz="1100" dirty="0">
              <a:effectLst/>
              <a:latin typeface="Century Gothic" panose="020B0502020202020204" pitchFamily="34" charset="0"/>
              <a:ea typeface="Calibri"/>
              <a:cs typeface="Times New Roman"/>
            </a:endParaRPr>
          </a:p>
        </p:txBody>
      </p:sp>
      <p:pic>
        <p:nvPicPr>
          <p:cNvPr id="2" name="Afbeelding 1">
            <a:extLst>
              <a:ext uri="{FF2B5EF4-FFF2-40B4-BE49-F238E27FC236}">
                <a16:creationId xmlns:a16="http://schemas.microsoft.com/office/drawing/2014/main" id="{E5796838-597A-3E39-AA3A-63F3A4FF0C1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21254" y="938243"/>
            <a:ext cx="2033972" cy="1356659"/>
          </a:xfrm>
          <a:prstGeom prst="rect">
            <a:avLst/>
          </a:prstGeom>
        </p:spPr>
      </p:pic>
      <p:pic>
        <p:nvPicPr>
          <p:cNvPr id="4" name="Afbeelding 3" descr="Afbeelding met plant, buitenshuis, boom, bos&#10;&#10;Automatisch gegenereerde beschrijving">
            <a:extLst>
              <a:ext uri="{FF2B5EF4-FFF2-40B4-BE49-F238E27FC236}">
                <a16:creationId xmlns:a16="http://schemas.microsoft.com/office/drawing/2014/main" id="{E03F1F49-6B15-48B5-0CA8-B9722DB2CF7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727663" y="352226"/>
            <a:ext cx="2723341" cy="799488"/>
          </a:xfrm>
          <a:prstGeom prst="rect">
            <a:avLst/>
          </a:prstGeom>
        </p:spPr>
      </p:pic>
      <p:pic>
        <p:nvPicPr>
          <p:cNvPr id="19" name="Afbeelding 18" descr="Afbeelding met wolk, buitenshuis, hemel, gras&#10;&#10;Automatisch gegenereerde beschrijving">
            <a:extLst>
              <a:ext uri="{FF2B5EF4-FFF2-40B4-BE49-F238E27FC236}">
                <a16:creationId xmlns:a16="http://schemas.microsoft.com/office/drawing/2014/main" id="{5978E14C-A644-C3E5-0CAD-51048B7B0A0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37744" y="4396008"/>
            <a:ext cx="2547146" cy="1456270"/>
          </a:xfrm>
          <a:prstGeom prst="rect">
            <a:avLst/>
          </a:prstGeom>
        </p:spPr>
      </p:pic>
      <p:pic>
        <p:nvPicPr>
          <p:cNvPr id="21" name="Afbeelding 20" descr="Afbeelding met typografie, ontwerp&#10;&#10;Automatisch gegenereerde beschrijving">
            <a:extLst>
              <a:ext uri="{FF2B5EF4-FFF2-40B4-BE49-F238E27FC236}">
                <a16:creationId xmlns:a16="http://schemas.microsoft.com/office/drawing/2014/main" id="{4A60426B-B0A5-54B8-3667-3880D202CF1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805686" y="3701608"/>
            <a:ext cx="1944536" cy="1352580"/>
          </a:xfrm>
          <a:prstGeom prst="rect">
            <a:avLst/>
          </a:prstGeom>
        </p:spPr>
      </p:pic>
    </p:spTree>
    <p:extLst>
      <p:ext uri="{BB962C8B-B14F-4D97-AF65-F5344CB8AC3E}">
        <p14:creationId xmlns:p14="http://schemas.microsoft.com/office/powerpoint/2010/main" val="10569584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30" y="-27384"/>
            <a:ext cx="9128770" cy="6247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1132334" y="2437340"/>
            <a:ext cx="4876544" cy="901293"/>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7" name="Text Box 14"/>
          <p:cNvSpPr txBox="1"/>
          <p:nvPr/>
        </p:nvSpPr>
        <p:spPr>
          <a:xfrm>
            <a:off x="1187625" y="2446633"/>
            <a:ext cx="4821253" cy="59658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5400" b="1" dirty="0">
                <a:latin typeface="Century Gothic" panose="020B0502020202020204" pitchFamily="34" charset="0"/>
                <a:ea typeface="Calibri"/>
                <a:cs typeface="Times New Roman"/>
              </a:rPr>
              <a:t>d</a:t>
            </a:r>
            <a:r>
              <a:rPr lang="nl-NL" sz="5400" b="1" dirty="0">
                <a:effectLst/>
                <a:latin typeface="Century Gothic" panose="020B0502020202020204" pitchFamily="34" charset="0"/>
                <a:ea typeface="Calibri"/>
                <a:cs typeface="Times New Roman"/>
              </a:rPr>
              <a:t>e levensstijl</a:t>
            </a:r>
            <a:endParaRPr lang="nl-NL" sz="1200" dirty="0">
              <a:effectLst/>
              <a:latin typeface="Century Gothic" panose="020B0502020202020204" pitchFamily="34" charset="0"/>
              <a:ea typeface="Calibri"/>
              <a:cs typeface="Times New Roman"/>
            </a:endParaRPr>
          </a:p>
        </p:txBody>
      </p:sp>
      <p:cxnSp>
        <p:nvCxnSpPr>
          <p:cNvPr id="8" name="Rechte verbindingslijn 7"/>
          <p:cNvCxnSpPr>
            <a:cxnSpLocks/>
          </p:cNvCxnSpPr>
          <p:nvPr/>
        </p:nvCxnSpPr>
        <p:spPr>
          <a:xfrm flipH="1" flipV="1">
            <a:off x="3181484" y="4322544"/>
            <a:ext cx="1530327" cy="75727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p:cNvCxnSpPr>
            <a:cxnSpLocks/>
          </p:cNvCxnSpPr>
          <p:nvPr/>
        </p:nvCxnSpPr>
        <p:spPr>
          <a:xfrm flipH="1">
            <a:off x="3779912" y="1079805"/>
            <a:ext cx="1080120" cy="136682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p:cNvCxnSpPr/>
          <p:nvPr/>
        </p:nvCxnSpPr>
        <p:spPr>
          <a:xfrm>
            <a:off x="5408503" y="3212976"/>
            <a:ext cx="598805" cy="97726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Box 14"/>
          <p:cNvSpPr txBox="1"/>
          <p:nvPr/>
        </p:nvSpPr>
        <p:spPr>
          <a:xfrm>
            <a:off x="2771801" y="5054336"/>
            <a:ext cx="3600400"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2" name="Text Box 14"/>
          <p:cNvSpPr txBox="1"/>
          <p:nvPr/>
        </p:nvSpPr>
        <p:spPr>
          <a:xfrm>
            <a:off x="2592039" y="5013176"/>
            <a:ext cx="3996185" cy="432048"/>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zelfvoorzienend</a:t>
            </a:r>
            <a:endParaRPr lang="nl-NL" sz="1050" dirty="0">
              <a:effectLst/>
              <a:latin typeface="Century Gothic" panose="020B0502020202020204" pitchFamily="34" charset="0"/>
              <a:ea typeface="Calibri"/>
              <a:cs typeface="Times New Roman"/>
            </a:endParaRPr>
          </a:p>
        </p:txBody>
      </p:sp>
      <p:sp>
        <p:nvSpPr>
          <p:cNvPr id="13" name="Text Box 14"/>
          <p:cNvSpPr txBox="1"/>
          <p:nvPr/>
        </p:nvSpPr>
        <p:spPr>
          <a:xfrm>
            <a:off x="4067944" y="472894"/>
            <a:ext cx="3394712"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4" name="Text Box 14"/>
          <p:cNvSpPr txBox="1"/>
          <p:nvPr/>
        </p:nvSpPr>
        <p:spPr>
          <a:xfrm>
            <a:off x="4115597" y="430665"/>
            <a:ext cx="3299405" cy="345496"/>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g</a:t>
            </a:r>
            <a:r>
              <a:rPr lang="nl-NL" sz="3600" dirty="0">
                <a:effectLst/>
                <a:latin typeface="Century Gothic" panose="020B0502020202020204" pitchFamily="34" charset="0"/>
                <a:ea typeface="Calibri"/>
                <a:cs typeface="Times New Roman"/>
              </a:rPr>
              <a:t>ezond leven</a:t>
            </a:r>
            <a:endParaRPr lang="nl-NL" sz="1050" dirty="0">
              <a:effectLst/>
              <a:latin typeface="Century Gothic" panose="020B0502020202020204" pitchFamily="34" charset="0"/>
              <a:ea typeface="Calibri"/>
              <a:cs typeface="Times New Roman"/>
            </a:endParaRPr>
          </a:p>
        </p:txBody>
      </p:sp>
      <p:sp>
        <p:nvSpPr>
          <p:cNvPr id="15" name="Text Box 14"/>
          <p:cNvSpPr txBox="1"/>
          <p:nvPr/>
        </p:nvSpPr>
        <p:spPr>
          <a:xfrm>
            <a:off x="6173717" y="1809609"/>
            <a:ext cx="2628033"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6" name="Text Box 14"/>
          <p:cNvSpPr txBox="1"/>
          <p:nvPr/>
        </p:nvSpPr>
        <p:spPr>
          <a:xfrm>
            <a:off x="6156176" y="1777844"/>
            <a:ext cx="2628033" cy="432395"/>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d</a:t>
            </a:r>
            <a:r>
              <a:rPr lang="nl-NL" sz="3600" dirty="0">
                <a:effectLst/>
                <a:latin typeface="Century Gothic" panose="020B0502020202020204" pitchFamily="34" charset="0"/>
                <a:ea typeface="Calibri"/>
                <a:cs typeface="Times New Roman"/>
              </a:rPr>
              <a:t>e hipster</a:t>
            </a:r>
            <a:endParaRPr lang="nl-NL" sz="1050" dirty="0">
              <a:effectLst/>
              <a:latin typeface="Century Gothic" panose="020B0502020202020204" pitchFamily="34" charset="0"/>
              <a:ea typeface="Calibri"/>
              <a:cs typeface="Times New Roman"/>
            </a:endParaRPr>
          </a:p>
        </p:txBody>
      </p:sp>
      <p:pic>
        <p:nvPicPr>
          <p:cNvPr id="32" name="Afbeelding 31"/>
          <p:cNvPicPr/>
          <p:nvPr/>
        </p:nvPicPr>
        <p:blipFill>
          <a:blip r:embed="rId4" cstate="email">
            <a:extLst>
              <a:ext uri="{28A0092B-C50C-407E-A947-70E740481C1C}">
                <a14:useLocalDpi xmlns:a14="http://schemas.microsoft.com/office/drawing/2010/main"/>
              </a:ext>
            </a:extLst>
          </a:blip>
          <a:stretch>
            <a:fillRect/>
          </a:stretch>
        </p:blipFill>
        <p:spPr>
          <a:xfrm>
            <a:off x="7380312" y="6220072"/>
            <a:ext cx="1584176" cy="593304"/>
          </a:xfrm>
          <a:prstGeom prst="rect">
            <a:avLst/>
          </a:prstGeom>
        </p:spPr>
      </p:pic>
      <p:sp>
        <p:nvSpPr>
          <p:cNvPr id="17" name="Text Box 14"/>
          <p:cNvSpPr txBox="1"/>
          <p:nvPr/>
        </p:nvSpPr>
        <p:spPr>
          <a:xfrm>
            <a:off x="1132333" y="3315831"/>
            <a:ext cx="4890163" cy="977265"/>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8" name="Tekstvak 2"/>
          <p:cNvSpPr txBox="1">
            <a:spLocks noChangeArrowheads="1"/>
          </p:cNvSpPr>
          <p:nvPr/>
        </p:nvSpPr>
        <p:spPr bwMode="auto">
          <a:xfrm>
            <a:off x="1132333" y="3356992"/>
            <a:ext cx="5311876" cy="358339"/>
          </a:xfrm>
          <a:prstGeom prst="rect">
            <a:avLst/>
          </a:prstGeom>
          <a:noFill/>
          <a:ln w="9525">
            <a:noFill/>
            <a:miter lim="800000"/>
            <a:headEnd/>
            <a:tailEnd/>
          </a:ln>
        </p:spPr>
        <p:txBody>
          <a:bodyPr rot="0" vert="horz" wrap="square" lIns="91440" tIns="45720" rIns="91440" bIns="45720" anchor="t" anchorCtr="0">
            <a:noAutofit/>
          </a:bodyPr>
          <a:lstStyle/>
          <a:p>
            <a:pPr>
              <a:lnSpc>
                <a:spcPct val="80000"/>
              </a:lnSpc>
              <a:spcAft>
                <a:spcPts val="80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de manier van leven van </a:t>
            </a:r>
          </a:p>
          <a:p>
            <a:pPr>
              <a:lnSpc>
                <a:spcPct val="80000"/>
              </a:lnSpc>
              <a:spcAft>
                <a:spcPts val="800"/>
              </a:spcAft>
            </a:pPr>
            <a:r>
              <a:rPr lang="nl-NL" sz="2800" dirty="0">
                <a:latin typeface="Century Gothic" panose="020B0502020202020204" pitchFamily="34" charset="0"/>
                <a:ea typeface="Calibri"/>
                <a:cs typeface="Times New Roman"/>
              </a:rPr>
              <a:t>een persoon of groep</a:t>
            </a:r>
          </a:p>
          <a:p>
            <a:pPr>
              <a:lnSpc>
                <a:spcPct val="80000"/>
              </a:lnSpc>
              <a:spcAft>
                <a:spcPts val="800"/>
              </a:spcAft>
            </a:pPr>
            <a:endParaRPr lang="nl-NL" sz="1100" dirty="0">
              <a:effectLst/>
              <a:latin typeface="Century Gothic" panose="020B0502020202020204" pitchFamily="34" charset="0"/>
              <a:ea typeface="Calibri"/>
              <a:cs typeface="Times New Roman"/>
            </a:endParaRPr>
          </a:p>
        </p:txBody>
      </p:sp>
      <p:pic>
        <p:nvPicPr>
          <p:cNvPr id="2" name="Afbeelding 1">
            <a:extLst>
              <a:ext uri="{FF2B5EF4-FFF2-40B4-BE49-F238E27FC236}">
                <a16:creationId xmlns:a16="http://schemas.microsoft.com/office/drawing/2014/main" id="{F3D2F2A9-F201-89C1-7CF8-5ACC4A10CDB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76692" y="461511"/>
            <a:ext cx="3383282" cy="1554718"/>
          </a:xfrm>
          <a:prstGeom prst="rect">
            <a:avLst/>
          </a:prstGeom>
        </p:spPr>
      </p:pic>
      <p:pic>
        <p:nvPicPr>
          <p:cNvPr id="4" name="Afbeelding 3">
            <a:extLst>
              <a:ext uri="{FF2B5EF4-FFF2-40B4-BE49-F238E27FC236}">
                <a16:creationId xmlns:a16="http://schemas.microsoft.com/office/drawing/2014/main" id="{931689BE-1BAD-8E74-1CD5-F0BEAB51B6A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627700" y="2582532"/>
            <a:ext cx="2121550" cy="1612378"/>
          </a:xfrm>
          <a:prstGeom prst="rect">
            <a:avLst/>
          </a:prstGeom>
        </p:spPr>
      </p:pic>
      <p:pic>
        <p:nvPicPr>
          <p:cNvPr id="19" name="Afbeelding 18">
            <a:extLst>
              <a:ext uri="{FF2B5EF4-FFF2-40B4-BE49-F238E27FC236}">
                <a16:creationId xmlns:a16="http://schemas.microsoft.com/office/drawing/2014/main" id="{B7A39CD5-7735-C040-D772-15184FBE99F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76692" y="4463301"/>
            <a:ext cx="2119772" cy="1416006"/>
          </a:xfrm>
          <a:prstGeom prst="rect">
            <a:avLst/>
          </a:prstGeom>
        </p:spPr>
      </p:pic>
      <p:cxnSp>
        <p:nvCxnSpPr>
          <p:cNvPr id="23" name="Rechte verbindingslijn 22">
            <a:extLst>
              <a:ext uri="{FF2B5EF4-FFF2-40B4-BE49-F238E27FC236}">
                <a16:creationId xmlns:a16="http://schemas.microsoft.com/office/drawing/2014/main" id="{87D18B3C-F635-64CC-A3AF-0240169C28D4}"/>
              </a:ext>
            </a:extLst>
          </p:cNvPr>
          <p:cNvCxnSpPr>
            <a:cxnSpLocks/>
          </p:cNvCxnSpPr>
          <p:nvPr/>
        </p:nvCxnSpPr>
        <p:spPr>
          <a:xfrm flipH="1">
            <a:off x="6011444" y="2411229"/>
            <a:ext cx="576780" cy="5797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38873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kstvak 9">
            <a:extLst>
              <a:ext uri="{FF2B5EF4-FFF2-40B4-BE49-F238E27FC236}">
                <a16:creationId xmlns:a16="http://schemas.microsoft.com/office/drawing/2014/main" id="{53A896E9-F098-44DA-A15A-0BB6C51751F4}"/>
              </a:ext>
            </a:extLst>
          </p:cNvPr>
          <p:cNvSpPr txBox="1"/>
          <p:nvPr/>
        </p:nvSpPr>
        <p:spPr>
          <a:xfrm>
            <a:off x="32128" y="-65392"/>
            <a:ext cx="9144000" cy="6801862"/>
          </a:xfrm>
          <a:prstGeom prst="rect">
            <a:avLst/>
          </a:prstGeom>
          <a:noFill/>
        </p:spPr>
        <p:txBody>
          <a:bodyPr wrap="square" rtlCol="0">
            <a:spAutoFit/>
          </a:bodyPr>
          <a:lstStyle/>
          <a:p>
            <a:pPr fontAlgn="t"/>
            <a:r>
              <a:rPr lang="nl-NL" sz="7000" b="1" u="sng" dirty="0">
                <a:solidFill>
                  <a:prstClr val="black"/>
                </a:solidFill>
                <a:latin typeface="Century Gothic" panose="020B0502020202020204" pitchFamily="34" charset="0"/>
              </a:rPr>
              <a:t>bedragen</a:t>
            </a:r>
            <a:br>
              <a:rPr lang="nl-NL" sz="8000" b="1" u="sng" dirty="0">
                <a:solidFill>
                  <a:prstClr val="black"/>
                </a:solidFill>
                <a:latin typeface="Century Gothic" panose="020B0502020202020204" pitchFamily="34" charset="0"/>
              </a:rPr>
            </a:br>
            <a:r>
              <a:rPr lang="nl-NL" sz="4800" dirty="0">
                <a:solidFill>
                  <a:prstClr val="black"/>
                </a:solidFill>
                <a:latin typeface="Century Gothic" panose="020B0502020202020204" pitchFamily="34" charset="0"/>
              </a:rPr>
              <a:t>= </a:t>
            </a:r>
            <a:r>
              <a:rPr lang="nl-NL" sz="4400" dirty="0">
                <a:latin typeface="Century Gothic" panose="020B0502020202020204" pitchFamily="34" charset="0"/>
              </a:rPr>
              <a:t>een hoeveelheid hebben van</a:t>
            </a:r>
          </a:p>
          <a:p>
            <a:pPr fontAlgn="t"/>
            <a:endParaRPr lang="nl-NL" sz="4400" dirty="0">
              <a:latin typeface="Century Gothic" panose="020B0502020202020204" pitchFamily="34" charset="0"/>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1400" i="1" dirty="0">
              <a:solidFill>
                <a:srgbClr val="387038"/>
              </a:solidFill>
              <a:latin typeface="Century Gothic" panose="020B0502020202020204" pitchFamily="34" charset="0"/>
              <a:cs typeface="Times New Roman"/>
            </a:endParaRPr>
          </a:p>
          <a:p>
            <a:endParaRPr lang="nl-NL" sz="36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r>
              <a:rPr lang="nl-NL" sz="2800" i="1" dirty="0">
                <a:solidFill>
                  <a:srgbClr val="387038"/>
                </a:solidFill>
                <a:latin typeface="Century Gothic" panose="020B0502020202020204" pitchFamily="34" charset="0"/>
                <a:cs typeface="Times New Roman"/>
              </a:rPr>
              <a:t>Het aantal bomen in Nederland </a:t>
            </a:r>
            <a:r>
              <a:rPr lang="nl-NL" sz="2800" i="1" u="sng" dirty="0">
                <a:solidFill>
                  <a:srgbClr val="387038"/>
                </a:solidFill>
                <a:latin typeface="Century Gothic" panose="020B0502020202020204" pitchFamily="34" charset="0"/>
                <a:cs typeface="Times New Roman"/>
              </a:rPr>
              <a:t>bedraagt</a:t>
            </a:r>
            <a:r>
              <a:rPr lang="nl-NL" sz="2800" i="1" dirty="0">
                <a:solidFill>
                  <a:srgbClr val="387038"/>
                </a:solidFill>
                <a:latin typeface="Century Gothic" panose="020B0502020202020204" pitchFamily="34" charset="0"/>
                <a:cs typeface="Times New Roman"/>
              </a:rPr>
              <a:t> ongeveer 162 miljoen. </a:t>
            </a:r>
            <a:endParaRPr lang="nl-NL" sz="2800" i="1" dirty="0">
              <a:solidFill>
                <a:srgbClr val="00B050"/>
              </a:solidFill>
              <a:latin typeface="Century Gothic" panose="020B0502020202020204" pitchFamily="34" charset="0"/>
            </a:endParaRPr>
          </a:p>
        </p:txBody>
      </p:sp>
      <p:pic>
        <p:nvPicPr>
          <p:cNvPr id="2" name="Afbeelding 1">
            <a:extLst>
              <a:ext uri="{FF2B5EF4-FFF2-40B4-BE49-F238E27FC236}">
                <a16:creationId xmlns:a16="http://schemas.microsoft.com/office/drawing/2014/main" id="{9AF7A22B-5F31-61E2-3058-CC4E12C16BB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15616" y="1916832"/>
            <a:ext cx="6552728" cy="3682633"/>
          </a:xfrm>
          <a:prstGeom prst="rect">
            <a:avLst/>
          </a:prstGeom>
        </p:spPr>
      </p:pic>
      <p:sp>
        <p:nvSpPr>
          <p:cNvPr id="3" name="Tekstvak 2">
            <a:extLst>
              <a:ext uri="{FF2B5EF4-FFF2-40B4-BE49-F238E27FC236}">
                <a16:creationId xmlns:a16="http://schemas.microsoft.com/office/drawing/2014/main" id="{C9F3A724-26FC-9769-2A76-03C61D89BA8B}"/>
              </a:ext>
            </a:extLst>
          </p:cNvPr>
          <p:cNvSpPr txBox="1"/>
          <p:nvPr/>
        </p:nvSpPr>
        <p:spPr>
          <a:xfrm>
            <a:off x="2618656" y="3120095"/>
            <a:ext cx="3546648" cy="923330"/>
          </a:xfrm>
          <a:prstGeom prst="rect">
            <a:avLst/>
          </a:prstGeom>
          <a:noFill/>
        </p:spPr>
        <p:txBody>
          <a:bodyPr wrap="square" rtlCol="0">
            <a:spAutoFit/>
          </a:bodyPr>
          <a:lstStyle/>
          <a:p>
            <a:r>
              <a:rPr lang="nl-NL" sz="5400" dirty="0">
                <a:solidFill>
                  <a:schemeClr val="bg1"/>
                </a:solidFill>
              </a:rPr>
              <a:t>162 miljoen</a:t>
            </a:r>
          </a:p>
        </p:txBody>
      </p:sp>
    </p:spTree>
    <p:extLst>
      <p:ext uri="{BB962C8B-B14F-4D97-AF65-F5344CB8AC3E}">
        <p14:creationId xmlns:p14="http://schemas.microsoft.com/office/powerpoint/2010/main" val="31492439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kstvak 9">
            <a:extLst>
              <a:ext uri="{FF2B5EF4-FFF2-40B4-BE49-F238E27FC236}">
                <a16:creationId xmlns:a16="http://schemas.microsoft.com/office/drawing/2014/main" id="{53A896E9-F098-44DA-A15A-0BB6C51751F4}"/>
              </a:ext>
            </a:extLst>
          </p:cNvPr>
          <p:cNvSpPr txBox="1"/>
          <p:nvPr/>
        </p:nvSpPr>
        <p:spPr>
          <a:xfrm>
            <a:off x="32128" y="-65392"/>
            <a:ext cx="9144000" cy="6801862"/>
          </a:xfrm>
          <a:prstGeom prst="rect">
            <a:avLst/>
          </a:prstGeom>
          <a:noFill/>
        </p:spPr>
        <p:txBody>
          <a:bodyPr wrap="square" rtlCol="0">
            <a:spAutoFit/>
          </a:bodyPr>
          <a:lstStyle/>
          <a:p>
            <a:pPr fontAlgn="t"/>
            <a:r>
              <a:rPr lang="nl-NL" sz="7000" b="1" u="sng" dirty="0">
                <a:solidFill>
                  <a:prstClr val="black"/>
                </a:solidFill>
                <a:latin typeface="Century Gothic" panose="020B0502020202020204" pitchFamily="34" charset="0"/>
              </a:rPr>
              <a:t>naar verhouding</a:t>
            </a:r>
            <a:br>
              <a:rPr lang="nl-NL" sz="8000" b="1" u="sng" dirty="0">
                <a:solidFill>
                  <a:prstClr val="black"/>
                </a:solidFill>
                <a:latin typeface="Century Gothic" panose="020B0502020202020204" pitchFamily="34" charset="0"/>
              </a:rPr>
            </a:br>
            <a:r>
              <a:rPr lang="nl-NL" sz="4800" dirty="0">
                <a:solidFill>
                  <a:prstClr val="black"/>
                </a:solidFill>
                <a:latin typeface="Century Gothic" panose="020B0502020202020204" pitchFamily="34" charset="0"/>
              </a:rPr>
              <a:t>= </a:t>
            </a:r>
            <a:r>
              <a:rPr lang="nl-NL" sz="4400" dirty="0">
                <a:latin typeface="Century Gothic" panose="020B0502020202020204" pitchFamily="34" charset="0"/>
              </a:rPr>
              <a:t>als je het vergelijkt</a:t>
            </a:r>
          </a:p>
          <a:p>
            <a:pPr fontAlgn="t"/>
            <a:endParaRPr lang="nl-NL" sz="4400" dirty="0">
              <a:latin typeface="Century Gothic" panose="020B0502020202020204" pitchFamily="34" charset="0"/>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1400" i="1" dirty="0">
              <a:solidFill>
                <a:srgbClr val="387038"/>
              </a:solidFill>
              <a:latin typeface="Century Gothic" panose="020B0502020202020204" pitchFamily="34" charset="0"/>
              <a:cs typeface="Times New Roman"/>
            </a:endParaRPr>
          </a:p>
          <a:p>
            <a:endParaRPr lang="nl-NL" sz="36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r>
              <a:rPr lang="nl-NL" sz="2800" i="1" u="sng" dirty="0">
                <a:solidFill>
                  <a:srgbClr val="387038"/>
                </a:solidFill>
                <a:latin typeface="Century Gothic" panose="020B0502020202020204" pitchFamily="34" charset="0"/>
                <a:cs typeface="Times New Roman"/>
              </a:rPr>
              <a:t>Naar verhouding</a:t>
            </a:r>
            <a:r>
              <a:rPr lang="nl-NL" sz="2800" i="1" dirty="0">
                <a:solidFill>
                  <a:srgbClr val="387038"/>
                </a:solidFill>
                <a:latin typeface="Century Gothic" panose="020B0502020202020204" pitchFamily="34" charset="0"/>
                <a:cs typeface="Times New Roman"/>
              </a:rPr>
              <a:t> met de bomen in mijn tuin, </a:t>
            </a:r>
            <a:br>
              <a:rPr lang="nl-NL" sz="2800" i="1" dirty="0">
                <a:solidFill>
                  <a:srgbClr val="387038"/>
                </a:solidFill>
                <a:latin typeface="Century Gothic" panose="020B0502020202020204" pitchFamily="34" charset="0"/>
                <a:cs typeface="Times New Roman"/>
              </a:rPr>
            </a:br>
            <a:r>
              <a:rPr lang="nl-NL" sz="2800" i="1" dirty="0">
                <a:solidFill>
                  <a:srgbClr val="387038"/>
                </a:solidFill>
                <a:latin typeface="Century Gothic" panose="020B0502020202020204" pitchFamily="34" charset="0"/>
                <a:cs typeface="Times New Roman"/>
              </a:rPr>
              <a:t>is de eik heel oud! </a:t>
            </a:r>
            <a:endParaRPr lang="nl-NL" sz="2800" i="1" dirty="0">
              <a:solidFill>
                <a:srgbClr val="00B050"/>
              </a:solidFill>
              <a:latin typeface="Century Gothic" panose="020B0502020202020204" pitchFamily="34" charset="0"/>
            </a:endParaRPr>
          </a:p>
        </p:txBody>
      </p:sp>
      <p:pic>
        <p:nvPicPr>
          <p:cNvPr id="4" name="Afbeelding 3">
            <a:extLst>
              <a:ext uri="{FF2B5EF4-FFF2-40B4-BE49-F238E27FC236}">
                <a16:creationId xmlns:a16="http://schemas.microsoft.com/office/drawing/2014/main" id="{5AC3C937-B952-FFDD-E49F-248E822B8839}"/>
              </a:ext>
            </a:extLst>
          </p:cNvPr>
          <p:cNvPicPr>
            <a:picLocks noChangeAspect="1"/>
          </p:cNvPicPr>
          <p:nvPr/>
        </p:nvPicPr>
        <p:blipFill>
          <a:blip r:embed="rId4" cstate="email">
            <a:extLst>
              <a:ext uri="{BEBA8EAE-BF5A-486C-A8C5-ECC9F3942E4B}">
                <a14:imgProps xmlns:a14="http://schemas.microsoft.com/office/drawing/2010/main">
                  <a14:imgLayer r:embed="rId5">
                    <a14:imgEffect>
                      <a14:backgroundRemoval t="7869" b="97049" l="3716" r="90273">
                        <a14:foregroundMark x1="47432" y1="7869" x2="53443" y2="8852"/>
                        <a14:foregroundMark x1="40328" y1="91148" x2="54426" y2="92951"/>
                        <a14:foregroundMark x1="54426" y1="92951" x2="56066" y2="91967"/>
                        <a14:foregroundMark x1="34317" y1="96393" x2="48962" y2="97049"/>
                        <a14:foregroundMark x1="48962" y1="97049" x2="58689" y2="97049"/>
                        <a14:foregroundMark x1="58689" y1="97049" x2="60109" y2="97377"/>
                        <a14:foregroundMark x1="3716" y1="42951" x2="7541" y2="44918"/>
                        <a14:foregroundMark x1="90273" y1="52787" x2="90273" y2="52787"/>
                        <a14:foregroundMark x1="60870" y1="27411" x2="60765" y2="26393"/>
                        <a14:foregroundMark x1="61202" y1="27869" x2="61202" y2="27869"/>
                        <a14:backgroundMark x1="60984" y1="28525" x2="60984" y2="28525"/>
                        <a14:backgroundMark x1="61224" y1="29180" x2="61311" y2="29836"/>
                        <a14:backgroundMark x1="61049" y1="27869" x2="61224" y2="29180"/>
                        <a14:backgroundMark x1="60984" y1="27377" x2="61049" y2="27869"/>
                        <a14:backgroundMark x1="61415" y1="32131" x2="61639" y2="34262"/>
                        <a14:backgroundMark x1="61311" y1="31148" x2="61415" y2="32131"/>
                        <a14:backgroundMark x1="61311" y1="29180" x2="62077" y2="32131"/>
                        <a14:backgroundMark x1="61639" y1="36721" x2="61639" y2="36721"/>
                      </a14:backgroundRemoval>
                    </a14:imgEffect>
                  </a14:imgLayer>
                </a14:imgProps>
              </a:ext>
              <a:ext uri="{28A0092B-C50C-407E-A947-70E740481C1C}">
                <a14:useLocalDpi xmlns:a14="http://schemas.microsoft.com/office/drawing/2010/main"/>
              </a:ext>
            </a:extLst>
          </a:blip>
          <a:stretch>
            <a:fillRect/>
          </a:stretch>
        </p:blipFill>
        <p:spPr>
          <a:xfrm>
            <a:off x="1514483" y="1910488"/>
            <a:ext cx="5577797" cy="3720390"/>
          </a:xfrm>
          <a:prstGeom prst="rect">
            <a:avLst/>
          </a:prstGeom>
        </p:spPr>
      </p:pic>
      <p:pic>
        <p:nvPicPr>
          <p:cNvPr id="6" name="Afbeelding 5">
            <a:extLst>
              <a:ext uri="{FF2B5EF4-FFF2-40B4-BE49-F238E27FC236}">
                <a16:creationId xmlns:a16="http://schemas.microsoft.com/office/drawing/2014/main" id="{9E8E982F-658E-5504-AE4D-2FD34572AC4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639466" y="2593954"/>
            <a:ext cx="1990051" cy="132736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Afbeelding 12">
            <a:extLst>
              <a:ext uri="{FF2B5EF4-FFF2-40B4-BE49-F238E27FC236}">
                <a16:creationId xmlns:a16="http://schemas.microsoft.com/office/drawing/2014/main" id="{6BFFCF78-3EB6-36FD-C59A-E057DD4D9DF0}"/>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20685" y="2272214"/>
            <a:ext cx="1967139" cy="13956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458314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35496" y="7937"/>
            <a:ext cx="9396536" cy="1200329"/>
          </a:xfrm>
          <a:prstGeom prst="rect">
            <a:avLst/>
          </a:prstGeom>
          <a:noFill/>
        </p:spPr>
        <p:txBody>
          <a:bodyPr wrap="square" rtlCol="0">
            <a:spAutoFit/>
          </a:bodyPr>
          <a:lstStyle/>
          <a:p>
            <a:r>
              <a:rPr lang="nl-NL" sz="7200" b="1" u="sng" dirty="0">
                <a:latin typeface="Century Gothic" panose="020B0502020202020204" pitchFamily="34" charset="0"/>
              </a:rPr>
              <a:t>het decennium</a:t>
            </a:r>
          </a:p>
        </p:txBody>
      </p:sp>
      <p:sp>
        <p:nvSpPr>
          <p:cNvPr id="3" name="Tekstvak 2">
            <a:extLst>
              <a:ext uri="{FF2B5EF4-FFF2-40B4-BE49-F238E27FC236}">
                <a16:creationId xmlns:a16="http://schemas.microsoft.com/office/drawing/2014/main" id="{AF23E2F0-E8FC-494A-A099-13C57E007C40}"/>
              </a:ext>
            </a:extLst>
          </p:cNvPr>
          <p:cNvSpPr txBox="1"/>
          <p:nvPr/>
        </p:nvSpPr>
        <p:spPr>
          <a:xfrm>
            <a:off x="304800" y="3148519"/>
            <a:ext cx="9019728" cy="1015663"/>
          </a:xfrm>
          <a:prstGeom prst="rect">
            <a:avLst/>
          </a:prstGeom>
          <a:noFill/>
        </p:spPr>
        <p:txBody>
          <a:bodyPr wrap="square" rtlCol="0">
            <a:spAutoFit/>
          </a:bodyPr>
          <a:lstStyle/>
          <a:p>
            <a:r>
              <a:rPr lang="nl-NL" sz="6000" dirty="0">
                <a:solidFill>
                  <a:srgbClr val="7030A0"/>
                </a:solidFill>
                <a:latin typeface="Cavolini" panose="03000502040302020204" pitchFamily="66" charset="0"/>
                <a:cs typeface="Cavolini" panose="03000502040302020204" pitchFamily="66" charset="0"/>
              </a:rPr>
              <a:t>0              10 jaar</a:t>
            </a:r>
          </a:p>
        </p:txBody>
      </p:sp>
      <p:cxnSp>
        <p:nvCxnSpPr>
          <p:cNvPr id="7" name="Rechte verbindingslijn met pijl 6">
            <a:extLst>
              <a:ext uri="{FF2B5EF4-FFF2-40B4-BE49-F238E27FC236}">
                <a16:creationId xmlns:a16="http://schemas.microsoft.com/office/drawing/2014/main" id="{538CBCE2-D5E2-4A6E-A60D-5BC9B92D6C2E}"/>
              </a:ext>
            </a:extLst>
          </p:cNvPr>
          <p:cNvCxnSpPr>
            <a:cxnSpLocks/>
          </p:cNvCxnSpPr>
          <p:nvPr/>
        </p:nvCxnSpPr>
        <p:spPr>
          <a:xfrm>
            <a:off x="611560" y="4293096"/>
            <a:ext cx="5832648"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8922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tellen</a:t>
            </a:r>
          </a:p>
        </p:txBody>
      </p:sp>
      <p:pic>
        <p:nvPicPr>
          <p:cNvPr id="3" name="Afbeelding 2">
            <a:extLst>
              <a:ext uri="{FF2B5EF4-FFF2-40B4-BE49-F238E27FC236}">
                <a16:creationId xmlns:a16="http://schemas.microsoft.com/office/drawing/2014/main" id="{D05D50E7-0FD1-EC2A-955E-C3554DECE6C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7808" y="1628800"/>
            <a:ext cx="8028384" cy="4511952"/>
          </a:xfrm>
          <a:prstGeom prst="rect">
            <a:avLst/>
          </a:prstGeom>
        </p:spPr>
      </p:pic>
    </p:spTree>
    <p:extLst>
      <p:ext uri="{BB962C8B-B14F-4D97-AF65-F5344CB8AC3E}">
        <p14:creationId xmlns:p14="http://schemas.microsoft.com/office/powerpoint/2010/main" val="38529071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waaronder</a:t>
            </a:r>
          </a:p>
        </p:txBody>
      </p:sp>
      <p:pic>
        <p:nvPicPr>
          <p:cNvPr id="3" name="Afbeelding 2">
            <a:extLst>
              <a:ext uri="{FF2B5EF4-FFF2-40B4-BE49-F238E27FC236}">
                <a16:creationId xmlns:a16="http://schemas.microsoft.com/office/drawing/2014/main" id="{7E1BFE82-B64B-F438-9573-89449118147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25860" y="1556792"/>
            <a:ext cx="7092280" cy="4730551"/>
          </a:xfrm>
          <a:prstGeom prst="rect">
            <a:avLst/>
          </a:prstGeom>
        </p:spPr>
      </p:pic>
    </p:spTree>
    <p:extLst>
      <p:ext uri="{BB962C8B-B14F-4D97-AF65-F5344CB8AC3E}">
        <p14:creationId xmlns:p14="http://schemas.microsoft.com/office/powerpoint/2010/main" val="37794347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naar verhouding</a:t>
            </a:r>
          </a:p>
        </p:txBody>
      </p:sp>
      <p:pic>
        <p:nvPicPr>
          <p:cNvPr id="8" name="Afbeelding 7">
            <a:extLst>
              <a:ext uri="{FF2B5EF4-FFF2-40B4-BE49-F238E27FC236}">
                <a16:creationId xmlns:a16="http://schemas.microsoft.com/office/drawing/2014/main" id="{7C7079F0-8536-5327-E677-7115855DF71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8416" y="1327280"/>
            <a:ext cx="8190656" cy="5463167"/>
          </a:xfrm>
          <a:prstGeom prst="rect">
            <a:avLst/>
          </a:prstGeom>
        </p:spPr>
      </p:pic>
      <p:pic>
        <p:nvPicPr>
          <p:cNvPr id="5" name="Afbeelding 4">
            <a:extLst>
              <a:ext uri="{FF2B5EF4-FFF2-40B4-BE49-F238E27FC236}">
                <a16:creationId xmlns:a16="http://schemas.microsoft.com/office/drawing/2014/main" id="{7394FBAB-3F3E-87E7-087A-BD2B8234CE8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243500" y="2605981"/>
            <a:ext cx="2529408" cy="168711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Afbeelding 8">
            <a:extLst>
              <a:ext uri="{FF2B5EF4-FFF2-40B4-BE49-F238E27FC236}">
                <a16:creationId xmlns:a16="http://schemas.microsoft.com/office/drawing/2014/main" id="{325B47C6-128C-742F-A9C9-C5E893D8C07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79512" y="2027677"/>
            <a:ext cx="2529408" cy="179453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2078728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oplopen</a:t>
            </a:r>
          </a:p>
        </p:txBody>
      </p:sp>
      <p:sp>
        <p:nvSpPr>
          <p:cNvPr id="4" name="Pijl: omhoog 3">
            <a:extLst>
              <a:ext uri="{FF2B5EF4-FFF2-40B4-BE49-F238E27FC236}">
                <a16:creationId xmlns:a16="http://schemas.microsoft.com/office/drawing/2014/main" id="{076E3AB5-5DA8-4972-B16C-94BA9F103D3C}"/>
              </a:ext>
            </a:extLst>
          </p:cNvPr>
          <p:cNvSpPr/>
          <p:nvPr/>
        </p:nvSpPr>
        <p:spPr>
          <a:xfrm>
            <a:off x="4067944" y="3124201"/>
            <a:ext cx="1872208" cy="3384376"/>
          </a:xfrm>
          <a:prstGeom prst="up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nl-NL" dirty="0"/>
          </a:p>
        </p:txBody>
      </p:sp>
      <p:pic>
        <p:nvPicPr>
          <p:cNvPr id="5" name="Afbeelding 4">
            <a:extLst>
              <a:ext uri="{FF2B5EF4-FFF2-40B4-BE49-F238E27FC236}">
                <a16:creationId xmlns:a16="http://schemas.microsoft.com/office/drawing/2014/main" id="{0721C9EF-F0CF-A294-7BFF-AB7CB7395159}"/>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a:ext>
            </a:extLst>
          </a:blip>
          <a:srcRect/>
          <a:stretch/>
        </p:blipFill>
        <p:spPr>
          <a:xfrm>
            <a:off x="2818676" y="4720953"/>
            <a:ext cx="3960440" cy="1872208"/>
          </a:xfrm>
          <a:prstGeom prst="rect">
            <a:avLst/>
          </a:prstGeom>
        </p:spPr>
      </p:pic>
      <p:pic>
        <p:nvPicPr>
          <p:cNvPr id="8" name="Afbeelding 7">
            <a:extLst>
              <a:ext uri="{FF2B5EF4-FFF2-40B4-BE49-F238E27FC236}">
                <a16:creationId xmlns:a16="http://schemas.microsoft.com/office/drawing/2014/main" id="{6DA5522B-7289-795F-2976-C70856FE6F2A}"/>
              </a:ext>
            </a:extLst>
          </p:cNvPr>
          <p:cNvPicPr>
            <a:picLocks noChangeAspect="1"/>
          </p:cNvPicPr>
          <p:nvPr/>
        </p:nvPicPr>
        <p:blipFill rotWithShape="1">
          <a:blip r:embed="rId5" cstate="email">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a:ext>
            </a:extLst>
          </a:blip>
          <a:srcRect/>
          <a:stretch/>
        </p:blipFill>
        <p:spPr>
          <a:xfrm>
            <a:off x="2894731" y="1408585"/>
            <a:ext cx="3849155" cy="1728192"/>
          </a:xfrm>
          <a:prstGeom prst="rect">
            <a:avLst/>
          </a:prstGeom>
        </p:spPr>
      </p:pic>
    </p:spTree>
    <p:extLst>
      <p:ext uri="{BB962C8B-B14F-4D97-AF65-F5344CB8AC3E}">
        <p14:creationId xmlns:p14="http://schemas.microsoft.com/office/powerpoint/2010/main" val="40115614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onvermijdelijk</a:t>
            </a:r>
          </a:p>
        </p:txBody>
      </p:sp>
      <p:pic>
        <p:nvPicPr>
          <p:cNvPr id="7" name="Afbeelding 6">
            <a:extLst>
              <a:ext uri="{FF2B5EF4-FFF2-40B4-BE49-F238E27FC236}">
                <a16:creationId xmlns:a16="http://schemas.microsoft.com/office/drawing/2014/main" id="{7F07763F-3E56-811D-C212-04E63742EED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9572" y="1484784"/>
            <a:ext cx="7704856" cy="5077500"/>
          </a:xfrm>
          <a:prstGeom prst="rect">
            <a:avLst/>
          </a:prstGeom>
        </p:spPr>
      </p:pic>
    </p:spTree>
    <p:extLst>
      <p:ext uri="{BB962C8B-B14F-4D97-AF65-F5344CB8AC3E}">
        <p14:creationId xmlns:p14="http://schemas.microsoft.com/office/powerpoint/2010/main" val="20671369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bedragen</a:t>
            </a:r>
          </a:p>
        </p:txBody>
      </p:sp>
      <p:sp>
        <p:nvSpPr>
          <p:cNvPr id="3" name="Tekstvak 2">
            <a:extLst>
              <a:ext uri="{FF2B5EF4-FFF2-40B4-BE49-F238E27FC236}">
                <a16:creationId xmlns:a16="http://schemas.microsoft.com/office/drawing/2014/main" id="{0ED3977A-CD8C-5D88-F180-AB4778698143}"/>
              </a:ext>
            </a:extLst>
          </p:cNvPr>
          <p:cNvSpPr txBox="1"/>
          <p:nvPr/>
        </p:nvSpPr>
        <p:spPr>
          <a:xfrm>
            <a:off x="2123728" y="4293096"/>
            <a:ext cx="1120820" cy="646331"/>
          </a:xfrm>
          <a:prstGeom prst="rect">
            <a:avLst/>
          </a:prstGeom>
          <a:noFill/>
        </p:spPr>
        <p:txBody>
          <a:bodyPr wrap="none" rtlCol="0">
            <a:spAutoFit/>
          </a:bodyPr>
          <a:lstStyle/>
          <a:p>
            <a:r>
              <a:rPr lang="nl-NL" sz="3600" dirty="0">
                <a:solidFill>
                  <a:schemeClr val="bg1"/>
                </a:solidFill>
                <a:latin typeface="Calibri"/>
              </a:rPr>
              <a:t>€</a:t>
            </a:r>
            <a:r>
              <a:rPr lang="nl-NL" sz="3600" dirty="0">
                <a:solidFill>
                  <a:schemeClr val="bg1"/>
                </a:solidFill>
              </a:rPr>
              <a:t>100</a:t>
            </a:r>
          </a:p>
        </p:txBody>
      </p:sp>
      <p:pic>
        <p:nvPicPr>
          <p:cNvPr id="2" name="Afbeelding 1">
            <a:extLst>
              <a:ext uri="{FF2B5EF4-FFF2-40B4-BE49-F238E27FC236}">
                <a16:creationId xmlns:a16="http://schemas.microsoft.com/office/drawing/2014/main" id="{609D023B-4BF7-1897-0ABD-8AE83F1546C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7808" y="1628800"/>
            <a:ext cx="8028384" cy="4511952"/>
          </a:xfrm>
          <a:prstGeom prst="rect">
            <a:avLst/>
          </a:prstGeom>
        </p:spPr>
      </p:pic>
      <p:sp>
        <p:nvSpPr>
          <p:cNvPr id="5" name="Tekstvak 4">
            <a:extLst>
              <a:ext uri="{FF2B5EF4-FFF2-40B4-BE49-F238E27FC236}">
                <a16:creationId xmlns:a16="http://schemas.microsoft.com/office/drawing/2014/main" id="{6FBD5A39-CB9E-A716-23DA-536E463E5182}"/>
              </a:ext>
            </a:extLst>
          </p:cNvPr>
          <p:cNvSpPr txBox="1"/>
          <p:nvPr/>
        </p:nvSpPr>
        <p:spPr>
          <a:xfrm>
            <a:off x="2627784" y="3284984"/>
            <a:ext cx="3504486" cy="923330"/>
          </a:xfrm>
          <a:prstGeom prst="rect">
            <a:avLst/>
          </a:prstGeom>
          <a:noFill/>
        </p:spPr>
        <p:txBody>
          <a:bodyPr wrap="none" rtlCol="0">
            <a:spAutoFit/>
          </a:bodyPr>
          <a:lstStyle/>
          <a:p>
            <a:r>
              <a:rPr lang="nl-NL" sz="5400" dirty="0">
                <a:solidFill>
                  <a:schemeClr val="bg1"/>
                </a:solidFill>
              </a:rPr>
              <a:t>162 miljoen</a:t>
            </a:r>
          </a:p>
        </p:txBody>
      </p:sp>
    </p:spTree>
    <p:extLst>
      <p:ext uri="{BB962C8B-B14F-4D97-AF65-F5344CB8AC3E}">
        <p14:creationId xmlns:p14="http://schemas.microsoft.com/office/powerpoint/2010/main" val="4074911733"/>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2389</TotalTime>
  <Words>826</Words>
  <Application>Microsoft Office PowerPoint</Application>
  <PresentationFormat>Diavoorstelling (4:3)</PresentationFormat>
  <Paragraphs>247</Paragraphs>
  <Slides>24</Slides>
  <Notes>13</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24</vt:i4>
      </vt:variant>
    </vt:vector>
  </HeadingPairs>
  <TitlesOfParts>
    <vt:vector size="31" baseType="lpstr">
      <vt:lpstr>Arial</vt:lpstr>
      <vt:lpstr>Calibri</vt:lpstr>
      <vt:lpstr>Cavolini</vt:lpstr>
      <vt:lpstr>Century Gothic</vt:lpstr>
      <vt:lpstr>Trebuchet MS</vt:lpstr>
      <vt:lpstr>Verdana</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Op de woordmuur:</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Harmsel, Marjan ter</dc:creator>
  <cp:lastModifiedBy>Das, Gerarda</cp:lastModifiedBy>
  <cp:revision>509</cp:revision>
  <dcterms:created xsi:type="dcterms:W3CDTF">2021-06-08T06:13:59Z</dcterms:created>
  <dcterms:modified xsi:type="dcterms:W3CDTF">2023-09-19T09:50:47Z</dcterms:modified>
</cp:coreProperties>
</file>