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437" r:id="rId2"/>
    <p:sldId id="548" r:id="rId3"/>
    <p:sldId id="1478" r:id="rId4"/>
    <p:sldId id="265" r:id="rId5"/>
    <p:sldId id="1460" r:id="rId6"/>
    <p:sldId id="1505" r:id="rId7"/>
    <p:sldId id="1480" r:id="rId8"/>
    <p:sldId id="1481" r:id="rId9"/>
    <p:sldId id="1477" r:id="rId10"/>
    <p:sldId id="1482" r:id="rId11"/>
    <p:sldId id="1483" r:id="rId12"/>
    <p:sldId id="1475" r:id="rId13"/>
    <p:sldId id="1476" r:id="rId14"/>
    <p:sldId id="934" r:id="rId15"/>
    <p:sldId id="1495" r:id="rId16"/>
    <p:sldId id="964" r:id="rId17"/>
    <p:sldId id="1504" r:id="rId18"/>
    <p:sldId id="1456" r:id="rId19"/>
    <p:sldId id="1502" r:id="rId20"/>
    <p:sldId id="264" r:id="rId21"/>
    <p:sldId id="1497" r:id="rId22"/>
    <p:sldId id="1500" r:id="rId23"/>
    <p:sldId id="1503" r:id="rId24"/>
    <p:sldId id="1474"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8"/>
            <p14:sldId id="265"/>
            <p14:sldId id="1460"/>
            <p14:sldId id="1505"/>
            <p14:sldId id="1480"/>
            <p14:sldId id="1481"/>
            <p14:sldId id="1477"/>
            <p14:sldId id="1482"/>
            <p14:sldId id="1483"/>
            <p14:sldId id="1475"/>
            <p14:sldId id="1476"/>
            <p14:sldId id="934"/>
            <p14:sldId id="1495"/>
            <p14:sldId id="964"/>
            <p14:sldId id="1504"/>
            <p14:sldId id="1456"/>
            <p14:sldId id="1502"/>
            <p14:sldId id="264"/>
            <p14:sldId id="1497"/>
            <p14:sldId id="1500"/>
            <p14:sldId id="1503"/>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3291" autoAdjust="0"/>
  </p:normalViewPr>
  <p:slideViewPr>
    <p:cSldViewPr>
      <p:cViewPr varScale="1">
        <p:scale>
          <a:sx n="67" d="100"/>
          <a:sy n="67" d="100"/>
        </p:scale>
        <p:origin x="1594"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12-9-2023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12-9-2023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de ravage: </a:t>
            </a:r>
            <a:r>
              <a:rPr lang="nl-NL" sz="1200" kern="1200" dirty="0">
                <a:solidFill>
                  <a:schemeClr val="tx1"/>
                </a:solidFill>
                <a:effectLst/>
                <a:latin typeface="+mn-lt"/>
                <a:ea typeface="+mn-ea"/>
                <a:cs typeface="+mn-cs"/>
              </a:rPr>
              <a:t>de enorme troep, de puinhoop</a:t>
            </a:r>
          </a:p>
          <a:p>
            <a:pPr fontAlgn="t"/>
            <a:r>
              <a:rPr lang="nl-NL" sz="1200" b="1" kern="1200" dirty="0">
                <a:solidFill>
                  <a:schemeClr val="tx1"/>
                </a:solidFill>
                <a:effectLst/>
                <a:latin typeface="+mn-lt"/>
                <a:ea typeface="+mn-ea"/>
                <a:cs typeface="+mn-cs"/>
              </a:rPr>
              <a:t>de correspondent: </a:t>
            </a:r>
            <a:r>
              <a:rPr lang="nl-NL" sz="1200" kern="1200" dirty="0">
                <a:solidFill>
                  <a:schemeClr val="tx1"/>
                </a:solidFill>
                <a:effectLst/>
                <a:latin typeface="+mn-lt"/>
                <a:ea typeface="+mn-ea"/>
                <a:cs typeface="+mn-cs"/>
              </a:rPr>
              <a:t>de journalist die in het buitenland werkt</a:t>
            </a:r>
          </a:p>
          <a:p>
            <a:pPr fontAlgn="t"/>
            <a:r>
              <a:rPr lang="nl-NL" sz="1200" b="1" kern="1200" dirty="0">
                <a:solidFill>
                  <a:schemeClr val="tx1"/>
                </a:solidFill>
                <a:effectLst/>
                <a:latin typeface="+mn-lt"/>
                <a:ea typeface="+mn-ea"/>
                <a:cs typeface="+mn-cs"/>
              </a:rPr>
              <a:t>de voorlichting: </a:t>
            </a:r>
            <a:r>
              <a:rPr lang="nl-NL" sz="1200" kern="1200" dirty="0">
                <a:solidFill>
                  <a:schemeClr val="tx1"/>
                </a:solidFill>
                <a:effectLst/>
                <a:latin typeface="+mn-lt"/>
                <a:ea typeface="+mn-ea"/>
                <a:cs typeface="+mn-cs"/>
              </a:rPr>
              <a:t>de informatie over een onderwerp aan mensen die er nog weinig van weten</a:t>
            </a:r>
          </a:p>
          <a:p>
            <a:pPr fontAlgn="t"/>
            <a:r>
              <a:rPr lang="nl-NL" sz="1200" b="1" kern="1200" dirty="0">
                <a:solidFill>
                  <a:schemeClr val="tx1"/>
                </a:solidFill>
                <a:effectLst/>
                <a:latin typeface="+mn-lt"/>
                <a:ea typeface="+mn-ea"/>
                <a:cs typeface="+mn-cs"/>
              </a:rPr>
              <a:t>het geval zijn: </a:t>
            </a:r>
            <a:r>
              <a:rPr lang="nl-NL" sz="1200" kern="1200" dirty="0">
                <a:solidFill>
                  <a:schemeClr val="tx1"/>
                </a:solidFill>
                <a:effectLst/>
                <a:latin typeface="+mn-lt"/>
                <a:ea typeface="+mn-ea"/>
                <a:cs typeface="+mn-cs"/>
              </a:rPr>
              <a:t>gebeuren, aan de hand zijn</a:t>
            </a:r>
          </a:p>
          <a:p>
            <a:pPr fontAlgn="t"/>
            <a:r>
              <a:rPr lang="nl-NL" sz="1200" b="1" kern="1200" dirty="0">
                <a:solidFill>
                  <a:schemeClr val="tx1"/>
                </a:solidFill>
                <a:effectLst/>
                <a:latin typeface="+mn-lt"/>
                <a:ea typeface="+mn-ea"/>
                <a:cs typeface="+mn-cs"/>
              </a:rPr>
              <a:t>afgelegen: </a:t>
            </a:r>
            <a:r>
              <a:rPr lang="nl-NL" sz="1200" kern="1200" dirty="0">
                <a:solidFill>
                  <a:schemeClr val="tx1"/>
                </a:solidFill>
                <a:effectLst/>
                <a:latin typeface="+mn-lt"/>
                <a:ea typeface="+mn-ea"/>
                <a:cs typeface="+mn-cs"/>
              </a:rPr>
              <a:t>ver van huizen en mensen</a:t>
            </a:r>
          </a:p>
          <a:p>
            <a:pPr fontAlgn="t"/>
            <a:r>
              <a:rPr lang="nl-NL" sz="1200" b="1" kern="1200" dirty="0">
                <a:solidFill>
                  <a:schemeClr val="tx1"/>
                </a:solidFill>
                <a:effectLst/>
                <a:latin typeface="+mn-lt"/>
                <a:ea typeface="+mn-ea"/>
                <a:cs typeface="+mn-cs"/>
              </a:rPr>
              <a:t>het monument: </a:t>
            </a:r>
            <a:r>
              <a:rPr lang="nl-NL" sz="1200" kern="1200" dirty="0">
                <a:solidFill>
                  <a:schemeClr val="tx1"/>
                </a:solidFill>
                <a:effectLst/>
                <a:latin typeface="+mn-lt"/>
                <a:ea typeface="+mn-ea"/>
                <a:cs typeface="+mn-cs"/>
              </a:rPr>
              <a:t>het oude en bijzondere bouwwerk dat beschermd moet worden</a:t>
            </a:r>
          </a:p>
          <a:p>
            <a:pPr fontAlgn="t"/>
            <a:r>
              <a:rPr lang="nl-NL" sz="1200" b="1" kern="1200" dirty="0">
                <a:solidFill>
                  <a:schemeClr val="tx1"/>
                </a:solidFill>
                <a:effectLst/>
                <a:latin typeface="+mn-lt"/>
                <a:ea typeface="+mn-ea"/>
                <a:cs typeface="+mn-cs"/>
              </a:rPr>
              <a:t>de steunbetuiging: </a:t>
            </a:r>
            <a:r>
              <a:rPr lang="nl-NL" sz="1200" kern="1200" dirty="0">
                <a:solidFill>
                  <a:schemeClr val="tx1"/>
                </a:solidFill>
                <a:effectLst/>
                <a:latin typeface="+mn-lt"/>
                <a:ea typeface="+mn-ea"/>
                <a:cs typeface="+mn-cs"/>
              </a:rPr>
              <a:t>de reactie waaruit blijkt dat je met iemand meeleeft of dat je iemand wilt helpen</a:t>
            </a:r>
          </a:p>
          <a:p>
            <a:pPr fontAlgn="t"/>
            <a:r>
              <a:rPr lang="nl-NL" sz="1200" b="1" kern="1200" dirty="0">
                <a:solidFill>
                  <a:schemeClr val="tx1"/>
                </a:solidFill>
                <a:effectLst/>
                <a:latin typeface="+mn-lt"/>
                <a:ea typeface="+mn-ea"/>
                <a:cs typeface="+mn-cs"/>
              </a:rPr>
              <a:t>bereid zijn: </a:t>
            </a:r>
            <a:r>
              <a:rPr lang="nl-NL" sz="1200" kern="1200" dirty="0">
                <a:solidFill>
                  <a:schemeClr val="tx1"/>
                </a:solidFill>
                <a:effectLst/>
                <a:latin typeface="+mn-lt"/>
                <a:ea typeface="+mn-ea"/>
                <a:cs typeface="+mn-cs"/>
              </a:rPr>
              <a:t>iets willen doen</a:t>
            </a:r>
          </a:p>
          <a:p>
            <a:pPr fontAlgn="t"/>
            <a:r>
              <a:rPr lang="nl-NL" sz="1200" b="1" kern="1200" dirty="0">
                <a:solidFill>
                  <a:schemeClr val="tx1"/>
                </a:solidFill>
                <a:effectLst/>
                <a:latin typeface="+mn-lt"/>
                <a:ea typeface="+mn-ea"/>
                <a:cs typeface="+mn-cs"/>
              </a:rPr>
              <a:t>accepteren: </a:t>
            </a:r>
            <a:r>
              <a:rPr lang="nl-NL" sz="1200" kern="1200" dirty="0">
                <a:solidFill>
                  <a:schemeClr val="tx1"/>
                </a:solidFill>
                <a:effectLst/>
                <a:latin typeface="+mn-lt"/>
                <a:ea typeface="+mn-ea"/>
                <a:cs typeface="+mn-cs"/>
              </a:rPr>
              <a:t>aannemen, iets in ontvangst nemen</a:t>
            </a:r>
          </a:p>
          <a:p>
            <a:pPr fontAlgn="t"/>
            <a:r>
              <a:rPr lang="nl-NL" sz="1200" b="1" kern="1200" dirty="0">
                <a:solidFill>
                  <a:schemeClr val="tx1"/>
                </a:solidFill>
                <a:effectLst/>
                <a:latin typeface="+mn-lt"/>
                <a:ea typeface="+mn-ea"/>
                <a:cs typeface="+mn-cs"/>
              </a:rPr>
              <a:t>op touw zetten: </a:t>
            </a:r>
            <a:r>
              <a:rPr lang="nl-NL" sz="1200" kern="1200" dirty="0">
                <a:solidFill>
                  <a:schemeClr val="tx1"/>
                </a:solidFill>
                <a:effectLst/>
                <a:latin typeface="+mn-lt"/>
                <a:ea typeface="+mn-ea"/>
                <a:cs typeface="+mn-cs"/>
              </a:rPr>
              <a:t>organiseren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2177461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20056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7.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jeugdjournaal.nl/artikel/2397231-wat-gebeurde-er-op-11-september-2001"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B:</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Amerika is een groot land. Je kunt er </a:t>
            </a:r>
            <a:r>
              <a:rPr lang="nl-NL" sz="2000" b="1" u="sng" dirty="0">
                <a:ea typeface="Times New Roman" panose="02020603050405020304" pitchFamily="18" charset="0"/>
                <a:cs typeface="Arial" panose="020B0604020202020204" pitchFamily="34" charset="0"/>
              </a:rPr>
              <a:t>afgelegen</a:t>
            </a:r>
            <a:r>
              <a:rPr lang="nl-NL" sz="2000" dirty="0">
                <a:ea typeface="Times New Roman" panose="02020603050405020304" pitchFamily="18" charset="0"/>
                <a:cs typeface="Arial" panose="020B0604020202020204" pitchFamily="34" charset="0"/>
              </a:rPr>
              <a:t> wonen, </a:t>
            </a:r>
            <a:r>
              <a:rPr lang="nl-NL" sz="2000" b="1" i="1" dirty="0">
                <a:ea typeface="Times New Roman" panose="02020603050405020304" pitchFamily="18" charset="0"/>
                <a:cs typeface="Arial" panose="020B0604020202020204" pitchFamily="34" charset="0"/>
              </a:rPr>
              <a:t>ver van huizen en mensen</a:t>
            </a:r>
            <a:r>
              <a:rPr lang="nl-NL" sz="2000" dirty="0">
                <a:ea typeface="Times New Roman" panose="02020603050405020304" pitchFamily="18" charset="0"/>
                <a:cs typeface="Arial" panose="020B0604020202020204" pitchFamily="34" charset="0"/>
              </a:rPr>
              <a:t>, of in een drukke stad. New York is zo’n drukke stad. Er staat daar </a:t>
            </a:r>
            <a:r>
              <a:rPr lang="nl-NL" sz="2000" b="1" u="sng" dirty="0">
                <a:ea typeface="Times New Roman" panose="02020603050405020304" pitchFamily="18" charset="0"/>
                <a:cs typeface="Arial" panose="020B0604020202020204" pitchFamily="34" charset="0"/>
              </a:rPr>
              <a:t>een monument</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een oud en bijzonder bouwwerk dat beschermd moet worden</a:t>
            </a:r>
            <a:r>
              <a:rPr lang="nl-NL" sz="2000" dirty="0">
                <a:ea typeface="Times New Roman" panose="02020603050405020304" pitchFamily="18" charset="0"/>
                <a:cs typeface="Arial" panose="020B0604020202020204" pitchFamily="34" charset="0"/>
              </a:rPr>
              <a:t>. Iedereen kent het. Het staat op de plek waar de Twin Towers ooit stonden. Op 11 september 2001 stortten deze in, doordat er twee vliegtuigen in vlogen. Het was een enorme </a:t>
            </a:r>
            <a:r>
              <a:rPr lang="nl-NL" sz="2000" b="1" u="sng" dirty="0">
                <a:ea typeface="Times New Roman" panose="02020603050405020304" pitchFamily="18" charset="0"/>
                <a:cs typeface="Arial" panose="020B0604020202020204" pitchFamily="34" charset="0"/>
              </a:rPr>
              <a:t>ravage</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een puinhoop</a:t>
            </a:r>
            <a:r>
              <a:rPr lang="nl-NL" sz="2000" dirty="0">
                <a:ea typeface="Times New Roman" panose="02020603050405020304" pitchFamily="18" charset="0"/>
                <a:cs typeface="Arial" panose="020B0604020202020204" pitchFamily="34" charset="0"/>
              </a:rPr>
              <a:t>. Laten we even een filmpje kijken over deze gebeurtenis </a:t>
            </a:r>
            <a:r>
              <a:rPr lang="nl-NL" sz="2000" dirty="0">
                <a:solidFill>
                  <a:srgbClr val="00B050"/>
                </a:solidFill>
                <a:ea typeface="Times New Roman" panose="02020603050405020304" pitchFamily="18" charset="0"/>
                <a:cs typeface="Arial" panose="020B0604020202020204" pitchFamily="34" charset="0"/>
              </a:rPr>
              <a:t>(extra klik)</a:t>
            </a:r>
            <a:r>
              <a:rPr lang="nl-NL" sz="2000" dirty="0">
                <a:ea typeface="Times New Roman" panose="02020603050405020304" pitchFamily="18" charset="0"/>
                <a:cs typeface="Arial" panose="020B0604020202020204" pitchFamily="34" charset="0"/>
              </a:rPr>
              <a:t>.</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Er kwamen na deze ramp veel </a:t>
            </a:r>
            <a:r>
              <a:rPr lang="nl-NL" sz="2000" b="1" u="sng" dirty="0">
                <a:ea typeface="Times New Roman" panose="02020603050405020304" pitchFamily="18" charset="0"/>
                <a:cs typeface="Arial" panose="020B0604020202020204" pitchFamily="34" charset="0"/>
              </a:rPr>
              <a:t>steunbetuigingen</a:t>
            </a:r>
            <a:r>
              <a:rPr lang="nl-NL" sz="2000" dirty="0">
                <a:ea typeface="Times New Roman" panose="02020603050405020304" pitchFamily="18" charset="0"/>
                <a:cs typeface="Arial" panose="020B0604020202020204" pitchFamily="34" charset="0"/>
              </a:rPr>
              <a:t>. Dat zijn </a:t>
            </a:r>
            <a:r>
              <a:rPr lang="nl-NL" sz="2000" b="1" i="1" dirty="0">
                <a:ea typeface="Times New Roman" panose="02020603050405020304" pitchFamily="18" charset="0"/>
                <a:cs typeface="Arial" panose="020B0604020202020204" pitchFamily="34" charset="0"/>
              </a:rPr>
              <a:t>reacties waaruit blijkt dat je met iemand meeleeft of dat je iemand wilt helpen</a:t>
            </a:r>
            <a:r>
              <a:rPr lang="nl-NL" sz="2000" dirty="0">
                <a:ea typeface="Times New Roman" panose="02020603050405020304" pitchFamily="18" charset="0"/>
                <a:cs typeface="Arial" panose="020B0604020202020204" pitchFamily="34" charset="0"/>
              </a:rPr>
              <a:t>. Daarnaast waren veel landen </a:t>
            </a:r>
            <a:r>
              <a:rPr lang="nl-NL" sz="2000" b="1" u="sng" dirty="0">
                <a:ea typeface="Times New Roman" panose="02020603050405020304" pitchFamily="18" charset="0"/>
                <a:cs typeface="Arial" panose="020B0604020202020204" pitchFamily="34" charset="0"/>
              </a:rPr>
              <a:t>bereid</a:t>
            </a:r>
            <a:r>
              <a:rPr lang="nl-NL" sz="2000" dirty="0">
                <a:ea typeface="Times New Roman" panose="02020603050405020304" pitchFamily="18" charset="0"/>
                <a:cs typeface="Arial" panose="020B0604020202020204" pitchFamily="34" charset="0"/>
              </a:rPr>
              <a:t> om Amerika te helpen. Ze </a:t>
            </a:r>
            <a:r>
              <a:rPr lang="nl-NL" sz="2000" b="1" i="1" dirty="0">
                <a:ea typeface="Times New Roman" panose="02020603050405020304" pitchFamily="18" charset="0"/>
                <a:cs typeface="Arial" panose="020B0604020202020204" pitchFamily="34" charset="0"/>
              </a:rPr>
              <a:t>wilden</a:t>
            </a:r>
            <a:r>
              <a:rPr lang="nl-NL" sz="2000" dirty="0">
                <a:ea typeface="Times New Roman" panose="02020603050405020304" pitchFamily="18" charset="0"/>
                <a:cs typeface="Arial" panose="020B0604020202020204" pitchFamily="34" charset="0"/>
              </a:rPr>
              <a:t> Amerika</a:t>
            </a:r>
            <a:r>
              <a:rPr lang="nl-NL" sz="2000" b="1" i="1" dirty="0">
                <a:ea typeface="Times New Roman" panose="02020603050405020304" pitchFamily="18" charset="0"/>
                <a:cs typeface="Arial" panose="020B0604020202020204" pitchFamily="34" charset="0"/>
              </a:rPr>
              <a:t> helpen</a:t>
            </a:r>
            <a:r>
              <a:rPr lang="nl-NL" sz="2000" dirty="0">
                <a:ea typeface="Times New Roman" panose="02020603050405020304" pitchFamily="18" charset="0"/>
                <a:cs typeface="Arial" panose="020B0604020202020204" pitchFamily="34" charset="0"/>
              </a:rPr>
              <a:t>. In het begin wist niemand wat de oorzaak was. Maar al snel zeiden de mensen dat het leek op een aanslag, een poging om met geweld mensen of dingen erg te beschadigen. En later bleek dat ook </a:t>
            </a:r>
            <a:r>
              <a:rPr lang="nl-NL" sz="2000" b="1" u="sng" dirty="0">
                <a:ea typeface="Times New Roman" panose="02020603050405020304" pitchFamily="18" charset="0"/>
                <a:cs typeface="Arial" panose="020B0604020202020204" pitchFamily="34" charset="0"/>
              </a:rPr>
              <a:t>het geval te zijn</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aan de hand te zijn</a:t>
            </a:r>
            <a:r>
              <a:rPr lang="nl-NL" sz="2000" dirty="0">
                <a:ea typeface="Times New Roman" panose="02020603050405020304" pitchFamily="18" charset="0"/>
                <a:cs typeface="Arial" panose="020B0604020202020204" pitchFamily="34" charset="0"/>
              </a:rPr>
              <a:t>. Amerika </a:t>
            </a:r>
            <a:r>
              <a:rPr lang="nl-NL" sz="2000" b="1" u="sng" dirty="0">
                <a:ea typeface="Times New Roman" panose="02020603050405020304" pitchFamily="18" charset="0"/>
                <a:cs typeface="Arial" panose="020B0604020202020204" pitchFamily="34" charset="0"/>
              </a:rPr>
              <a:t>accepteerde</a:t>
            </a:r>
            <a:r>
              <a:rPr lang="nl-NL" sz="2000" dirty="0">
                <a:ea typeface="Times New Roman" panose="02020603050405020304" pitchFamily="18" charset="0"/>
                <a:cs typeface="Arial" panose="020B0604020202020204" pitchFamily="34" charset="0"/>
              </a:rPr>
              <a:t> alle hulp; het </a:t>
            </a:r>
            <a:r>
              <a:rPr lang="nl-NL" sz="2000" b="1" i="1" dirty="0">
                <a:ea typeface="Times New Roman" panose="02020603050405020304" pitchFamily="18" charset="0"/>
                <a:cs typeface="Arial" panose="020B0604020202020204" pitchFamily="34" charset="0"/>
              </a:rPr>
              <a:t>nam alle hulp aan</a:t>
            </a:r>
            <a:r>
              <a:rPr lang="nl-NL" sz="2000" dirty="0">
                <a:ea typeface="Times New Roman" panose="02020603050405020304" pitchFamily="18" charset="0"/>
                <a:cs typeface="Arial" panose="020B0604020202020204" pitchFamily="34" charset="0"/>
              </a:rPr>
              <a:t>. </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Gisteren was er weer een herdenking </a:t>
            </a:r>
            <a:r>
              <a:rPr lang="nl-NL" sz="2000" b="1" u="sng" dirty="0">
                <a:ea typeface="Times New Roman" panose="02020603050405020304" pitchFamily="18" charset="0"/>
                <a:cs typeface="Arial" panose="020B0604020202020204" pitchFamily="34" charset="0"/>
              </a:rPr>
              <a:t>op touw gezet</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georganiseerd</a:t>
            </a:r>
            <a:r>
              <a:rPr lang="nl-NL" sz="2000" dirty="0">
                <a:ea typeface="Times New Roman" panose="02020603050405020304" pitchFamily="18" charset="0"/>
                <a:cs typeface="Arial" panose="020B0604020202020204" pitchFamily="34" charset="0"/>
              </a:rPr>
              <a:t>. Daar kwamen veel mensen op af. Maar ook tijdens de rest van het jaar bezoeken veel mensen het monument, vertelde </a:t>
            </a:r>
            <a:r>
              <a:rPr lang="nl-NL" sz="2000" b="1" u="sng" dirty="0">
                <a:ea typeface="Times New Roman" panose="02020603050405020304" pitchFamily="18" charset="0"/>
                <a:cs typeface="Arial" panose="020B0604020202020204" pitchFamily="34" charset="0"/>
              </a:rPr>
              <a:t>een correspondent</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een journalist die in het buitenland werkt</a:t>
            </a:r>
            <a:r>
              <a:rPr lang="nl-NL" sz="2000" dirty="0">
                <a:ea typeface="Times New Roman" panose="02020603050405020304" pitchFamily="18" charset="0"/>
                <a:cs typeface="Arial" panose="020B0604020202020204" pitchFamily="34" charset="0"/>
              </a:rPr>
              <a:t>. Ze geven bij het monument soms ook </a:t>
            </a:r>
            <a:r>
              <a:rPr lang="nl-NL" sz="2000" b="1" u="sng" dirty="0">
                <a:ea typeface="Times New Roman" panose="02020603050405020304" pitchFamily="18" charset="0"/>
                <a:cs typeface="Arial" panose="020B0604020202020204" pitchFamily="34" charset="0"/>
              </a:rPr>
              <a:t>voorlichting</a:t>
            </a:r>
            <a:r>
              <a:rPr lang="nl-NL" sz="2000" dirty="0">
                <a:ea typeface="Times New Roman" panose="02020603050405020304" pitchFamily="18" charset="0"/>
                <a:cs typeface="Arial" panose="020B0604020202020204" pitchFamily="34" charset="0"/>
              </a:rPr>
              <a:t>. Dat is </a:t>
            </a:r>
            <a:r>
              <a:rPr lang="nl-NL" sz="2000" b="1" i="1" dirty="0">
                <a:ea typeface="Times New Roman" panose="02020603050405020304" pitchFamily="18" charset="0"/>
                <a:cs typeface="Arial" panose="020B0604020202020204" pitchFamily="34" charset="0"/>
              </a:rPr>
              <a:t>informatie over een onderwerp aan mensen die er nog weinig van weten</a:t>
            </a:r>
            <a:r>
              <a:rPr lang="nl-NL" sz="2000" dirty="0">
                <a:ea typeface="Times New Roman" panose="02020603050405020304" pitchFamily="18" charset="0"/>
                <a:cs typeface="Arial" panose="020B0604020202020204" pitchFamily="34" charset="0"/>
              </a:rPr>
              <a:t>. Ze geven bijvoorbeeld voorlichting aan schoolklassen en toeristen.</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Zou </a:t>
            </a:r>
            <a:r>
              <a:rPr lang="nl-NL" sz="2000" dirty="0">
                <a:ea typeface="Times New Roman" panose="02020603050405020304" pitchFamily="18" charset="0"/>
                <a:cs typeface="Arial" panose="020B0604020202020204" pitchFamily="34" charset="0"/>
              </a:rPr>
              <a:t>jij het ook interessant vinden om zo’n monument te gaan bekijken?</a:t>
            </a: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accepteren</a:t>
            </a:r>
          </a:p>
        </p:txBody>
      </p:sp>
      <p:pic>
        <p:nvPicPr>
          <p:cNvPr id="2" name="Afbeelding 1">
            <a:extLst>
              <a:ext uri="{FF2B5EF4-FFF2-40B4-BE49-F238E27FC236}">
                <a16:creationId xmlns:a16="http://schemas.microsoft.com/office/drawing/2014/main" id="{066EDBBE-A3E0-1B56-C2A6-3B46B1BCC8E4}"/>
              </a:ext>
            </a:extLst>
          </p:cNvPr>
          <p:cNvPicPr>
            <a:picLocks noChangeAspect="1"/>
          </p:cNvPicPr>
          <p:nvPr/>
        </p:nvPicPr>
        <p:blipFill rotWithShape="1">
          <a:blip r:embed="rId3"/>
          <a:srcRect l="54637"/>
          <a:stretch/>
        </p:blipFill>
        <p:spPr>
          <a:xfrm>
            <a:off x="5580112" y="1385689"/>
            <a:ext cx="2929558" cy="5238750"/>
          </a:xfrm>
          <a:prstGeom prst="rect">
            <a:avLst/>
          </a:prstGeom>
        </p:spPr>
      </p:pic>
      <p:pic>
        <p:nvPicPr>
          <p:cNvPr id="4" name="Afbeelding 3">
            <a:extLst>
              <a:ext uri="{FF2B5EF4-FFF2-40B4-BE49-F238E27FC236}">
                <a16:creationId xmlns:a16="http://schemas.microsoft.com/office/drawing/2014/main" id="{CF856556-E08A-01A0-67F4-5148523021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2132856"/>
            <a:ext cx="5613817" cy="3744416"/>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 touw zetten</a:t>
            </a:r>
          </a:p>
        </p:txBody>
      </p:sp>
      <p:pic>
        <p:nvPicPr>
          <p:cNvPr id="5" name="Afbeelding 4">
            <a:extLst>
              <a:ext uri="{FF2B5EF4-FFF2-40B4-BE49-F238E27FC236}">
                <a16:creationId xmlns:a16="http://schemas.microsoft.com/office/drawing/2014/main" id="{EF24E939-8C55-4C44-2E3E-D21ADDD855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3934" y="2492896"/>
            <a:ext cx="4426279" cy="2952328"/>
          </a:xfrm>
          <a:prstGeom prst="rect">
            <a:avLst/>
          </a:prstGeom>
        </p:spPr>
      </p:pic>
      <p:pic>
        <p:nvPicPr>
          <p:cNvPr id="7" name="Afbeelding 6">
            <a:extLst>
              <a:ext uri="{FF2B5EF4-FFF2-40B4-BE49-F238E27FC236}">
                <a16:creationId xmlns:a16="http://schemas.microsoft.com/office/drawing/2014/main" id="{FD1786BF-82F1-5F9D-1187-901384DA0E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89" y="2060848"/>
            <a:ext cx="3317765" cy="3680600"/>
          </a:xfrm>
          <a:prstGeom prst="rect">
            <a:avLst/>
          </a:prstGeom>
        </p:spPr>
      </p:pic>
      <p:sp>
        <p:nvSpPr>
          <p:cNvPr id="8" name="Pijl: rechts 7">
            <a:extLst>
              <a:ext uri="{FF2B5EF4-FFF2-40B4-BE49-F238E27FC236}">
                <a16:creationId xmlns:a16="http://schemas.microsoft.com/office/drawing/2014/main" id="{60779D68-17F4-A2C9-6BE6-3A8B4AC5EE3C}"/>
              </a:ext>
            </a:extLst>
          </p:cNvPr>
          <p:cNvSpPr/>
          <p:nvPr/>
        </p:nvSpPr>
        <p:spPr>
          <a:xfrm>
            <a:off x="3131840" y="3901148"/>
            <a:ext cx="1152128" cy="535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0473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correspondent</a:t>
            </a:r>
          </a:p>
        </p:txBody>
      </p:sp>
      <p:pic>
        <p:nvPicPr>
          <p:cNvPr id="4" name="Afbeelding 3">
            <a:extLst>
              <a:ext uri="{FF2B5EF4-FFF2-40B4-BE49-F238E27FC236}">
                <a16:creationId xmlns:a16="http://schemas.microsoft.com/office/drawing/2014/main" id="{26B70850-7001-AB39-82AA-A4A3E2FB1C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828" y="1412776"/>
            <a:ext cx="7668344" cy="5114785"/>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voorlichting</a:t>
            </a:r>
          </a:p>
        </p:txBody>
      </p:sp>
      <p:pic>
        <p:nvPicPr>
          <p:cNvPr id="3" name="Afbeelding 2">
            <a:extLst>
              <a:ext uri="{FF2B5EF4-FFF2-40B4-BE49-F238E27FC236}">
                <a16:creationId xmlns:a16="http://schemas.microsoft.com/office/drawing/2014/main" id="{3F501CFB-35CC-167C-758B-2059064091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412776"/>
            <a:ext cx="7668344" cy="5122454"/>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accepteren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78084"/>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afhouden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aannemen, iets in ontvangst nemen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90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90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90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Amerika </a:t>
            </a:r>
            <a:r>
              <a:rPr lang="nl-NL" sz="2400" i="1" u="sng" dirty="0">
                <a:solidFill>
                  <a:srgbClr val="387038"/>
                </a:solidFill>
                <a:latin typeface="Century Gothic" panose="020B0502020202020204" pitchFamily="34" charset="0"/>
                <a:ea typeface="Calibri"/>
                <a:cs typeface="Times New Roman"/>
              </a:rPr>
              <a:t>accepteerde</a:t>
            </a:r>
            <a:r>
              <a:rPr lang="nl-NL" sz="2400" b="1" i="1" dirty="0">
                <a:solidFill>
                  <a:srgbClr val="387038"/>
                </a:solidFill>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alle hulp.</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niet aannemen</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3200" i="1" dirty="0">
              <a:solidFill>
                <a:srgbClr val="387038"/>
              </a:solidFill>
              <a:effectLst/>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Zij </a:t>
            </a:r>
            <a:r>
              <a:rPr lang="nl-NL" sz="2400" i="1" u="sng" dirty="0">
                <a:solidFill>
                  <a:srgbClr val="387038"/>
                </a:solidFill>
                <a:latin typeface="Century Gothic" panose="020B0502020202020204" pitchFamily="34" charset="0"/>
                <a:ea typeface="Calibri"/>
                <a:cs typeface="Times New Roman"/>
              </a:rPr>
              <a:t>houdt</a:t>
            </a:r>
            <a:r>
              <a:rPr lang="nl-NL" sz="2400" i="1" dirty="0">
                <a:solidFill>
                  <a:srgbClr val="387038"/>
                </a:solidFill>
                <a:latin typeface="Century Gothic" panose="020B0502020202020204" pitchFamily="34" charset="0"/>
                <a:ea typeface="Calibri"/>
                <a:cs typeface="Times New Roman"/>
              </a:rPr>
              <a:t> zijn hulp </a:t>
            </a:r>
            <a:r>
              <a:rPr lang="nl-NL" sz="2400" i="1" u="sng" dirty="0">
                <a:solidFill>
                  <a:srgbClr val="387038"/>
                </a:solidFill>
                <a:latin typeface="Century Gothic" panose="020B0502020202020204" pitchFamily="34" charset="0"/>
                <a:ea typeface="Calibri"/>
                <a:cs typeface="Times New Roman"/>
              </a:rPr>
              <a:t>af</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p:txBody>
      </p:sp>
      <p:pic>
        <p:nvPicPr>
          <p:cNvPr id="8" name="Afbeelding 7" descr="Afbeelding met buiten, boom, persoon&#10;&#10;Automatisch gegenereerde beschrijving">
            <a:extLst>
              <a:ext uri="{FF2B5EF4-FFF2-40B4-BE49-F238E27FC236}">
                <a16:creationId xmlns:a16="http://schemas.microsoft.com/office/drawing/2014/main" id="{7C668237-5BB9-4915-9AF9-058304B51F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8064" y="2706800"/>
            <a:ext cx="3312368" cy="2212662"/>
          </a:xfrm>
          <a:prstGeom prst="rect">
            <a:avLst/>
          </a:prstGeom>
        </p:spPr>
      </p:pic>
      <p:pic>
        <p:nvPicPr>
          <p:cNvPr id="4" name="Afbeelding 3">
            <a:extLst>
              <a:ext uri="{FF2B5EF4-FFF2-40B4-BE49-F238E27FC236}">
                <a16:creationId xmlns:a16="http://schemas.microsoft.com/office/drawing/2014/main" id="{E8FE86C9-069E-5AFA-E548-E703E303E4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3024" y="3046687"/>
            <a:ext cx="3895649" cy="1815226"/>
          </a:xfrm>
          <a:prstGeom prst="rect">
            <a:avLst/>
          </a:prstGeom>
        </p:spPr>
      </p:pic>
    </p:spTree>
    <p:extLst>
      <p:ext uri="{BB962C8B-B14F-4D97-AF65-F5344CB8AC3E}">
        <p14:creationId xmlns:p14="http://schemas.microsoft.com/office/powerpoint/2010/main" val="3507515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2692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bereid zijn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3842" y="452828"/>
            <a:ext cx="4788025" cy="73734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dirty="0">
                <a:solidFill>
                  <a:srgbClr val="387038"/>
                </a:solidFill>
                <a:latin typeface="Century Gothic" panose="020B0502020202020204" pitchFamily="34" charset="0"/>
                <a:ea typeface="Calibri"/>
                <a:cs typeface="Times New Roman"/>
              </a:rPr>
              <a:t>niet welwillend zijn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effectLst/>
                <a:latin typeface="Century Gothic" panose="020B0502020202020204" pitchFamily="34" charset="0"/>
                <a:ea typeface="Calibri"/>
                <a:cs typeface="Times New Roman"/>
              </a:rPr>
              <a:t>= iets willen doen</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32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11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1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Veel landen </a:t>
            </a:r>
            <a:r>
              <a:rPr lang="nl-NL" sz="2400" i="1" u="sng" dirty="0">
                <a:solidFill>
                  <a:srgbClr val="387038"/>
                </a:solidFill>
                <a:latin typeface="Century Gothic" panose="020B0502020202020204" pitchFamily="34" charset="0"/>
                <a:ea typeface="Calibri"/>
                <a:cs typeface="Times New Roman"/>
              </a:rPr>
              <a:t>waren bereid</a:t>
            </a:r>
            <a:r>
              <a:rPr lang="nl-NL" sz="2400" i="1" dirty="0">
                <a:solidFill>
                  <a:srgbClr val="387038"/>
                </a:solidFill>
                <a:latin typeface="Century Gothic" panose="020B0502020202020204" pitchFamily="34" charset="0"/>
                <a:ea typeface="Calibri"/>
                <a:cs typeface="Times New Roman"/>
              </a:rPr>
              <a:t> om Amerika te helpen.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niet willen doen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Hij </a:t>
            </a:r>
            <a:r>
              <a:rPr lang="nl-NL" sz="2400" i="1" u="sng" dirty="0">
                <a:solidFill>
                  <a:srgbClr val="387038"/>
                </a:solidFill>
                <a:latin typeface="Century Gothic" panose="020B0502020202020204" pitchFamily="34" charset="0"/>
                <a:ea typeface="Calibri"/>
                <a:cs typeface="Times New Roman"/>
              </a:rPr>
              <a:t>is niet welwillend</a:t>
            </a:r>
            <a:r>
              <a:rPr lang="nl-NL" sz="2400" i="1" dirty="0">
                <a:solidFill>
                  <a:srgbClr val="387038"/>
                </a:solidFill>
                <a:latin typeface="Century Gothic" panose="020B0502020202020204" pitchFamily="34" charset="0"/>
                <a:ea typeface="Calibri"/>
                <a:cs typeface="Times New Roman"/>
              </a:rPr>
              <a:t> om zijn kamer op te ruimen.</a:t>
            </a:r>
            <a:endParaRPr lang="nl-NL" sz="2400" u="sng"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a:extLst>
              <a:ext uri="{FF2B5EF4-FFF2-40B4-BE49-F238E27FC236}">
                <a16:creationId xmlns:a16="http://schemas.microsoft.com/office/drawing/2014/main" id="{CC3BF1A0-8565-80AF-18CD-C534ADD27E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552" y="2420888"/>
            <a:ext cx="3606696" cy="2405666"/>
          </a:xfrm>
          <a:prstGeom prst="rect">
            <a:avLst/>
          </a:prstGeom>
        </p:spPr>
      </p:pic>
      <p:pic>
        <p:nvPicPr>
          <p:cNvPr id="10" name="Afbeelding 9">
            <a:extLst>
              <a:ext uri="{FF2B5EF4-FFF2-40B4-BE49-F238E27FC236}">
                <a16:creationId xmlns:a16="http://schemas.microsoft.com/office/drawing/2014/main" id="{3E00F167-2EAA-0968-DC8A-0785C7305A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8332" y="2394595"/>
            <a:ext cx="3646116" cy="2431959"/>
          </a:xfrm>
          <a:prstGeom prst="rect">
            <a:avLst/>
          </a:prstGeom>
        </p:spPr>
      </p:pic>
    </p:spTree>
    <p:extLst>
      <p:ext uri="{BB962C8B-B14F-4D97-AF65-F5344CB8AC3E}">
        <p14:creationId xmlns:p14="http://schemas.microsoft.com/office/powerpoint/2010/main" val="1618623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stedelijk</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afgelegen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de buurt van de stad</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4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Zij woont </a:t>
            </a:r>
            <a:r>
              <a:rPr lang="nl-NL" sz="2400" i="1" u="sng" dirty="0">
                <a:solidFill>
                  <a:srgbClr val="387038"/>
                </a:solidFill>
                <a:latin typeface="Century Gothic" panose="020B0502020202020204" pitchFamily="34" charset="0"/>
                <a:ea typeface="Calibri"/>
                <a:cs typeface="Times New Roman"/>
              </a:rPr>
              <a:t>stedelijk</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ver van huizen en mensen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Dit huis ligt </a:t>
            </a:r>
            <a:r>
              <a:rPr lang="nl-NL" sz="2400" i="1" u="sng" dirty="0">
                <a:solidFill>
                  <a:srgbClr val="387038"/>
                </a:solidFill>
                <a:effectLst/>
                <a:latin typeface="Century Gothic" panose="020B0502020202020204" pitchFamily="34" charset="0"/>
                <a:ea typeface="Calibri"/>
                <a:cs typeface="Times New Roman"/>
              </a:rPr>
              <a:t>afgelegen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boom&#10;&#10;Automatisch gegenereerde beschrijving">
            <a:extLst>
              <a:ext uri="{FF2B5EF4-FFF2-40B4-BE49-F238E27FC236}">
                <a16:creationId xmlns:a16="http://schemas.microsoft.com/office/drawing/2014/main" id="{767B98B2-B242-1CB9-0D82-F91CBC33FD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048" y="2708919"/>
            <a:ext cx="3672408" cy="2445823"/>
          </a:xfrm>
          <a:prstGeom prst="rect">
            <a:avLst/>
          </a:prstGeom>
        </p:spPr>
      </p:pic>
      <p:pic>
        <p:nvPicPr>
          <p:cNvPr id="4" name="Afbeelding 3">
            <a:extLst>
              <a:ext uri="{FF2B5EF4-FFF2-40B4-BE49-F238E27FC236}">
                <a16:creationId xmlns:a16="http://schemas.microsoft.com/office/drawing/2014/main" id="{5BEBAB50-A1AC-6E25-F9C5-14BC60984C15}"/>
              </a:ext>
            </a:extLst>
          </p:cNvPr>
          <p:cNvPicPr>
            <a:picLocks noChangeAspect="1"/>
          </p:cNvPicPr>
          <p:nvPr/>
        </p:nvPicPr>
        <p:blipFill>
          <a:blip r:embed="rId5"/>
          <a:stretch>
            <a:fillRect/>
          </a:stretch>
        </p:blipFill>
        <p:spPr>
          <a:xfrm>
            <a:off x="539552" y="2681351"/>
            <a:ext cx="3676084" cy="2448272"/>
          </a:xfrm>
          <a:prstGeom prst="rect">
            <a:avLst/>
          </a:prstGeom>
        </p:spPr>
      </p:pic>
    </p:spTree>
    <p:extLst>
      <p:ext uri="{BB962C8B-B14F-4D97-AF65-F5344CB8AC3E}">
        <p14:creationId xmlns:p14="http://schemas.microsoft.com/office/powerpoint/2010/main" val="563260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622364" y="447926"/>
            <a:ext cx="4695671"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341908" y="388473"/>
            <a:ext cx="5256585" cy="78347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monument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5" y="3171996"/>
            <a:ext cx="2696249" cy="137312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3135162"/>
            <a:ext cx="3597315" cy="37964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244613" y="3551528"/>
            <a:ext cx="2696249" cy="9935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85421" y="3584672"/>
            <a:ext cx="3056828" cy="135435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Eiffeltoren</a:t>
            </a:r>
          </a:p>
        </p:txBody>
      </p:sp>
      <p:sp>
        <p:nvSpPr>
          <p:cNvPr id="11" name="Text Box 14"/>
          <p:cNvSpPr txBox="1"/>
          <p:nvPr/>
        </p:nvSpPr>
        <p:spPr>
          <a:xfrm>
            <a:off x="6116850" y="3584672"/>
            <a:ext cx="2736397" cy="9449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83573" y="3645024"/>
            <a:ext cx="2611398" cy="76701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het 9/11 monument</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5601459" y="517365"/>
            <a:ext cx="3203601" cy="235803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5598491" y="541226"/>
            <a:ext cx="3578973" cy="16553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b="0" dirty="0">
                <a:solidFill>
                  <a:srgbClr val="4F4F4F"/>
                </a:solidFill>
                <a:effectLst/>
                <a:latin typeface="Century Gothic" panose="020B0502020202020204" pitchFamily="34" charset="0"/>
                <a:ea typeface="Times New Roman" panose="02020603050405020304" pitchFamily="18" charset="0"/>
                <a:cs typeface="Times New Roman" panose="02020603050405020304" pitchFamily="18" charset="0"/>
              </a:rPr>
              <a:t>het oude en bijzondere bouwwerk dat beschermd moet worden</a:t>
            </a: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361796" y="3171996"/>
            <a:ext cx="2723625" cy="1421928"/>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het monument op de Dam</a:t>
            </a:r>
            <a:endParaRPr lang="nl-NL" sz="3600" b="1" dirty="0">
              <a:effectLst/>
              <a:latin typeface="Century Gothic" panose="020B0502020202020204" pitchFamily="34" charset="0"/>
              <a:ea typeface="Calibri"/>
              <a:cs typeface="Times New Roman"/>
            </a:endParaRPr>
          </a:p>
        </p:txBody>
      </p:sp>
      <p:pic>
        <p:nvPicPr>
          <p:cNvPr id="24" name="Afbeelding 23" descr="Afbeelding met buiten, lucht, gebouw, toren&#10;&#10;Automatisch gegenereerde beschrijving">
            <a:extLst>
              <a:ext uri="{FF2B5EF4-FFF2-40B4-BE49-F238E27FC236}">
                <a16:creationId xmlns:a16="http://schemas.microsoft.com/office/drawing/2014/main" id="{E8EE88DF-6A28-4576-9A69-63BFC5FF09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8818" y="4622385"/>
            <a:ext cx="2526364" cy="1807993"/>
          </a:xfrm>
          <a:prstGeom prst="rect">
            <a:avLst/>
          </a:prstGeom>
        </p:spPr>
      </p:pic>
      <p:pic>
        <p:nvPicPr>
          <p:cNvPr id="26" name="Afbeelding 25" descr="Afbeelding met water, buiten, rivier&#10;&#10;Automatisch gegenereerde beschrijving">
            <a:extLst>
              <a:ext uri="{FF2B5EF4-FFF2-40B4-BE49-F238E27FC236}">
                <a16:creationId xmlns:a16="http://schemas.microsoft.com/office/drawing/2014/main" id="{CBBB0C8E-C2ED-416C-9E7B-7BB99AC41F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1360" y="4606361"/>
            <a:ext cx="2577245" cy="1749656"/>
          </a:xfrm>
          <a:prstGeom prst="rect">
            <a:avLst/>
          </a:prstGeom>
        </p:spPr>
      </p:pic>
      <p:pic>
        <p:nvPicPr>
          <p:cNvPr id="3" name="Afbeelding 2" descr="Afbeelding met hemel, buitenshuis, monument, gebouw&#10;&#10;Automatisch gegenereerde beschrijving">
            <a:extLst>
              <a:ext uri="{FF2B5EF4-FFF2-40B4-BE49-F238E27FC236}">
                <a16:creationId xmlns:a16="http://schemas.microsoft.com/office/drawing/2014/main" id="{4DAEC3FA-6B6F-429C-A98E-FDFAC214DE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966" y="4628859"/>
            <a:ext cx="1505481" cy="1785268"/>
          </a:xfrm>
          <a:prstGeom prst="rect">
            <a:avLst/>
          </a:prstGeom>
        </p:spPr>
      </p:pic>
    </p:spTree>
    <p:extLst>
      <p:ext uri="{BB962C8B-B14F-4D97-AF65-F5344CB8AC3E}">
        <p14:creationId xmlns:p14="http://schemas.microsoft.com/office/powerpoint/2010/main" val="2152747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netjes</a:t>
            </a:r>
            <a:endParaRPr lang="nl-NL" sz="1050" dirty="0">
              <a:effectLst/>
              <a:latin typeface="Century Gothic" panose="020B0502020202020204" pitchFamily="34" charset="0"/>
              <a:ea typeface="Calibri"/>
              <a:cs typeface="Times New Roman"/>
            </a:endParaRPr>
          </a:p>
        </p:txBody>
      </p:sp>
      <p:sp>
        <p:nvSpPr>
          <p:cNvPr id="9" name="Text Box 14"/>
          <p:cNvSpPr txBox="1"/>
          <p:nvPr/>
        </p:nvSpPr>
        <p:spPr>
          <a:xfrm>
            <a:off x="2966594" y="3994548"/>
            <a:ext cx="3138805" cy="71155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a:t>
            </a:r>
            <a:r>
              <a:rPr lang="nl-NL" sz="4000" dirty="0">
                <a:effectLst/>
                <a:latin typeface="Century Gothic" panose="020B0502020202020204" pitchFamily="34" charset="0"/>
                <a:ea typeface="Calibri"/>
                <a:cs typeface="Times New Roman"/>
              </a:rPr>
              <a:t>e rommel</a:t>
            </a:r>
          </a:p>
        </p:txBody>
      </p:sp>
      <p:sp>
        <p:nvSpPr>
          <p:cNvPr id="10" name="Text Box 14"/>
          <p:cNvSpPr txBox="1"/>
          <p:nvPr/>
        </p:nvSpPr>
        <p:spPr>
          <a:xfrm>
            <a:off x="5878279" y="3424323"/>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a:t>
            </a:r>
            <a:r>
              <a:rPr lang="nl-NL" sz="4000" dirty="0">
                <a:effectLst/>
                <a:latin typeface="Century Gothic" panose="020B0502020202020204" pitchFamily="34" charset="0"/>
                <a:ea typeface="Calibri"/>
                <a:cs typeface="Times New Roman"/>
              </a:rPr>
              <a:t>e ravage</a:t>
            </a:r>
            <a:endParaRPr lang="nl-NL" sz="1000" dirty="0">
              <a:effectLst/>
              <a:latin typeface="Century Gothic" panose="020B0502020202020204" pitchFamily="34" charset="0"/>
              <a:ea typeface="Calibri"/>
              <a:cs typeface="Times New Roman"/>
            </a:endParaRPr>
          </a:p>
        </p:txBody>
      </p:sp>
      <p:sp>
        <p:nvSpPr>
          <p:cNvPr id="11" name="Text Box 14"/>
          <p:cNvSpPr txBox="1"/>
          <p:nvPr/>
        </p:nvSpPr>
        <p:spPr>
          <a:xfrm>
            <a:off x="392094" y="469488"/>
            <a:ext cx="7204242"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u="sng" dirty="0">
                <a:solidFill>
                  <a:srgbClr val="387038"/>
                </a:solidFill>
                <a:latin typeface="Century Gothic" panose="020B0502020202020204" pitchFamily="34" charset="0"/>
                <a:ea typeface="Calibri"/>
                <a:cs typeface="Times New Roman"/>
              </a:rPr>
              <a:t>De </a:t>
            </a:r>
            <a:r>
              <a:rPr lang="nl-NL" sz="2000" i="1" u="sng" dirty="0">
                <a:solidFill>
                  <a:srgbClr val="387038"/>
                </a:solidFill>
                <a:effectLst/>
                <a:latin typeface="Century Gothic" panose="020B0502020202020204" pitchFamily="34" charset="0"/>
                <a:ea typeface="Calibri"/>
                <a:cs typeface="Times New Roman"/>
              </a:rPr>
              <a:t>ravage</a:t>
            </a:r>
            <a:r>
              <a:rPr lang="nl-NL" sz="2000" i="1" dirty="0">
                <a:solidFill>
                  <a:srgbClr val="387038"/>
                </a:solidFill>
                <a:latin typeface="Century Gothic" panose="020B0502020202020204" pitchFamily="34" charset="0"/>
                <a:ea typeface="Calibri"/>
                <a:cs typeface="Times New Roman"/>
              </a:rPr>
              <a:t> was groot in New York op 11 september 2001.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1"/>
            <a:ext cx="2830499" cy="135140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26425" y="4260451"/>
            <a:ext cx="2776487" cy="102171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enorme troep, de puinhoop</a:t>
            </a:r>
            <a:endParaRPr lang="nl-NL" sz="1100" dirty="0">
              <a:effectLst/>
              <a:latin typeface="Century Gothic" panose="020B0502020202020204" pitchFamily="34" charset="0"/>
              <a:ea typeface="Calibri"/>
              <a:cs typeface="Times New Roman"/>
            </a:endParaRPr>
          </a:p>
        </p:txBody>
      </p:sp>
      <p:pic>
        <p:nvPicPr>
          <p:cNvPr id="20" name="Afbeelding 19" descr="Afbeelding met gras, buiten, lucht, boom&#10;&#10;Automatisch gegenereerde beschrijving">
            <a:extLst>
              <a:ext uri="{FF2B5EF4-FFF2-40B4-BE49-F238E27FC236}">
                <a16:creationId xmlns:a16="http://schemas.microsoft.com/office/drawing/2014/main" id="{959341E7-018D-412D-B0EF-EC5755F2A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094" y="2750211"/>
            <a:ext cx="2637095" cy="1761580"/>
          </a:xfrm>
          <a:prstGeom prst="rect">
            <a:avLst/>
          </a:prstGeom>
        </p:spPr>
      </p:pic>
      <p:pic>
        <p:nvPicPr>
          <p:cNvPr id="25" name="Afbeelding 24" descr="Afbeelding met gras, buiten, plant, boom&#10;&#10;Automatisch gegenereerde beschrijving">
            <a:extLst>
              <a:ext uri="{FF2B5EF4-FFF2-40B4-BE49-F238E27FC236}">
                <a16:creationId xmlns:a16="http://schemas.microsoft.com/office/drawing/2014/main" id="{2291B017-7718-42A7-8B61-6979E80AB1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626" y="2190144"/>
            <a:ext cx="2637096" cy="1761580"/>
          </a:xfrm>
          <a:prstGeom prst="rect">
            <a:avLst/>
          </a:prstGeom>
        </p:spPr>
      </p:pic>
      <p:pic>
        <p:nvPicPr>
          <p:cNvPr id="2" name="Afbeelding 1">
            <a:extLst>
              <a:ext uri="{FF2B5EF4-FFF2-40B4-BE49-F238E27FC236}">
                <a16:creationId xmlns:a16="http://schemas.microsoft.com/office/drawing/2014/main" id="{C26485DC-3ED3-F3AF-F81D-3AE08484711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4291" y="1634691"/>
            <a:ext cx="2627355" cy="1741936"/>
          </a:xfrm>
          <a:prstGeom prst="rect">
            <a:avLst/>
          </a:prstGeom>
        </p:spPr>
      </p:pic>
    </p:spTree>
    <p:extLst>
      <p:ext uri="{BB962C8B-B14F-4D97-AF65-F5344CB8AC3E}">
        <p14:creationId xmlns:p14="http://schemas.microsoft.com/office/powerpoint/2010/main" val="372065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37 – 12 september 2023</a:t>
            </a: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288819"/>
            <a:ext cx="2808311" cy="99334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14544" y="4365104"/>
            <a:ext cx="3138805" cy="60157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600" dirty="0">
                <a:latin typeface="Century Gothic" panose="020B0502020202020204" pitchFamily="34" charset="0"/>
                <a:ea typeface="Calibri"/>
                <a:cs typeface="Times New Roman"/>
              </a:rPr>
              <a:t>op touw zetten </a:t>
            </a:r>
            <a:endParaRPr lang="nl-NL" sz="900" dirty="0">
              <a:effectLst/>
              <a:latin typeface="Century Gothic" panose="020B0502020202020204" pitchFamily="34" charset="0"/>
              <a:ea typeface="Calibri"/>
              <a:cs typeface="Times New Roman"/>
            </a:endParaRPr>
          </a:p>
        </p:txBody>
      </p:sp>
      <p:sp>
        <p:nvSpPr>
          <p:cNvPr id="9" name="Text Box 14"/>
          <p:cNvSpPr txBox="1"/>
          <p:nvPr/>
        </p:nvSpPr>
        <p:spPr>
          <a:xfrm>
            <a:off x="2966593" y="4007715"/>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a:t>
            </a:r>
            <a:r>
              <a:rPr lang="nl-NL" sz="3400" dirty="0">
                <a:effectLst/>
                <a:latin typeface="Century Gothic" panose="020B0502020202020204" pitchFamily="34" charset="0"/>
                <a:ea typeface="Calibri"/>
                <a:cs typeface="Times New Roman"/>
              </a:rPr>
              <a:t>uitvoering</a:t>
            </a:r>
          </a:p>
        </p:txBody>
      </p:sp>
      <p:sp>
        <p:nvSpPr>
          <p:cNvPr id="10" name="Text Box 14"/>
          <p:cNvSpPr txBox="1"/>
          <p:nvPr/>
        </p:nvSpPr>
        <p:spPr>
          <a:xfrm>
            <a:off x="5878279" y="3481099"/>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resultaat</a:t>
            </a:r>
            <a:endParaRPr lang="nl-NL" sz="900" dirty="0">
              <a:effectLst/>
              <a:latin typeface="Century Gothic" panose="020B0502020202020204" pitchFamily="34" charset="0"/>
              <a:ea typeface="Calibri"/>
              <a:cs typeface="Times New Roman"/>
            </a:endParaRPr>
          </a:p>
        </p:txBody>
      </p:sp>
      <p:sp>
        <p:nvSpPr>
          <p:cNvPr id="11" name="Text Box 14"/>
          <p:cNvSpPr txBox="1"/>
          <p:nvPr/>
        </p:nvSpPr>
        <p:spPr>
          <a:xfrm>
            <a:off x="496738" y="598103"/>
            <a:ext cx="7248370"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Elk jaar wordt er een herdenking </a:t>
            </a:r>
            <a:r>
              <a:rPr lang="nl-NL" sz="2000" i="1" u="sng" dirty="0">
                <a:solidFill>
                  <a:srgbClr val="387038"/>
                </a:solidFill>
                <a:latin typeface="Century Gothic" panose="020B0502020202020204" pitchFamily="34" charset="0"/>
                <a:ea typeface="Calibri"/>
                <a:cs typeface="Times New Roman"/>
              </a:rPr>
              <a:t>op touw gezet</a:t>
            </a:r>
            <a:r>
              <a:rPr lang="nl-NL" sz="20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1"/>
            <a:ext cx="2716030" cy="43679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3"/>
            <a:ext cx="2664295" cy="515867"/>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organiseren</a:t>
            </a:r>
            <a:endParaRPr lang="nl-NL" sz="1100" dirty="0">
              <a:effectLst/>
              <a:latin typeface="Century Gothic" panose="020B0502020202020204" pitchFamily="34" charset="0"/>
              <a:ea typeface="Calibri"/>
              <a:cs typeface="Times New Roman"/>
            </a:endParaRPr>
          </a:p>
        </p:txBody>
      </p:sp>
      <p:sp>
        <p:nvSpPr>
          <p:cNvPr id="17" name="Pijl: rechts 16">
            <a:extLst>
              <a:ext uri="{FF2B5EF4-FFF2-40B4-BE49-F238E27FC236}">
                <a16:creationId xmlns:a16="http://schemas.microsoft.com/office/drawing/2014/main" id="{2E4D5C5F-07C9-4A97-A66C-3123343E4221}"/>
              </a:ext>
            </a:extLst>
          </p:cNvPr>
          <p:cNvSpPr/>
          <p:nvPr/>
        </p:nvSpPr>
        <p:spPr>
          <a:xfrm rot="20831145">
            <a:off x="3386997" y="2969267"/>
            <a:ext cx="2016224" cy="4208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E9A10D27-4709-18BC-F28A-42E0C15F41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9601" y="1764624"/>
            <a:ext cx="2247145" cy="2492896"/>
          </a:xfrm>
          <a:prstGeom prst="rect">
            <a:avLst/>
          </a:prstGeom>
        </p:spPr>
      </p:pic>
      <p:pic>
        <p:nvPicPr>
          <p:cNvPr id="18" name="Afbeelding 17">
            <a:extLst>
              <a:ext uri="{FF2B5EF4-FFF2-40B4-BE49-F238E27FC236}">
                <a16:creationId xmlns:a16="http://schemas.microsoft.com/office/drawing/2014/main" id="{415167F3-1CC2-9CA1-A20B-478899EB31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0863" y="1694420"/>
            <a:ext cx="2553365" cy="1703095"/>
          </a:xfrm>
          <a:prstGeom prst="rect">
            <a:avLst/>
          </a:prstGeom>
        </p:spPr>
      </p:pic>
    </p:spTree>
    <p:extLst>
      <p:ext uri="{BB962C8B-B14F-4D97-AF65-F5344CB8AC3E}">
        <p14:creationId xmlns:p14="http://schemas.microsoft.com/office/powerpoint/2010/main" val="3984373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48493" y="2122637"/>
            <a:ext cx="5256584" cy="74916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799175" y="1966910"/>
            <a:ext cx="6093687" cy="70811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a:t>
            </a:r>
            <a:r>
              <a:rPr lang="nl-NL" sz="5400" b="1" dirty="0">
                <a:effectLst/>
                <a:latin typeface="Century Gothic" panose="020B0502020202020204" pitchFamily="34" charset="0"/>
                <a:ea typeface="Calibri"/>
                <a:cs typeface="Times New Roman"/>
              </a:rPr>
              <a:t>e voorlichting</a:t>
            </a:r>
            <a:endParaRPr lang="nl-NL" sz="8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860032" y="1432346"/>
            <a:ext cx="985987" cy="6902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59734" y="3990404"/>
            <a:ext cx="307716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175357" y="3957002"/>
            <a:ext cx="322693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inhoud</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366696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173568" y="784274"/>
            <a:ext cx="369502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rondleiding</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43478" y="4054336"/>
            <a:ext cx="355646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167256" y="4031737"/>
            <a:ext cx="390891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presenteren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187624" y="2900998"/>
            <a:ext cx="7632848" cy="8989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201701" y="2922070"/>
            <a:ext cx="7321668" cy="813475"/>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informatie over een onderwerp aan mensen die er nog weinig van weten</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6734D61D-8C36-465E-9C72-9952CFE6E68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8767" y="4718470"/>
            <a:ext cx="2144074" cy="1192274"/>
          </a:xfrm>
          <a:prstGeom prst="rect">
            <a:avLst/>
          </a:prstGeom>
        </p:spPr>
      </p:pic>
      <p:pic>
        <p:nvPicPr>
          <p:cNvPr id="2" name="Afbeelding 1">
            <a:extLst>
              <a:ext uri="{FF2B5EF4-FFF2-40B4-BE49-F238E27FC236}">
                <a16:creationId xmlns:a16="http://schemas.microsoft.com/office/drawing/2014/main" id="{2717DB84-2190-EB44-E457-419FFA6768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6926" y="865689"/>
            <a:ext cx="2784269" cy="1859892"/>
          </a:xfrm>
          <a:prstGeom prst="rect">
            <a:avLst/>
          </a:prstGeom>
        </p:spPr>
      </p:pic>
      <p:pic>
        <p:nvPicPr>
          <p:cNvPr id="4" name="Afbeelding 3">
            <a:extLst>
              <a:ext uri="{FF2B5EF4-FFF2-40B4-BE49-F238E27FC236}">
                <a16:creationId xmlns:a16="http://schemas.microsoft.com/office/drawing/2014/main" id="{C0B2E0D8-86A1-A569-F2B6-2231D55BFA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76056" y="4711405"/>
            <a:ext cx="2448141" cy="1378303"/>
          </a:xfrm>
          <a:prstGeom prst="rect">
            <a:avLst/>
          </a:prstGeom>
        </p:spPr>
      </p:pic>
    </p:spTree>
    <p:extLst>
      <p:ext uri="{BB962C8B-B14F-4D97-AF65-F5344CB8AC3E}">
        <p14:creationId xmlns:p14="http://schemas.microsoft.com/office/powerpoint/2010/main" val="3701889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576063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35668" y="2420746"/>
            <a:ext cx="576472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a:effectLst/>
                <a:latin typeface="Century Gothic" panose="020B0502020202020204" pitchFamily="34" charset="0"/>
                <a:ea typeface="Calibri"/>
                <a:cs typeface="Times New Roman"/>
              </a:rPr>
              <a:t>e correspondent</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3814" y="1054039"/>
            <a:ext cx="566101" cy="14508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968303" y="4190241"/>
            <a:ext cx="370815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68303" y="4149080"/>
            <a:ext cx="3708153" cy="47082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buitenland</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231427" y="722942"/>
            <a:ext cx="291606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992104" y="715558"/>
            <a:ext cx="3443420" cy="43923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journaal</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88032" y="4324861"/>
            <a:ext cx="311915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12200" y="4285113"/>
            <a:ext cx="310247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interview</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579615" y="3224540"/>
            <a:ext cx="5400600" cy="87281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579616" y="3199885"/>
            <a:ext cx="5400600" cy="60691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journalist die in het buitenland werkt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6895EF18-D449-4127-B5E5-E33099E3E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4970180"/>
            <a:ext cx="2333494" cy="1558774"/>
          </a:xfrm>
          <a:prstGeom prst="rect">
            <a:avLst/>
          </a:prstGeom>
        </p:spPr>
      </p:pic>
      <p:pic>
        <p:nvPicPr>
          <p:cNvPr id="22" name="Afbeelding 21">
            <a:extLst>
              <a:ext uri="{FF2B5EF4-FFF2-40B4-BE49-F238E27FC236}">
                <a16:creationId xmlns:a16="http://schemas.microsoft.com/office/drawing/2014/main" id="{77C654D6-126D-4865-B9B3-22493F0C29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6441" y="546185"/>
            <a:ext cx="2481222" cy="1737374"/>
          </a:xfrm>
          <a:prstGeom prst="rect">
            <a:avLst/>
          </a:prstGeom>
        </p:spPr>
      </p:pic>
      <p:pic>
        <p:nvPicPr>
          <p:cNvPr id="3" name="Afbeelding 2">
            <a:extLst>
              <a:ext uri="{FF2B5EF4-FFF2-40B4-BE49-F238E27FC236}">
                <a16:creationId xmlns:a16="http://schemas.microsoft.com/office/drawing/2014/main" id="{572ADDF8-C097-EB65-9340-045FE34BAF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8926" y="528727"/>
            <a:ext cx="2806909" cy="1872208"/>
          </a:xfrm>
          <a:prstGeom prst="rect">
            <a:avLst/>
          </a:prstGeom>
        </p:spPr>
      </p:pic>
      <p:pic>
        <p:nvPicPr>
          <p:cNvPr id="21" name="Afbeelding 20">
            <a:extLst>
              <a:ext uri="{FF2B5EF4-FFF2-40B4-BE49-F238E27FC236}">
                <a16:creationId xmlns:a16="http://schemas.microsoft.com/office/drawing/2014/main" id="{AB0CB275-5AFF-F140-46BA-39E053534A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27223" y="4851427"/>
            <a:ext cx="2673577" cy="1785950"/>
          </a:xfrm>
          <a:prstGeom prst="rect">
            <a:avLst/>
          </a:prstGeom>
        </p:spPr>
      </p:pic>
    </p:spTree>
    <p:extLst>
      <p:ext uri="{BB962C8B-B14F-4D97-AF65-F5344CB8AC3E}">
        <p14:creationId xmlns:p14="http://schemas.microsoft.com/office/powerpoint/2010/main" val="355143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het geval zijn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gebeuren, aan de hand zijn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4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Het leek op een aanslag. En later bleek dat ook </a:t>
            </a:r>
            <a:r>
              <a:rPr lang="nl-NL" sz="2800" i="1" u="sng" dirty="0">
                <a:solidFill>
                  <a:srgbClr val="387038"/>
                </a:solidFill>
                <a:latin typeface="Century Gothic" panose="020B0502020202020204" pitchFamily="34" charset="0"/>
                <a:cs typeface="Times New Roman"/>
              </a:rPr>
              <a:t>het geval te zijn</a:t>
            </a:r>
            <a:r>
              <a:rPr lang="nl-NL" sz="2800" i="1" dirty="0">
                <a:solidFill>
                  <a:srgbClr val="387038"/>
                </a:solidFill>
                <a:latin typeface="Century Gothic" panose="020B0502020202020204" pitchFamily="34" charset="0"/>
                <a:cs typeface="Times New Roman"/>
              </a:rPr>
              <a:t>. </a:t>
            </a:r>
            <a:endParaRPr lang="nl-NL" sz="2800" i="1"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5B4AB2C4-0327-2310-16D5-3686646604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1916832"/>
            <a:ext cx="6336704" cy="3567564"/>
          </a:xfrm>
          <a:prstGeom prst="rect">
            <a:avLst/>
          </a:prstGeom>
        </p:spPr>
      </p:pic>
    </p:spTree>
    <p:extLst>
      <p:ext uri="{BB962C8B-B14F-4D97-AF65-F5344CB8AC3E}">
        <p14:creationId xmlns:p14="http://schemas.microsoft.com/office/powerpoint/2010/main" val="3110283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432530"/>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de steunbetuiging</a:t>
            </a:r>
            <a:br>
              <a:rPr lang="nl-NL" sz="8000" b="1" u="sng" dirty="0">
                <a:solidFill>
                  <a:prstClr val="black"/>
                </a:solidFill>
                <a:latin typeface="Century Gothic" panose="020B0502020202020204" pitchFamily="34" charset="0"/>
              </a:rPr>
            </a:br>
            <a:r>
              <a:rPr lang="nl-NL" sz="4400" dirty="0">
                <a:solidFill>
                  <a:prstClr val="black"/>
                </a:solidFill>
                <a:latin typeface="Century Gothic" panose="020B0502020202020204" pitchFamily="34" charset="0"/>
              </a:rPr>
              <a:t>= </a:t>
            </a:r>
            <a:r>
              <a:rPr lang="nl-NL" sz="4000" dirty="0">
                <a:latin typeface="Century Gothic" panose="020B0502020202020204" pitchFamily="34" charset="0"/>
              </a:rPr>
              <a:t>de reactie waaruit blijkt dat je met iemand meeleeft of dat je iemand wilt helpen</a:t>
            </a:r>
            <a:endParaRPr lang="nl-NL" sz="24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Er kwamen veel </a:t>
            </a:r>
            <a:r>
              <a:rPr lang="nl-NL" sz="2800" i="1" u="sng" dirty="0">
                <a:solidFill>
                  <a:srgbClr val="387038"/>
                </a:solidFill>
                <a:latin typeface="Century Gothic" panose="020B0502020202020204" pitchFamily="34" charset="0"/>
                <a:cs typeface="Times New Roman"/>
              </a:rPr>
              <a:t>steunbetuigingen</a:t>
            </a:r>
            <a:r>
              <a:rPr lang="nl-NL" sz="2800" i="1" dirty="0">
                <a:solidFill>
                  <a:srgbClr val="387038"/>
                </a:solidFill>
                <a:latin typeface="Century Gothic" panose="020B0502020202020204" pitchFamily="34" charset="0"/>
                <a:cs typeface="Times New Roman"/>
              </a:rPr>
              <a:t> uit verschillende landen. </a:t>
            </a:r>
            <a:endParaRPr lang="nl-NL" sz="2800" i="1"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55A52068-2E7F-471F-E029-A47156ABB7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6056" y="2492896"/>
            <a:ext cx="3816424" cy="2583719"/>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afgelegen</a:t>
            </a:r>
          </a:p>
        </p:txBody>
      </p:sp>
      <p:pic>
        <p:nvPicPr>
          <p:cNvPr id="2" name="Afbeelding 1" descr="Afbeelding met boom&#10;&#10;Automatisch gegenereerde beschrijving">
            <a:extLst>
              <a:ext uri="{FF2B5EF4-FFF2-40B4-BE49-F238E27FC236}">
                <a16:creationId xmlns:a16="http://schemas.microsoft.com/office/drawing/2014/main" id="{C007F5C2-6D34-53EF-812E-412ACAEAF8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036" y="1340768"/>
            <a:ext cx="7861928" cy="5236043"/>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396536" cy="1200329"/>
          </a:xfrm>
          <a:prstGeom prst="rect">
            <a:avLst/>
          </a:prstGeom>
          <a:noFill/>
        </p:spPr>
        <p:txBody>
          <a:bodyPr wrap="square" rtlCol="0">
            <a:spAutoFit/>
          </a:bodyPr>
          <a:lstStyle/>
          <a:p>
            <a:r>
              <a:rPr lang="nl-NL" sz="7200" b="1" u="sng" dirty="0">
                <a:latin typeface="Century Gothic" panose="020B0502020202020204" pitchFamily="34" charset="0"/>
              </a:rPr>
              <a:t>het monument</a:t>
            </a:r>
            <a:endParaRPr lang="nl-NL" sz="7200" b="1" u="sng" dirty="0"/>
          </a:p>
        </p:txBody>
      </p:sp>
      <p:sp>
        <p:nvSpPr>
          <p:cNvPr id="10" name="Tekstvak 9">
            <a:extLst>
              <a:ext uri="{FF2B5EF4-FFF2-40B4-BE49-F238E27FC236}">
                <a16:creationId xmlns:a16="http://schemas.microsoft.com/office/drawing/2014/main" id="{D78B4EF7-71F6-45B8-BA76-84389ADCCB0F}"/>
              </a:ext>
            </a:extLst>
          </p:cNvPr>
          <p:cNvSpPr txBox="1"/>
          <p:nvPr/>
        </p:nvSpPr>
        <p:spPr>
          <a:xfrm rot="458208">
            <a:off x="4479269" y="4358207"/>
            <a:ext cx="2088232" cy="369332"/>
          </a:xfrm>
          <a:prstGeom prst="rect">
            <a:avLst/>
          </a:prstGeom>
          <a:noFill/>
        </p:spPr>
        <p:txBody>
          <a:bodyPr wrap="square" rtlCol="0">
            <a:spAutoFit/>
          </a:bodyPr>
          <a:lstStyle/>
          <a:p>
            <a:r>
              <a:rPr lang="nl-NL" dirty="0">
                <a:solidFill>
                  <a:srgbClr val="F4FAF4"/>
                </a:solidFill>
              </a:rPr>
              <a:t>1931</a:t>
            </a:r>
          </a:p>
        </p:txBody>
      </p:sp>
      <p:pic>
        <p:nvPicPr>
          <p:cNvPr id="4" name="Afbeelding 3">
            <a:extLst>
              <a:ext uri="{FF2B5EF4-FFF2-40B4-BE49-F238E27FC236}">
                <a16:creationId xmlns:a16="http://schemas.microsoft.com/office/drawing/2014/main" id="{AB321AAD-DA59-00F2-49F1-D56BA73024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840" y="1556792"/>
            <a:ext cx="7452320" cy="4978150"/>
          </a:xfrm>
          <a:prstGeom prst="rect">
            <a:avLst/>
          </a:prstGeom>
        </p:spPr>
      </p:pic>
    </p:spTree>
    <p:extLst>
      <p:ext uri="{BB962C8B-B14F-4D97-AF65-F5344CB8AC3E}">
        <p14:creationId xmlns:p14="http://schemas.microsoft.com/office/powerpoint/2010/main" val="12389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ravage</a:t>
            </a:r>
          </a:p>
        </p:txBody>
      </p:sp>
      <p:pic>
        <p:nvPicPr>
          <p:cNvPr id="4" name="Afbeelding 3">
            <a:extLst>
              <a:ext uri="{FF2B5EF4-FFF2-40B4-BE49-F238E27FC236}">
                <a16:creationId xmlns:a16="http://schemas.microsoft.com/office/drawing/2014/main" id="{1BFCE785-781B-4788-BEB0-7DEEE38ABD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975" y="1484784"/>
            <a:ext cx="7532049" cy="4993748"/>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hlinkClick r:id="rId2"/>
            <a:extLst>
              <a:ext uri="{FF2B5EF4-FFF2-40B4-BE49-F238E27FC236}">
                <a16:creationId xmlns:a16="http://schemas.microsoft.com/office/drawing/2014/main" id="{F3CC31F0-FB23-EE5A-CDB4-68450092F8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797" y="1154101"/>
            <a:ext cx="8210406" cy="4549798"/>
          </a:xfrm>
          <a:prstGeom prst="rect">
            <a:avLst/>
          </a:prstGeom>
        </p:spPr>
      </p:pic>
      <p:sp>
        <p:nvSpPr>
          <p:cNvPr id="5" name="Tekstvak 4">
            <a:extLst>
              <a:ext uri="{FF2B5EF4-FFF2-40B4-BE49-F238E27FC236}">
                <a16:creationId xmlns:a16="http://schemas.microsoft.com/office/drawing/2014/main" id="{8166BE56-F414-17B6-F9C8-59905D6E41D5}"/>
              </a:ext>
            </a:extLst>
          </p:cNvPr>
          <p:cNvSpPr txBox="1"/>
          <p:nvPr/>
        </p:nvSpPr>
        <p:spPr>
          <a:xfrm>
            <a:off x="575182" y="5729487"/>
            <a:ext cx="7993635" cy="369332"/>
          </a:xfrm>
          <a:prstGeom prst="rect">
            <a:avLst/>
          </a:prstGeom>
          <a:noFill/>
        </p:spPr>
        <p:txBody>
          <a:bodyPr wrap="square">
            <a:spAutoFit/>
          </a:bodyPr>
          <a:lstStyle/>
          <a:p>
            <a:r>
              <a:rPr lang="nl-NL" dirty="0">
                <a:hlinkClick r:id="rId2"/>
              </a:rPr>
              <a:t>https://jeugdjournaal.nl/artikel/2397231-wat-gebeurde-er-op-11-september-2001</a:t>
            </a:r>
            <a:r>
              <a:rPr lang="nl-NL" dirty="0"/>
              <a:t> </a:t>
            </a:r>
          </a:p>
        </p:txBody>
      </p:sp>
    </p:spTree>
    <p:extLst>
      <p:ext uri="{BB962C8B-B14F-4D97-AF65-F5344CB8AC3E}">
        <p14:creationId xmlns:p14="http://schemas.microsoft.com/office/powerpoint/2010/main" val="150643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steunbetuiging</a:t>
            </a:r>
          </a:p>
        </p:txBody>
      </p:sp>
      <p:pic>
        <p:nvPicPr>
          <p:cNvPr id="5" name="Afbeelding 4">
            <a:extLst>
              <a:ext uri="{FF2B5EF4-FFF2-40B4-BE49-F238E27FC236}">
                <a16:creationId xmlns:a16="http://schemas.microsoft.com/office/drawing/2014/main" id="{351FEACF-F5FF-288B-6332-09E5209301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094" y="1484784"/>
            <a:ext cx="7443811" cy="5039460"/>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bereid zijn</a:t>
            </a:r>
          </a:p>
        </p:txBody>
      </p:sp>
      <p:pic>
        <p:nvPicPr>
          <p:cNvPr id="3" name="Afbeelding 2">
            <a:extLst>
              <a:ext uri="{FF2B5EF4-FFF2-40B4-BE49-F238E27FC236}">
                <a16:creationId xmlns:a16="http://schemas.microsoft.com/office/drawing/2014/main" id="{7C823CC7-F610-81B1-5AA8-942432404B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556792"/>
            <a:ext cx="7344816" cy="4898992"/>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geval zijn</a:t>
            </a:r>
          </a:p>
        </p:txBody>
      </p:sp>
      <p:pic>
        <p:nvPicPr>
          <p:cNvPr id="3" name="Afbeelding 2">
            <a:extLst>
              <a:ext uri="{FF2B5EF4-FFF2-40B4-BE49-F238E27FC236}">
                <a16:creationId xmlns:a16="http://schemas.microsoft.com/office/drawing/2014/main" id="{631022E3-A6F6-B223-F95D-B80E775DA3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232" y="1772816"/>
            <a:ext cx="8313535" cy="4680520"/>
          </a:xfrm>
          <a:prstGeom prst="rect">
            <a:avLst/>
          </a:prstGeom>
        </p:spPr>
      </p:pic>
    </p:spTree>
    <p:extLst>
      <p:ext uri="{BB962C8B-B14F-4D97-AF65-F5344CB8AC3E}">
        <p14:creationId xmlns:p14="http://schemas.microsoft.com/office/powerpoint/2010/main" val="270904800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2415</TotalTime>
  <Words>768</Words>
  <Application>Microsoft Office PowerPoint</Application>
  <PresentationFormat>Diavoorstelling (4:3)</PresentationFormat>
  <Paragraphs>206</Paragraphs>
  <Slides>24</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Vrielink, Francis</cp:lastModifiedBy>
  <cp:revision>508</cp:revision>
  <dcterms:created xsi:type="dcterms:W3CDTF">2021-06-08T06:13:59Z</dcterms:created>
  <dcterms:modified xsi:type="dcterms:W3CDTF">2023-09-12T09:43:11Z</dcterms:modified>
</cp:coreProperties>
</file>