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37" r:id="rId2"/>
    <p:sldId id="548" r:id="rId3"/>
    <p:sldId id="1460" r:id="rId4"/>
    <p:sldId id="1482" r:id="rId5"/>
    <p:sldId id="1476" r:id="rId6"/>
    <p:sldId id="1475" r:id="rId7"/>
    <p:sldId id="1481" r:id="rId8"/>
    <p:sldId id="1478" r:id="rId9"/>
    <p:sldId id="1486" r:id="rId10"/>
    <p:sldId id="1483" r:id="rId11"/>
    <p:sldId id="1479" r:id="rId12"/>
    <p:sldId id="1480" r:id="rId13"/>
    <p:sldId id="1477" r:id="rId14"/>
    <p:sldId id="934" r:id="rId15"/>
    <p:sldId id="1503" r:id="rId16"/>
    <p:sldId id="1509" r:id="rId17"/>
    <p:sldId id="1508" r:id="rId18"/>
    <p:sldId id="263" r:id="rId19"/>
    <p:sldId id="1502" r:id="rId20"/>
    <p:sldId id="1019" r:id="rId21"/>
    <p:sldId id="1510" r:id="rId22"/>
    <p:sldId id="1504" r:id="rId23"/>
    <p:sldId id="1511" r:id="rId24"/>
    <p:sldId id="1507"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2"/>
            <p14:sldId id="1476"/>
            <p14:sldId id="1475"/>
            <p14:sldId id="1481"/>
            <p14:sldId id="1478"/>
            <p14:sldId id="1486"/>
            <p14:sldId id="1483"/>
            <p14:sldId id="1479"/>
            <p14:sldId id="1480"/>
            <p14:sldId id="1477"/>
            <p14:sldId id="934"/>
            <p14:sldId id="1503"/>
            <p14:sldId id="1509"/>
            <p14:sldId id="1508"/>
            <p14:sldId id="263"/>
            <p14:sldId id="1502"/>
            <p14:sldId id="1019"/>
            <p14:sldId id="1510"/>
            <p14:sldId id="1504"/>
            <p14:sldId id="1511"/>
            <p14:sldId id="15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2" autoAdjust="0"/>
    <p:restoredTop sz="95226" autoAdjust="0"/>
  </p:normalViewPr>
  <p:slideViewPr>
    <p:cSldViewPr>
      <p:cViewPr varScale="1">
        <p:scale>
          <a:sx n="82" d="100"/>
          <a:sy n="82" d="100"/>
        </p:scale>
        <p:origin x="113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continent: </a:t>
            </a:r>
            <a:r>
              <a:rPr lang="nl-NL" sz="1200" b="0" kern="1200" dirty="0">
                <a:solidFill>
                  <a:schemeClr val="tx1"/>
                </a:solidFill>
                <a:effectLst/>
                <a:latin typeface="+mn-lt"/>
                <a:ea typeface="+mn-ea"/>
                <a:cs typeface="+mn-cs"/>
              </a:rPr>
              <a:t>het werelddeel</a:t>
            </a:r>
          </a:p>
          <a:p>
            <a:pPr fontAlgn="t"/>
            <a:r>
              <a:rPr lang="nl-NL" sz="1200" b="1" kern="1200" dirty="0">
                <a:solidFill>
                  <a:schemeClr val="tx1"/>
                </a:solidFill>
                <a:effectLst/>
                <a:latin typeface="+mn-lt"/>
                <a:ea typeface="+mn-ea"/>
                <a:cs typeface="+mn-cs"/>
              </a:rPr>
              <a:t>de populatie: </a:t>
            </a:r>
            <a:r>
              <a:rPr lang="nl-NL" sz="1200" b="0" kern="1200" dirty="0">
                <a:solidFill>
                  <a:schemeClr val="tx1"/>
                </a:solidFill>
                <a:effectLst/>
                <a:latin typeface="+mn-lt"/>
                <a:ea typeface="+mn-ea"/>
                <a:cs typeface="+mn-cs"/>
              </a:rPr>
              <a:t>de groep mensen, dieren of planten van een bepaalde soort</a:t>
            </a:r>
          </a:p>
          <a:p>
            <a:pPr fontAlgn="t"/>
            <a:r>
              <a:rPr lang="nl-NL" sz="1200" b="1" kern="1200" dirty="0">
                <a:solidFill>
                  <a:schemeClr val="tx1"/>
                </a:solidFill>
                <a:effectLst/>
                <a:latin typeface="+mn-lt"/>
                <a:ea typeface="+mn-ea"/>
                <a:cs typeface="+mn-cs"/>
              </a:rPr>
              <a:t>betrouwbaar: </a:t>
            </a:r>
            <a:r>
              <a:rPr lang="nl-NL" sz="1200" b="0" kern="1200" dirty="0">
                <a:solidFill>
                  <a:schemeClr val="tx1"/>
                </a:solidFill>
                <a:effectLst/>
                <a:latin typeface="+mn-lt"/>
                <a:ea typeface="+mn-ea"/>
                <a:cs typeface="+mn-cs"/>
              </a:rPr>
              <a:t>juist, kloppend, te vertrouwen</a:t>
            </a:r>
          </a:p>
          <a:p>
            <a:pPr fontAlgn="t"/>
            <a:r>
              <a:rPr lang="nl-NL" sz="1200" b="1" kern="1200" dirty="0">
                <a:solidFill>
                  <a:schemeClr val="tx1"/>
                </a:solidFill>
                <a:effectLst/>
                <a:latin typeface="+mn-lt"/>
                <a:ea typeface="+mn-ea"/>
                <a:cs typeface="+mn-cs"/>
              </a:rPr>
              <a:t>de indruk: </a:t>
            </a:r>
            <a:r>
              <a:rPr lang="nl-NL" sz="1200" b="0" kern="1200" dirty="0">
                <a:solidFill>
                  <a:schemeClr val="tx1"/>
                </a:solidFill>
                <a:effectLst/>
                <a:latin typeface="+mn-lt"/>
                <a:ea typeface="+mn-ea"/>
                <a:cs typeface="+mn-cs"/>
              </a:rPr>
              <a:t>het idee dat je van iemand of iets hebt (zonder er veel van te weten)</a:t>
            </a:r>
          </a:p>
          <a:p>
            <a:pPr fontAlgn="t"/>
            <a:r>
              <a:rPr lang="nl-NL" sz="1200" b="1" kern="1200" dirty="0">
                <a:solidFill>
                  <a:schemeClr val="tx1"/>
                </a:solidFill>
                <a:effectLst/>
                <a:latin typeface="+mn-lt"/>
                <a:ea typeface="+mn-ea"/>
                <a:cs typeface="+mn-cs"/>
              </a:rPr>
              <a:t>aanleggen: </a:t>
            </a:r>
            <a:r>
              <a:rPr lang="nl-NL" sz="1200" b="0" kern="1200" dirty="0">
                <a:solidFill>
                  <a:schemeClr val="tx1"/>
                </a:solidFill>
                <a:effectLst/>
                <a:latin typeface="+mn-lt"/>
                <a:ea typeface="+mn-ea"/>
                <a:cs typeface="+mn-cs"/>
              </a:rPr>
              <a:t>maken, bouwen</a:t>
            </a:r>
          </a:p>
          <a:p>
            <a:pPr fontAlgn="t"/>
            <a:r>
              <a:rPr lang="nl-NL" sz="1200" b="1" kern="1200" dirty="0">
                <a:solidFill>
                  <a:schemeClr val="tx1"/>
                </a:solidFill>
                <a:effectLst/>
                <a:latin typeface="+mn-lt"/>
                <a:ea typeface="+mn-ea"/>
                <a:cs typeface="+mn-cs"/>
              </a:rPr>
              <a:t>het belang: </a:t>
            </a:r>
            <a:r>
              <a:rPr lang="nl-NL" sz="1200" b="0" kern="1200" dirty="0">
                <a:solidFill>
                  <a:schemeClr val="tx1"/>
                </a:solidFill>
                <a:effectLst/>
                <a:latin typeface="+mn-lt"/>
                <a:ea typeface="+mn-ea"/>
                <a:cs typeface="+mn-cs"/>
              </a:rPr>
              <a:t>het voordeel, dat wat belangrijk is</a:t>
            </a:r>
          </a:p>
          <a:p>
            <a:pPr fontAlgn="t"/>
            <a:r>
              <a:rPr lang="nl-NL" sz="1200" b="1" kern="1200" dirty="0">
                <a:solidFill>
                  <a:schemeClr val="tx1"/>
                </a:solidFill>
                <a:effectLst/>
                <a:latin typeface="+mn-lt"/>
                <a:ea typeface="+mn-ea"/>
                <a:cs typeface="+mn-cs"/>
              </a:rPr>
              <a:t>vooropstaan: </a:t>
            </a:r>
            <a:r>
              <a:rPr lang="nl-NL" sz="1200" b="0" kern="1200" dirty="0">
                <a:solidFill>
                  <a:schemeClr val="tx1"/>
                </a:solidFill>
                <a:effectLst/>
                <a:latin typeface="+mn-lt"/>
                <a:ea typeface="+mn-ea"/>
                <a:cs typeface="+mn-cs"/>
              </a:rPr>
              <a:t>het belangrijkst zijn</a:t>
            </a:r>
          </a:p>
          <a:p>
            <a:pPr fontAlgn="t"/>
            <a:r>
              <a:rPr lang="nl-NL" sz="1200" b="1" kern="1200" dirty="0">
                <a:solidFill>
                  <a:schemeClr val="tx1"/>
                </a:solidFill>
                <a:effectLst/>
                <a:latin typeface="+mn-lt"/>
                <a:ea typeface="+mn-ea"/>
                <a:cs typeface="+mn-cs"/>
              </a:rPr>
              <a:t>de bron van inkomsten: </a:t>
            </a:r>
            <a:r>
              <a:rPr lang="nl-NL" sz="1200" b="0" kern="1200" dirty="0">
                <a:solidFill>
                  <a:schemeClr val="tx1"/>
                </a:solidFill>
                <a:effectLst/>
                <a:latin typeface="+mn-lt"/>
                <a:ea typeface="+mn-ea"/>
                <a:cs typeface="+mn-cs"/>
              </a:rPr>
              <a:t>iets waardoor je geld verdient</a:t>
            </a:r>
          </a:p>
          <a:p>
            <a:pPr fontAlgn="t"/>
            <a:r>
              <a:rPr lang="nl-NL" sz="1200" b="1" kern="1200" dirty="0">
                <a:solidFill>
                  <a:schemeClr val="tx1"/>
                </a:solidFill>
                <a:effectLst/>
                <a:latin typeface="+mn-lt"/>
                <a:ea typeface="+mn-ea"/>
                <a:cs typeface="+mn-cs"/>
              </a:rPr>
              <a:t>lokaal: </a:t>
            </a:r>
            <a:r>
              <a:rPr lang="nl-NL" sz="1200" b="0" kern="1200" dirty="0">
                <a:solidFill>
                  <a:schemeClr val="tx1"/>
                </a:solidFill>
                <a:effectLst/>
                <a:latin typeface="+mn-lt"/>
                <a:ea typeface="+mn-ea"/>
                <a:cs typeface="+mn-cs"/>
              </a:rPr>
              <a:t>plaatselijk</a:t>
            </a:r>
          </a:p>
          <a:p>
            <a:pPr fontAlgn="t"/>
            <a:r>
              <a:rPr lang="nl-NL" sz="1200" b="1" kern="1200" dirty="0">
                <a:solidFill>
                  <a:schemeClr val="tx1"/>
                </a:solidFill>
                <a:effectLst/>
                <a:latin typeface="+mn-lt"/>
                <a:ea typeface="+mn-ea"/>
                <a:cs typeface="+mn-cs"/>
              </a:rPr>
              <a:t>vermijden: </a:t>
            </a:r>
            <a:r>
              <a:rPr lang="nl-NL" sz="1200" b="0" kern="1200" dirty="0">
                <a:solidFill>
                  <a:schemeClr val="tx1"/>
                </a:solidFill>
                <a:effectLst/>
                <a:latin typeface="+mn-lt"/>
                <a:ea typeface="+mn-ea"/>
                <a:cs typeface="+mn-cs"/>
              </a:rPr>
              <a:t>ervoor zorgen dat iets niet gebeurt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62118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330137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5.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0.png"/><Relationship Id="rId7"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nos.nl/l/248537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Ik check vaak de app van NOS, zodat ik weet wat er zo’n beetje in de wereld gebeurt. Dichtbij of in andere </a:t>
            </a:r>
            <a:r>
              <a:rPr lang="nl-NL" sz="2000" b="1" u="sng" dirty="0">
                <a:ea typeface="Times New Roman" panose="02020603050405020304" pitchFamily="18" charset="0"/>
                <a:cs typeface="Arial" panose="020B0604020202020204" pitchFamily="34" charset="0"/>
              </a:rPr>
              <a:t>continenten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andere</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werelddelen</a:t>
            </a:r>
            <a:r>
              <a:rPr lang="nl-NL" sz="2000" dirty="0">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 Soms is er ook </a:t>
            </a:r>
            <a:r>
              <a:rPr lang="nl-NL" sz="2000" b="1" u="sng" dirty="0">
                <a:effectLst/>
                <a:ea typeface="Times New Roman" panose="02020603050405020304" pitchFamily="18" charset="0"/>
                <a:cs typeface="Arial" panose="020B0604020202020204" pitchFamily="34" charset="0"/>
              </a:rPr>
              <a:t>lokaal</a:t>
            </a:r>
            <a:r>
              <a:rPr lang="nl-NL" sz="2000" dirty="0">
                <a:effectLst/>
                <a:ea typeface="Times New Roman" panose="02020603050405020304" pitchFamily="18" charset="0"/>
                <a:cs typeface="Arial" panose="020B0604020202020204" pitchFamily="34" charset="0"/>
              </a:rPr>
              <a:t> of </a:t>
            </a:r>
            <a:r>
              <a:rPr lang="nl-NL" sz="2000" b="1" i="1" dirty="0">
                <a:effectLst/>
                <a:ea typeface="Times New Roman" panose="02020603050405020304" pitchFamily="18" charset="0"/>
                <a:cs typeface="Arial" panose="020B0604020202020204" pitchFamily="34" charset="0"/>
              </a:rPr>
              <a:t>plaatselijk</a:t>
            </a:r>
            <a:r>
              <a:rPr lang="nl-NL" sz="2000" dirty="0">
                <a:effectLst/>
                <a:ea typeface="Times New Roman" panose="02020603050405020304" pitchFamily="18" charset="0"/>
                <a:cs typeface="Arial" panose="020B0604020202020204" pitchFamily="34" charset="0"/>
              </a:rPr>
              <a:t> nieuws. Ik vind de NOS-app wel een </a:t>
            </a:r>
            <a:r>
              <a:rPr lang="nl-NL" sz="2000" b="1" u="sng" dirty="0">
                <a:effectLst/>
                <a:ea typeface="Times New Roman" panose="02020603050405020304" pitchFamily="18" charset="0"/>
                <a:cs typeface="Arial" panose="020B0604020202020204" pitchFamily="34" charset="0"/>
              </a:rPr>
              <a:t>betrouwbare</a:t>
            </a:r>
            <a:r>
              <a:rPr lang="nl-NL" sz="2000" dirty="0">
                <a:effectLst/>
                <a:ea typeface="Times New Roman" panose="02020603050405020304" pitchFamily="18" charset="0"/>
                <a:cs typeface="Arial" panose="020B0604020202020204" pitchFamily="34" charset="0"/>
              </a:rPr>
              <a:t> app. Het is </a:t>
            </a:r>
            <a:r>
              <a:rPr lang="nl-NL" sz="2000" b="1" i="1" dirty="0">
                <a:effectLst/>
                <a:ea typeface="Times New Roman" panose="02020603050405020304" pitchFamily="18" charset="0"/>
                <a:cs typeface="Arial" panose="020B0604020202020204" pitchFamily="34" charset="0"/>
              </a:rPr>
              <a:t>te vertrouwen</a:t>
            </a:r>
            <a:r>
              <a:rPr lang="nl-NL" sz="2000" dirty="0">
                <a:effectLst/>
                <a:ea typeface="Times New Roman" panose="02020603050405020304" pitchFamily="18" charset="0"/>
                <a:cs typeface="Arial" panose="020B0604020202020204" pitchFamily="34" charset="0"/>
              </a:rPr>
              <a:t>. In de vakantie las ik op de app dat er in Italië een antiek beeld in een fontein kapot was gegaan door een stel toeristen. In Italië komen altijd veel toeristen. Zij vormen een grote </a:t>
            </a:r>
            <a:r>
              <a:rPr lang="nl-NL" sz="2000" b="1" u="sng" dirty="0">
                <a:effectLst/>
                <a:ea typeface="Times New Roman" panose="02020603050405020304" pitchFamily="18" charset="0"/>
                <a:cs typeface="Arial" panose="020B0604020202020204" pitchFamily="34" charset="0"/>
              </a:rPr>
              <a:t>populatie</a:t>
            </a:r>
            <a:r>
              <a:rPr lang="nl-NL" sz="2000" dirty="0">
                <a:effectLst/>
                <a:ea typeface="Times New Roman" panose="02020603050405020304" pitchFamily="18" charset="0"/>
                <a:cs typeface="Arial" panose="020B0604020202020204" pitchFamily="34" charset="0"/>
              </a:rPr>
              <a:t> in de zomer. Een populatie is </a:t>
            </a:r>
            <a:r>
              <a:rPr lang="nl-NL" sz="2000" b="1" i="1" dirty="0">
                <a:effectLst/>
                <a:ea typeface="Times New Roman" panose="02020603050405020304" pitchFamily="18" charset="0"/>
                <a:cs typeface="Arial" panose="020B0604020202020204" pitchFamily="34" charset="0"/>
              </a:rPr>
              <a:t>een groep mensen, dieren of platen van een bepaalde soort</a:t>
            </a:r>
            <a:r>
              <a:rPr lang="nl-NL" sz="2000" dirty="0">
                <a:effectLst/>
                <a:ea typeface="Times New Roman" panose="02020603050405020304" pitchFamily="18" charset="0"/>
                <a:cs typeface="Arial" panose="020B0604020202020204" pitchFamily="34" charset="0"/>
              </a:rPr>
              <a:t>. Toeristen zorgen voor </a:t>
            </a:r>
            <a:r>
              <a:rPr lang="nl-NL" sz="2000" b="1" u="sng" dirty="0">
                <a:effectLst/>
                <a:ea typeface="Times New Roman" panose="02020603050405020304" pitchFamily="18" charset="0"/>
                <a:cs typeface="Arial" panose="020B0604020202020204" pitchFamily="34" charset="0"/>
              </a:rPr>
              <a:t>een grote bron van inkomsten</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Daardoor verdienen ze veel geld</a:t>
            </a:r>
            <a:r>
              <a:rPr lang="nl-NL" sz="2000" dirty="0">
                <a:effectLst/>
                <a:ea typeface="Times New Roman" panose="02020603050405020304" pitchFamily="18" charset="0"/>
                <a:cs typeface="Arial" panose="020B0604020202020204" pitchFamily="34" charset="0"/>
              </a:rPr>
              <a:t>. Deze zomer waren er toeristen die een selfie gingen maken in een fontein. Deze fontein met daarin een prachtig beeld was járen geleden </a:t>
            </a:r>
            <a:r>
              <a:rPr lang="nl-NL" sz="2000" b="1" u="sng" dirty="0">
                <a:effectLst/>
                <a:ea typeface="Times New Roman" panose="02020603050405020304" pitchFamily="18" charset="0"/>
                <a:cs typeface="Arial" panose="020B0604020202020204" pitchFamily="34" charset="0"/>
              </a:rPr>
              <a:t>aangelegd</a:t>
            </a:r>
            <a:r>
              <a:rPr lang="nl-NL" sz="2000" b="1"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gemaakt</a:t>
            </a:r>
            <a:r>
              <a:rPr lang="nl-NL" sz="2000" dirty="0">
                <a:effectLst/>
                <a:ea typeface="Times New Roman" panose="02020603050405020304" pitchFamily="18" charset="0"/>
                <a:cs typeface="Arial" panose="020B0604020202020204" pitchFamily="34" charset="0"/>
              </a:rPr>
              <a:t>. Het was antiek. Toen ze de selfie maakten, ging het mis. Kijk maar </a:t>
            </a:r>
            <a:r>
              <a:rPr lang="nl-NL" sz="2000" dirty="0">
                <a:solidFill>
                  <a:srgbClr val="00B050"/>
                </a:solidFill>
                <a:effectLst/>
                <a:ea typeface="Times New Roman" panose="02020603050405020304" pitchFamily="18" charset="0"/>
                <a:cs typeface="Arial" panose="020B0604020202020204" pitchFamily="34" charset="0"/>
              </a:rPr>
              <a:t>(link)</a:t>
            </a: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Als je valt, probeer je meestal te </a:t>
            </a:r>
            <a:r>
              <a:rPr lang="nl-NL" sz="2000" b="1" u="sng" dirty="0">
                <a:effectLst/>
                <a:ea typeface="Times New Roman" panose="02020603050405020304" pitchFamily="18" charset="0"/>
                <a:cs typeface="Arial" panose="020B0604020202020204" pitchFamily="34" charset="0"/>
              </a:rPr>
              <a:t>vermijden</a:t>
            </a:r>
            <a:r>
              <a:rPr lang="nl-NL" sz="2000" dirty="0">
                <a:effectLst/>
                <a:ea typeface="Times New Roman" panose="02020603050405020304" pitchFamily="18" charset="0"/>
                <a:cs typeface="Arial" panose="020B0604020202020204" pitchFamily="34" charset="0"/>
              </a:rPr>
              <a:t> dat er andere dingen ook omvallen. </a:t>
            </a:r>
            <a:r>
              <a:rPr lang="nl-NL" sz="2000" dirty="0">
                <a:ea typeface="Times New Roman" panose="02020603050405020304" pitchFamily="18" charset="0"/>
                <a:cs typeface="Arial" panose="020B0604020202020204" pitchFamily="34" charset="0"/>
              </a:rPr>
              <a:t>Vermijden betekent </a:t>
            </a:r>
            <a:r>
              <a:rPr lang="nl-NL" sz="2000" b="1" i="1" dirty="0">
                <a:ea typeface="Times New Roman" panose="02020603050405020304" pitchFamily="18" charset="0"/>
                <a:cs typeface="Arial" panose="020B0604020202020204" pitchFamily="34" charset="0"/>
              </a:rPr>
              <a:t>ervoor zorgen dat iets niet gebeurt</a:t>
            </a:r>
            <a:r>
              <a:rPr lang="nl-NL" sz="2000" dirty="0">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 </a:t>
            </a:r>
            <a:r>
              <a:rPr lang="nl-NL" sz="2000" b="1" u="sng" dirty="0">
                <a:effectLst/>
                <a:ea typeface="Times New Roman" panose="02020603050405020304" pitchFamily="18" charset="0"/>
                <a:cs typeface="Arial" panose="020B0604020202020204" pitchFamily="34" charset="0"/>
              </a:rPr>
              <a:t>Het belang</a:t>
            </a:r>
            <a:r>
              <a:rPr lang="nl-NL" sz="2000" dirty="0">
                <a:effectLst/>
                <a:ea typeface="Times New Roman" panose="02020603050405020304" pitchFamily="18" charset="0"/>
                <a:cs typeface="Arial" panose="020B0604020202020204" pitchFamily="34" charset="0"/>
              </a:rPr>
              <a:t> van de spullen is dan groot. Het belang is </a:t>
            </a:r>
            <a:r>
              <a:rPr lang="nl-NL" sz="2000" b="1" i="1" dirty="0">
                <a:effectLst/>
                <a:ea typeface="Times New Roman" panose="02020603050405020304" pitchFamily="18" charset="0"/>
                <a:cs typeface="Arial" panose="020B0604020202020204" pitchFamily="34" charset="0"/>
              </a:rPr>
              <a:t>dat wat belangrijk is</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Maar d</a:t>
            </a:r>
            <a:r>
              <a:rPr lang="nl-NL" sz="2000" dirty="0">
                <a:effectLst/>
                <a:ea typeface="Times New Roman" panose="02020603050405020304" pitchFamily="18" charset="0"/>
                <a:cs typeface="Arial" panose="020B0604020202020204" pitchFamily="34" charset="0"/>
              </a:rPr>
              <a:t>eze mensen vielen met beeld en al om. En dat is waarschijnlijk doordat je eigen leven toch </a:t>
            </a:r>
            <a:r>
              <a:rPr lang="nl-NL" sz="2000" b="1" u="sng" dirty="0">
                <a:effectLst/>
                <a:ea typeface="Times New Roman" panose="02020603050405020304" pitchFamily="18" charset="0"/>
                <a:cs typeface="Arial" panose="020B0604020202020204" pitchFamily="34" charset="0"/>
              </a:rPr>
              <a:t>vooropstaat</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het belangrijkste is</a:t>
            </a:r>
            <a:r>
              <a:rPr lang="nl-NL" sz="2000" dirty="0">
                <a:effectLst/>
                <a:ea typeface="Times New Roman" panose="02020603050405020304" pitchFamily="18" charset="0"/>
                <a:cs typeface="Arial" panose="020B0604020202020204" pitchFamily="34" charset="0"/>
              </a:rPr>
              <a:t>. Ze dachten waarschijnlijk dat ze niet zouden vallen door het beeld vast te houden. En dat ze zichzelf dan geen pijn zouden doen. Helaas ging dat anders…</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Mijn </a:t>
            </a:r>
            <a:r>
              <a:rPr lang="nl-NL" sz="2000" b="1" u="sng" dirty="0">
                <a:ea typeface="Times New Roman" panose="02020603050405020304" pitchFamily="18" charset="0"/>
                <a:cs typeface="Arial" panose="020B0604020202020204" pitchFamily="34" charset="0"/>
              </a:rPr>
              <a:t>indruk</a:t>
            </a:r>
            <a:r>
              <a:rPr lang="nl-NL" sz="2000" dirty="0">
                <a:ea typeface="Times New Roman" panose="02020603050405020304" pitchFamily="18" charset="0"/>
                <a:cs typeface="Arial" panose="020B0604020202020204" pitchFamily="34" charset="0"/>
              </a:rPr>
              <a:t> van deze toeristen is niet zo positief. Een indruk is </a:t>
            </a:r>
            <a:r>
              <a:rPr lang="nl-NL" sz="2000" b="1" i="1" dirty="0">
                <a:ea typeface="Times New Roman" panose="02020603050405020304" pitchFamily="18" charset="0"/>
                <a:cs typeface="Arial" panose="020B0604020202020204" pitchFamily="34" charset="0"/>
              </a:rPr>
              <a:t>het idee dat je van iemand of iets hebt, zonder er veel van te weten</a:t>
            </a:r>
            <a:r>
              <a:rPr lang="nl-NL" sz="2000" dirty="0">
                <a:ea typeface="Times New Roman" panose="02020603050405020304" pitchFamily="18" charset="0"/>
                <a:cs typeface="Arial" panose="020B0604020202020204" pitchFamily="34" charset="0"/>
              </a:rPr>
              <a:t>. Wat vinden jullie hier van?</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vermijden</a:t>
            </a:r>
          </a:p>
        </p:txBody>
      </p:sp>
      <p:pic>
        <p:nvPicPr>
          <p:cNvPr id="5" name="Afbeelding 4">
            <a:extLst>
              <a:ext uri="{FF2B5EF4-FFF2-40B4-BE49-F238E27FC236}">
                <a16:creationId xmlns:a16="http://schemas.microsoft.com/office/drawing/2014/main" id="{9BC067DC-72C5-D2F4-EC34-B43AB445F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40" y="1484784"/>
            <a:ext cx="7452320" cy="4970697"/>
          </a:xfrm>
          <a:prstGeom prst="rect">
            <a:avLst/>
          </a:prstGeom>
        </p:spPr>
      </p:pic>
      <p:sp>
        <p:nvSpPr>
          <p:cNvPr id="7" name="Pijl: links 6">
            <a:extLst>
              <a:ext uri="{FF2B5EF4-FFF2-40B4-BE49-F238E27FC236}">
                <a16:creationId xmlns:a16="http://schemas.microsoft.com/office/drawing/2014/main" id="{E4F52DF6-1CCF-2000-8FE1-5EF471FC6D32}"/>
              </a:ext>
            </a:extLst>
          </p:cNvPr>
          <p:cNvSpPr/>
          <p:nvPr/>
        </p:nvSpPr>
        <p:spPr>
          <a:xfrm>
            <a:off x="6516216" y="4185084"/>
            <a:ext cx="2376264" cy="936104"/>
          </a:xfrm>
          <a:prstGeom prst="leftArrow">
            <a:avLst/>
          </a:prstGeom>
          <a:solidFill>
            <a:srgbClr val="FF99FF"/>
          </a:solidFill>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belang</a:t>
            </a:r>
          </a:p>
        </p:txBody>
      </p:sp>
      <p:pic>
        <p:nvPicPr>
          <p:cNvPr id="4" name="Afbeelding 3">
            <a:extLst>
              <a:ext uri="{FF2B5EF4-FFF2-40B4-BE49-F238E27FC236}">
                <a16:creationId xmlns:a16="http://schemas.microsoft.com/office/drawing/2014/main" id="{F3DA5E92-1565-810F-CAA4-EFDCA3EDD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40" y="1556792"/>
            <a:ext cx="7452320" cy="4970697"/>
          </a:xfrm>
          <a:prstGeom prst="rect">
            <a:avLst/>
          </a:prstGeom>
        </p:spPr>
      </p:pic>
      <p:pic>
        <p:nvPicPr>
          <p:cNvPr id="7" name="Afbeelding 6">
            <a:extLst>
              <a:ext uri="{FF2B5EF4-FFF2-40B4-BE49-F238E27FC236}">
                <a16:creationId xmlns:a16="http://schemas.microsoft.com/office/drawing/2014/main" id="{88444AC2-6672-7E29-316A-2714F2EB017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50035" y1="26738" x2="49723" y2="48997"/>
                        <a14:foregroundMark x1="49723" y1="62667" x2="54640" y2="64472"/>
                        <a14:backgroundMark x1="24169" y1="79311" x2="31267" y2="82286"/>
                        <a14:backgroundMark x1="56198" y1="89104" x2="78982" y2="79311"/>
                      </a14:backgroundRemoval>
                    </a14:imgEffect>
                  </a14:imgLayer>
                </a14:imgProps>
              </a:ext>
              <a:ext uri="{28A0092B-C50C-407E-A947-70E740481C1C}">
                <a14:useLocalDpi xmlns:a14="http://schemas.microsoft.com/office/drawing/2010/main"/>
              </a:ext>
            </a:extLst>
          </a:blip>
          <a:srcRect/>
          <a:stretch/>
        </p:blipFill>
        <p:spPr>
          <a:xfrm>
            <a:off x="6084168" y="2160350"/>
            <a:ext cx="2448272" cy="253730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vooropstaan</a:t>
            </a:r>
          </a:p>
        </p:txBody>
      </p:sp>
      <p:pic>
        <p:nvPicPr>
          <p:cNvPr id="5" name="Afbeelding 4">
            <a:extLst>
              <a:ext uri="{FF2B5EF4-FFF2-40B4-BE49-F238E27FC236}">
                <a16:creationId xmlns:a16="http://schemas.microsoft.com/office/drawing/2014/main" id="{5BB95A01-81F2-274E-5839-7DBD643FB6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1558396"/>
            <a:ext cx="6972269" cy="5154545"/>
          </a:xfrm>
          <a:prstGeom prst="rect">
            <a:avLst/>
          </a:prstGeom>
        </p:spPr>
      </p:pic>
      <p:pic>
        <p:nvPicPr>
          <p:cNvPr id="8" name="Afbeelding 7">
            <a:extLst>
              <a:ext uri="{FF2B5EF4-FFF2-40B4-BE49-F238E27FC236}">
                <a16:creationId xmlns:a16="http://schemas.microsoft.com/office/drawing/2014/main" id="{6F605478-C394-CA88-A5E7-71B5742FF9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7584" y="2350484"/>
            <a:ext cx="1872208" cy="1949148"/>
          </a:xfrm>
          <a:prstGeom prst="rect">
            <a:avLst/>
          </a:prstGeom>
        </p:spPr>
      </p:pic>
      <p:pic>
        <p:nvPicPr>
          <p:cNvPr id="12" name="Afbeelding 11">
            <a:extLst>
              <a:ext uri="{FF2B5EF4-FFF2-40B4-BE49-F238E27FC236}">
                <a16:creationId xmlns:a16="http://schemas.microsoft.com/office/drawing/2014/main" id="{6964EF69-2D08-1FA2-0DEA-75F7FDC70C00}"/>
              </a:ext>
            </a:extLst>
          </p:cNvPr>
          <p:cNvPicPr>
            <a:picLocks noChangeAspect="1"/>
          </p:cNvPicPr>
          <p:nvPr/>
        </p:nvPicPr>
        <p:blipFill>
          <a:blip r:embed="rId5"/>
          <a:stretch>
            <a:fillRect/>
          </a:stretch>
        </p:blipFill>
        <p:spPr>
          <a:xfrm>
            <a:off x="7164288" y="1226143"/>
            <a:ext cx="1368152" cy="1943173"/>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indruk</a:t>
            </a:r>
          </a:p>
        </p:txBody>
      </p:sp>
      <p:pic>
        <p:nvPicPr>
          <p:cNvPr id="3" name="Afbeelding 2">
            <a:extLst>
              <a:ext uri="{FF2B5EF4-FFF2-40B4-BE49-F238E27FC236}">
                <a16:creationId xmlns:a16="http://schemas.microsoft.com/office/drawing/2014/main" id="{35ECECD1-55F2-D06E-61FB-0B1BE64E0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12776"/>
            <a:ext cx="7632848" cy="509111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412717"/>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betrouwbaar</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59922"/>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onbetrouwbaar</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juist, kloppend, te vertrouwen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NOS-app is </a:t>
            </a:r>
            <a:r>
              <a:rPr lang="nl-NL" sz="2400" i="1" u="sng" dirty="0">
                <a:solidFill>
                  <a:srgbClr val="387038"/>
                </a:solidFill>
                <a:latin typeface="Century Gothic" panose="020B0502020202020204" pitchFamily="34" charset="0"/>
                <a:ea typeface="Calibri"/>
                <a:cs typeface="Times New Roman"/>
              </a:rPr>
              <a:t>betrouwbaar</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je niet kunt vertrouwen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32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effectLst/>
                <a:latin typeface="Century Gothic" panose="020B0502020202020204" pitchFamily="34" charset="0"/>
                <a:ea typeface="Calibri"/>
                <a:cs typeface="Times New Roman"/>
              </a:rPr>
              <a:t>Sommige mensen vinden de app X </a:t>
            </a:r>
            <a:r>
              <a:rPr lang="nl-NL" sz="2400" i="1" u="sng" dirty="0">
                <a:solidFill>
                  <a:srgbClr val="387038"/>
                </a:solidFill>
                <a:latin typeface="Century Gothic" panose="020B0502020202020204" pitchFamily="34" charset="0"/>
                <a:ea typeface="Calibri"/>
                <a:cs typeface="Times New Roman"/>
              </a:rPr>
              <a:t>onbetrouwbaar</a:t>
            </a:r>
            <a:r>
              <a:rPr lang="nl-NL" sz="2400" i="1" dirty="0">
                <a:solidFill>
                  <a:srgbClr val="387038"/>
                </a:solidFill>
                <a:latin typeface="Century Gothic" panose="020B0502020202020204" pitchFamily="34" charset="0"/>
                <a:ea typeface="Calibri"/>
                <a:cs typeface="Times New Roman"/>
              </a:rPr>
              <a:t>.</a:t>
            </a:r>
            <a:r>
              <a:rPr lang="nl-NL" sz="2400" dirty="0">
                <a:effectLst/>
                <a:latin typeface="Century Gothic" panose="020B0502020202020204" pitchFamily="34" charset="0"/>
                <a:ea typeface="Calibri"/>
                <a:cs typeface="Times New Roman"/>
              </a:rPr>
              <a:t> </a:t>
            </a:r>
          </a:p>
        </p:txBody>
      </p:sp>
      <p:pic>
        <p:nvPicPr>
          <p:cNvPr id="4" name="Afbeelding 3">
            <a:extLst>
              <a:ext uri="{FF2B5EF4-FFF2-40B4-BE49-F238E27FC236}">
                <a16:creationId xmlns:a16="http://schemas.microsoft.com/office/drawing/2014/main" id="{A6BAAC95-0418-44F3-915A-9D361C3617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5616" y="2765294"/>
            <a:ext cx="2538288" cy="2463906"/>
          </a:xfrm>
          <a:prstGeom prst="rect">
            <a:avLst/>
          </a:prstGeom>
        </p:spPr>
      </p:pic>
      <p:pic>
        <p:nvPicPr>
          <p:cNvPr id="9" name="Afbeelding 8">
            <a:extLst>
              <a:ext uri="{FF2B5EF4-FFF2-40B4-BE49-F238E27FC236}">
                <a16:creationId xmlns:a16="http://schemas.microsoft.com/office/drawing/2014/main" id="{640FDA61-5542-6C4D-09C2-973FCB07DD20}"/>
              </a:ext>
            </a:extLst>
          </p:cNvPr>
          <p:cNvPicPr>
            <a:picLocks noChangeAspect="1"/>
          </p:cNvPicPr>
          <p:nvPr/>
        </p:nvPicPr>
        <p:blipFill>
          <a:blip r:embed="rId6"/>
          <a:stretch>
            <a:fillRect/>
          </a:stretch>
        </p:blipFill>
        <p:spPr>
          <a:xfrm>
            <a:off x="5110645" y="2739601"/>
            <a:ext cx="3459214" cy="2310755"/>
          </a:xfrm>
          <a:prstGeom prst="rect">
            <a:avLst/>
          </a:prstGeom>
        </p:spPr>
      </p:pic>
    </p:spTree>
    <p:extLst>
      <p:ext uri="{BB962C8B-B14F-4D97-AF65-F5344CB8AC3E}">
        <p14:creationId xmlns:p14="http://schemas.microsoft.com/office/powerpoint/2010/main" val="371613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aanleggen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verwijderen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maken, bouwen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600" dirty="0">
                <a:effectLst/>
                <a:latin typeface="Century Gothic" panose="020B0502020202020204" pitchFamily="34" charset="0"/>
                <a:ea typeface="Calibri"/>
                <a:cs typeface="Times New Roman"/>
              </a:rPr>
              <a:t> </a:t>
            </a:r>
            <a:r>
              <a:rPr lang="nl-NL" sz="1100" dirty="0">
                <a:effectLst/>
                <a:latin typeface="Century Gothic" panose="020B0502020202020204" pitchFamily="34" charset="0"/>
                <a:ea typeface="Calibri"/>
                <a:cs typeface="Times New Roman"/>
              </a:rPr>
              <a:t> </a:t>
            </a:r>
            <a:r>
              <a:rPr lang="nl-NL" sz="16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fontein met het beeld is járen geleden </a:t>
            </a:r>
            <a:r>
              <a:rPr lang="nl-NL" sz="2400" i="1" u="sng" dirty="0">
                <a:solidFill>
                  <a:srgbClr val="387038"/>
                </a:solidFill>
                <a:latin typeface="Century Gothic" panose="020B0502020202020204" pitchFamily="34" charset="0"/>
                <a:ea typeface="Calibri"/>
                <a:cs typeface="Times New Roman"/>
              </a:rPr>
              <a:t>aangelegd</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zorgen dat iets verdwijnt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Dit oude gebouw wordt </a:t>
            </a:r>
            <a:r>
              <a:rPr lang="nl-NL" sz="2400" i="1" u="sng" dirty="0">
                <a:solidFill>
                  <a:srgbClr val="387038"/>
                </a:solidFill>
                <a:effectLst/>
                <a:latin typeface="Century Gothic" panose="020B0502020202020204" pitchFamily="34" charset="0"/>
                <a:ea typeface="Calibri"/>
                <a:cs typeface="Times New Roman"/>
              </a:rPr>
              <a:t>verwijderd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0E7CE54B-807E-7EA0-B557-D853945C8C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407" y="2117728"/>
            <a:ext cx="3089204" cy="2989747"/>
          </a:xfrm>
          <a:prstGeom prst="rect">
            <a:avLst/>
          </a:prstGeom>
        </p:spPr>
      </p:pic>
      <p:pic>
        <p:nvPicPr>
          <p:cNvPr id="4" name="Afbeelding 3">
            <a:extLst>
              <a:ext uri="{FF2B5EF4-FFF2-40B4-BE49-F238E27FC236}">
                <a16:creationId xmlns:a16="http://schemas.microsoft.com/office/drawing/2014/main" id="{6960D90A-EBBB-5F9B-E7D6-58E8846E40D2}"/>
              </a:ext>
            </a:extLst>
          </p:cNvPr>
          <p:cNvPicPr>
            <a:picLocks noChangeAspect="1"/>
          </p:cNvPicPr>
          <p:nvPr/>
        </p:nvPicPr>
        <p:blipFill>
          <a:blip r:embed="rId5"/>
          <a:stretch>
            <a:fillRect/>
          </a:stretch>
        </p:blipFill>
        <p:spPr>
          <a:xfrm>
            <a:off x="5092389" y="2676264"/>
            <a:ext cx="3459214" cy="2310755"/>
          </a:xfrm>
          <a:prstGeom prst="rect">
            <a:avLst/>
          </a:prstGeom>
        </p:spPr>
      </p:pic>
    </p:spTree>
    <p:extLst>
      <p:ext uri="{BB962C8B-B14F-4D97-AF65-F5344CB8AC3E}">
        <p14:creationId xmlns:p14="http://schemas.microsoft.com/office/powerpoint/2010/main" val="367534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riskeren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vermijden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gevaar lopen dat iets vervelends gebeurt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riskeert</a:t>
            </a:r>
            <a:r>
              <a:rPr lang="nl-NL" sz="2400" i="1" dirty="0">
                <a:solidFill>
                  <a:srgbClr val="387038"/>
                </a:solidFill>
                <a:latin typeface="Century Gothic" panose="020B0502020202020204" pitchFamily="34" charset="0"/>
                <a:ea typeface="Calibri"/>
                <a:cs typeface="Times New Roman"/>
              </a:rPr>
              <a:t> zijn leven door over het koord te lopen.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het niet gebeurt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spcAft>
                <a:spcPts val="0"/>
              </a:spcAft>
            </a:pPr>
            <a:r>
              <a:rPr lang="nl-NL" dirty="0">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Als je valt, probeer je meestal te </a:t>
            </a:r>
            <a:r>
              <a:rPr lang="nl-NL" sz="2400" i="1" u="sng" dirty="0">
                <a:solidFill>
                  <a:srgbClr val="387038"/>
                </a:solidFill>
                <a:effectLst/>
                <a:latin typeface="Century Gothic" panose="020B0502020202020204" pitchFamily="34" charset="0"/>
                <a:ea typeface="Calibri"/>
                <a:cs typeface="Times New Roman"/>
              </a:rPr>
              <a:t>vermijden</a:t>
            </a:r>
            <a:r>
              <a:rPr lang="nl-NL" sz="2400" i="1" dirty="0">
                <a:solidFill>
                  <a:srgbClr val="387038"/>
                </a:solidFill>
                <a:effectLst/>
                <a:latin typeface="Century Gothic" panose="020B0502020202020204" pitchFamily="34" charset="0"/>
                <a:ea typeface="Calibri"/>
                <a:cs typeface="Times New Roman"/>
              </a:rPr>
              <a:t> dat er andere dingen ook vallen.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rook, wolken, donker, silhouet&#10;&#10;Automatisch gegenereerde beschrijving">
            <a:extLst>
              <a:ext uri="{FF2B5EF4-FFF2-40B4-BE49-F238E27FC236}">
                <a16:creationId xmlns:a16="http://schemas.microsoft.com/office/drawing/2014/main" id="{40BF0F5C-8725-4CC0-9FB6-EA19C328F3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00" y="3068960"/>
            <a:ext cx="3148618" cy="2046602"/>
          </a:xfrm>
          <a:prstGeom prst="rect">
            <a:avLst/>
          </a:prstGeom>
        </p:spPr>
      </p:pic>
      <p:pic>
        <p:nvPicPr>
          <p:cNvPr id="4" name="Afbeelding 3">
            <a:extLst>
              <a:ext uri="{FF2B5EF4-FFF2-40B4-BE49-F238E27FC236}">
                <a16:creationId xmlns:a16="http://schemas.microsoft.com/office/drawing/2014/main" id="{9A9A33B1-D323-AA59-3718-E9D99C8B94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6228" y="2852936"/>
            <a:ext cx="2721937" cy="1815532"/>
          </a:xfrm>
          <a:prstGeom prst="rect">
            <a:avLst/>
          </a:prstGeom>
        </p:spPr>
      </p:pic>
      <p:sp>
        <p:nvSpPr>
          <p:cNvPr id="2" name="Pijl: links 1">
            <a:extLst>
              <a:ext uri="{FF2B5EF4-FFF2-40B4-BE49-F238E27FC236}">
                <a16:creationId xmlns:a16="http://schemas.microsoft.com/office/drawing/2014/main" id="{CB7DE88D-E89F-8634-9D06-7DD3570E764A}"/>
              </a:ext>
            </a:extLst>
          </p:cNvPr>
          <p:cNvSpPr/>
          <p:nvPr/>
        </p:nvSpPr>
        <p:spPr>
          <a:xfrm>
            <a:off x="7478967" y="3812496"/>
            <a:ext cx="1278395" cy="631112"/>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1059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04663"/>
            <a:ext cx="4275584"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vooropstaan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1502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dirty="0">
                <a:solidFill>
                  <a:srgbClr val="387038"/>
                </a:solidFill>
                <a:latin typeface="Century Gothic" panose="020B0502020202020204" pitchFamily="34" charset="0"/>
                <a:ea typeface="Calibri"/>
                <a:cs typeface="Times New Roman"/>
              </a:rPr>
              <a:t>ondergeschikt</a:t>
            </a:r>
            <a:r>
              <a:rPr lang="nl-NL" sz="4400" b="1" dirty="0">
                <a:solidFill>
                  <a:srgbClr val="387038"/>
                </a:solidFill>
                <a:effectLst/>
                <a:latin typeface="Century Gothic" panose="020B0502020202020204" pitchFamily="34" charset="0"/>
                <a:ea typeface="Calibri"/>
                <a:cs typeface="Times New Roman"/>
              </a:rPr>
              <a:t> zijn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belangrijkst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400" dirty="0">
                <a:effectLst/>
                <a:latin typeface="Century Gothic" panose="020B0502020202020204" pitchFamily="34" charset="0"/>
                <a:ea typeface="Calibri"/>
                <a:cs typeface="Times New Roman"/>
              </a:rPr>
              <a:t>   </a:t>
            </a:r>
          </a:p>
          <a:p>
            <a:pPr>
              <a:lnSpc>
                <a:spcPct val="107000"/>
              </a:lnSpc>
              <a:spcAft>
                <a:spcPts val="0"/>
              </a:spcAft>
            </a:pPr>
            <a:endParaRPr lang="nl-NL" sz="7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Je eigen leven </a:t>
            </a:r>
            <a:r>
              <a:rPr lang="nl-NL" sz="2400" i="1" u="sng" dirty="0">
                <a:solidFill>
                  <a:srgbClr val="387038"/>
                </a:solidFill>
                <a:latin typeface="Century Gothic" panose="020B0502020202020204" pitchFamily="34" charset="0"/>
                <a:ea typeface="Calibri"/>
                <a:cs typeface="Times New Roman"/>
              </a:rPr>
              <a:t>staat</a:t>
            </a:r>
            <a:r>
              <a:rPr lang="nl-NL" sz="2400" i="1" dirty="0">
                <a:solidFill>
                  <a:srgbClr val="387038"/>
                </a:solidFill>
                <a:latin typeface="Century Gothic" panose="020B0502020202020204" pitchFamily="34" charset="0"/>
                <a:ea typeface="Calibri"/>
                <a:cs typeface="Times New Roman"/>
              </a:rPr>
              <a:t> toch </a:t>
            </a:r>
            <a:r>
              <a:rPr lang="nl-NL" sz="2400" i="1" u="sng" dirty="0">
                <a:solidFill>
                  <a:srgbClr val="387038"/>
                </a:solidFill>
                <a:latin typeface="Century Gothic" panose="020B0502020202020204" pitchFamily="34" charset="0"/>
                <a:ea typeface="Calibri"/>
                <a:cs typeface="Times New Roman"/>
              </a:rPr>
              <a:t>voorop</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minder belangrijk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Je bezittingen </a:t>
            </a:r>
            <a:r>
              <a:rPr lang="nl-NL" sz="2400" i="1" u="sng" dirty="0">
                <a:solidFill>
                  <a:srgbClr val="387038"/>
                </a:solidFill>
                <a:effectLst/>
                <a:latin typeface="Century Gothic" panose="020B0502020202020204" pitchFamily="34" charset="0"/>
                <a:ea typeface="Calibri"/>
                <a:cs typeface="Times New Roman"/>
              </a:rPr>
              <a:t>zijn</a:t>
            </a:r>
            <a:r>
              <a:rPr lang="nl-NL" sz="2400" i="1" dirty="0">
                <a:solidFill>
                  <a:srgbClr val="387038"/>
                </a:solidFill>
                <a:effectLst/>
                <a:latin typeface="Century Gothic" panose="020B0502020202020204" pitchFamily="34" charset="0"/>
                <a:ea typeface="Calibri"/>
                <a:cs typeface="Times New Roman"/>
              </a:rPr>
              <a:t> dan </a:t>
            </a:r>
            <a:r>
              <a:rPr lang="nl-NL" sz="2400" i="1" u="sng" dirty="0">
                <a:solidFill>
                  <a:srgbClr val="387038"/>
                </a:solidFill>
                <a:effectLst/>
                <a:latin typeface="Century Gothic" panose="020B0502020202020204" pitchFamily="34" charset="0"/>
                <a:ea typeface="Calibri"/>
                <a:cs typeface="Times New Roman"/>
              </a:rPr>
              <a:t>ondergeschikt</a:t>
            </a:r>
            <a:r>
              <a:rPr lang="nl-NL" sz="24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CCB81184-2014-792E-C2FF-7EF6028122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2492896"/>
            <a:ext cx="3702513" cy="2404229"/>
          </a:xfrm>
          <a:prstGeom prst="rect">
            <a:avLst/>
          </a:prstGeom>
        </p:spPr>
      </p:pic>
      <p:pic>
        <p:nvPicPr>
          <p:cNvPr id="6" name="Afbeelding 5">
            <a:extLst>
              <a:ext uri="{FF2B5EF4-FFF2-40B4-BE49-F238E27FC236}">
                <a16:creationId xmlns:a16="http://schemas.microsoft.com/office/drawing/2014/main" id="{17A8683F-7FDC-60B5-3AB0-B3155D7324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96136" y="2720436"/>
            <a:ext cx="1872208" cy="194914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196862"/>
            <a:ext cx="2850773" cy="9522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81128"/>
            <a:ext cx="3138805" cy="7543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regio</a:t>
            </a:r>
            <a:endParaRPr lang="nl-NL" sz="1200" dirty="0">
              <a:effectLst/>
              <a:latin typeface="Century Gothic" panose="020B0502020202020204" pitchFamily="34" charset="0"/>
              <a:ea typeface="Calibri"/>
              <a:cs typeface="Times New Roman"/>
            </a:endParaRPr>
          </a:p>
        </p:txBody>
      </p:sp>
      <p:sp>
        <p:nvSpPr>
          <p:cNvPr id="9" name="Text Box 14"/>
          <p:cNvSpPr txBox="1"/>
          <p:nvPr/>
        </p:nvSpPr>
        <p:spPr>
          <a:xfrm>
            <a:off x="3002597" y="400763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land</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18922" y="328183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effectLst/>
                <a:latin typeface="Century Gothic" panose="020B0502020202020204" pitchFamily="34" charset="0"/>
                <a:ea typeface="Calibri"/>
                <a:cs typeface="Times New Roman"/>
              </a:rPr>
              <a:t>het continent</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54374" y="489213"/>
            <a:ext cx="779003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Er is nieuws over alle </a:t>
            </a:r>
            <a:r>
              <a:rPr lang="nl-NL" sz="2000" i="1" u="sng" dirty="0">
                <a:solidFill>
                  <a:srgbClr val="387038"/>
                </a:solidFill>
                <a:effectLst/>
                <a:latin typeface="Century Gothic" panose="020B0502020202020204" pitchFamily="34" charset="0"/>
                <a:ea typeface="Calibri"/>
                <a:cs typeface="Times New Roman"/>
              </a:rPr>
              <a:t>continenten</a:t>
            </a:r>
            <a:r>
              <a:rPr lang="nl-NL" sz="2000" i="1" dirty="0">
                <a:solidFill>
                  <a:srgbClr val="387038"/>
                </a:solidFill>
                <a:effectLst/>
                <a:latin typeface="Century Gothic" panose="020B0502020202020204" pitchFamily="34" charset="0"/>
                <a:ea typeface="Calibri"/>
                <a:cs typeface="Times New Roman"/>
              </a:rPr>
              <a:t> in de app.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022905" y="4332151"/>
            <a:ext cx="2716031" cy="7543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6091201" y="4339165"/>
            <a:ext cx="2705707" cy="32693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werelddeel</a:t>
            </a:r>
            <a:endParaRPr lang="nl-NL" sz="1100" dirty="0">
              <a:effectLst/>
              <a:latin typeface="Century Gothic" panose="020B0502020202020204" pitchFamily="34" charset="0"/>
              <a:ea typeface="Calibri"/>
              <a:cs typeface="Times New Roman"/>
            </a:endParaRPr>
          </a:p>
        </p:txBody>
      </p:sp>
      <p:pic>
        <p:nvPicPr>
          <p:cNvPr id="3" name="Afbeelding 2" descr="Afbeelding met kaart&#10;&#10;Automatisch gegenereerde beschrijving">
            <a:extLst>
              <a:ext uri="{FF2B5EF4-FFF2-40B4-BE49-F238E27FC236}">
                <a16:creationId xmlns:a16="http://schemas.microsoft.com/office/drawing/2014/main" id="{76E5A37B-B9F9-40D4-80DF-740FAF632C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393" y="2446505"/>
            <a:ext cx="2681400" cy="2062615"/>
          </a:xfrm>
          <a:prstGeom prst="rect">
            <a:avLst/>
          </a:prstGeom>
        </p:spPr>
      </p:pic>
      <p:pic>
        <p:nvPicPr>
          <p:cNvPr id="19" name="Afbeelding 18" descr="Afbeelding met kaart&#10;&#10;Automatisch gegenereerde beschrijving">
            <a:extLst>
              <a:ext uri="{FF2B5EF4-FFF2-40B4-BE49-F238E27FC236}">
                <a16:creationId xmlns:a16="http://schemas.microsoft.com/office/drawing/2014/main" id="{3FD29E6E-8400-4C8A-8FFA-0D6975F89A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1242" y="1819057"/>
            <a:ext cx="2681400" cy="2062615"/>
          </a:xfrm>
          <a:prstGeom prst="rect">
            <a:avLst/>
          </a:prstGeom>
        </p:spPr>
      </p:pic>
      <p:pic>
        <p:nvPicPr>
          <p:cNvPr id="20" name="Afbeelding 19" descr="Afbeelding met kaart&#10;&#10;Automatisch gegenereerde beschrijving">
            <a:extLst>
              <a:ext uri="{FF2B5EF4-FFF2-40B4-BE49-F238E27FC236}">
                <a16:creationId xmlns:a16="http://schemas.microsoft.com/office/drawing/2014/main" id="{54BB8497-A87C-4F82-9892-2BBD001298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161" y="1110774"/>
            <a:ext cx="2808311" cy="1814170"/>
          </a:xfrm>
          <a:prstGeom prst="rect">
            <a:avLst/>
          </a:prstGeom>
        </p:spPr>
      </p:pic>
      <p:sp>
        <p:nvSpPr>
          <p:cNvPr id="22" name="Ovaal 21">
            <a:extLst>
              <a:ext uri="{FF2B5EF4-FFF2-40B4-BE49-F238E27FC236}">
                <a16:creationId xmlns:a16="http://schemas.microsoft.com/office/drawing/2014/main" id="{E5F6D064-93B0-4B08-9E88-0ADE58DD318B}"/>
              </a:ext>
            </a:extLst>
          </p:cNvPr>
          <p:cNvSpPr/>
          <p:nvPr/>
        </p:nvSpPr>
        <p:spPr>
          <a:xfrm rot="1854092">
            <a:off x="1363821" y="3768297"/>
            <a:ext cx="748959" cy="7593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983AA60A-D3C7-4E85-9EF2-8053B1344168}"/>
              </a:ext>
            </a:extLst>
          </p:cNvPr>
          <p:cNvSpPr/>
          <p:nvPr/>
        </p:nvSpPr>
        <p:spPr>
          <a:xfrm rot="1854092">
            <a:off x="7159809" y="1323812"/>
            <a:ext cx="748959" cy="75937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1844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36 – 5 september 2023</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lokaal</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9714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landelijk</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8144"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wereldwijd</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286956" y="624437"/>
            <a:ext cx="7047127" cy="4525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Soms is er ook </a:t>
            </a:r>
            <a:r>
              <a:rPr lang="nl-NL" sz="2000" i="1" u="sng" dirty="0">
                <a:solidFill>
                  <a:srgbClr val="387038"/>
                </a:solidFill>
                <a:effectLst/>
                <a:latin typeface="Century Gothic" panose="020B0502020202020204" pitchFamily="34" charset="0"/>
                <a:ea typeface="Calibri"/>
                <a:cs typeface="Times New Roman"/>
              </a:rPr>
              <a:t>lokaal</a:t>
            </a:r>
            <a:r>
              <a:rPr lang="nl-NL" sz="2000" i="1" dirty="0">
                <a:solidFill>
                  <a:srgbClr val="387038"/>
                </a:solidFill>
                <a:effectLst/>
                <a:latin typeface="Century Gothic" panose="020B0502020202020204" pitchFamily="34" charset="0"/>
                <a:ea typeface="Calibri"/>
                <a:cs typeface="Times New Roman"/>
              </a:rPr>
              <a:t> nieuws in de app.</a:t>
            </a:r>
            <a:endParaRPr lang="nl-NL" sz="1100" dirty="0">
              <a:effectLst/>
              <a:latin typeface="Century Gothic" panose="020B0502020202020204" pitchFamily="34" charset="0"/>
              <a:ea typeface="Calibri"/>
              <a:cs typeface="Times New Roman"/>
            </a:endParaRPr>
          </a:p>
        </p:txBody>
      </p:sp>
      <p:pic>
        <p:nvPicPr>
          <p:cNvPr id="1026" name="Picture 2" descr="C:\Users\dasg\Downloads\shutterstock_129644684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91880" y="2138641"/>
            <a:ext cx="1944216" cy="16288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168858375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684"/>
          <a:stretch/>
        </p:blipFill>
        <p:spPr bwMode="auto">
          <a:xfrm>
            <a:off x="670181" y="2784878"/>
            <a:ext cx="1918078" cy="15707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sg\Downloads\shutterstock_73533307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79678" y="1480118"/>
            <a:ext cx="2598243" cy="16811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dasg\Downloads\shutterstock_425190886.jpg"/>
          <p:cNvPicPr/>
          <p:nvPr/>
        </p:nvPicPr>
        <p:blipFill rotWithShape="1">
          <a:blip r:embed="rId7" cstate="email">
            <a:extLst>
              <a:ext uri="{BEBA8EAE-BF5A-486C-A8C5-ECC9F3942E4B}">
                <a14:imgProps xmlns:a14="http://schemas.microsoft.com/office/drawing/2010/main">
                  <a14:imgLayer r:embed="rId8">
                    <a14:imgEffect>
                      <a14:backgroundRemoval t="0" b="93182" l="8761" r="100000"/>
                    </a14:imgEffect>
                  </a14:imgLayer>
                </a14:imgProps>
              </a:ext>
              <a:ext uri="{28A0092B-C50C-407E-A947-70E740481C1C}">
                <a14:useLocalDpi xmlns:a14="http://schemas.microsoft.com/office/drawing/2010/main"/>
              </a:ext>
            </a:extLst>
          </a:blip>
          <a:srcRect/>
          <a:stretch/>
        </p:blipFill>
        <p:spPr bwMode="auto">
          <a:xfrm>
            <a:off x="1992615" y="2355223"/>
            <a:ext cx="760094" cy="12150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4">
            <a:extLst>
              <a:ext uri="{FF2B5EF4-FFF2-40B4-BE49-F238E27FC236}">
                <a16:creationId xmlns:a16="http://schemas.microsoft.com/office/drawing/2014/main" id="{515E51FF-5231-464D-9BE5-3AAF4220CFFD}"/>
              </a:ext>
            </a:extLst>
          </p:cNvPr>
          <p:cNvSpPr txBox="1"/>
          <p:nvPr/>
        </p:nvSpPr>
        <p:spPr>
          <a:xfrm>
            <a:off x="389037" y="5444601"/>
            <a:ext cx="2577558" cy="41363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5" name="Tekstvak 2">
            <a:extLst>
              <a:ext uri="{FF2B5EF4-FFF2-40B4-BE49-F238E27FC236}">
                <a16:creationId xmlns:a16="http://schemas.microsoft.com/office/drawing/2014/main" id="{AC3DF5DC-F2C0-4690-99E9-59ED1B1BE65A}"/>
              </a:ext>
            </a:extLst>
          </p:cNvPr>
          <p:cNvSpPr txBox="1">
            <a:spLocks noChangeArrowheads="1"/>
          </p:cNvSpPr>
          <p:nvPr/>
        </p:nvSpPr>
        <p:spPr bwMode="auto">
          <a:xfrm>
            <a:off x="394690" y="5409747"/>
            <a:ext cx="2358019" cy="4484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plaatselijk</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1253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27584" y="476672"/>
            <a:ext cx="753601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827584" y="404664"/>
            <a:ext cx="756084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bron van inkomsten</a:t>
            </a:r>
            <a:endParaRPr lang="nl-NL" sz="4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val="0"/>
              </a:ext>
            </a:extLst>
          </a:blip>
          <a:stretch>
            <a:fillRect/>
          </a:stretch>
        </p:blipFill>
        <p:spPr>
          <a:xfrm rot="21235644">
            <a:off x="3890102" y="3429250"/>
            <a:ext cx="122302" cy="728342"/>
          </a:xfrm>
          <a:prstGeom prst="rect">
            <a:avLst/>
          </a:prstGeom>
        </p:spPr>
      </p:pic>
      <p:sp>
        <p:nvSpPr>
          <p:cNvPr id="13" name="Text Box 14"/>
          <p:cNvSpPr txBox="1"/>
          <p:nvPr/>
        </p:nvSpPr>
        <p:spPr>
          <a:xfrm>
            <a:off x="3251032" y="1124744"/>
            <a:ext cx="5112569" cy="6038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3251032" y="1214017"/>
            <a:ext cx="5184577" cy="4191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500" dirty="0">
                <a:effectLst/>
                <a:latin typeface="Century Gothic" panose="020B0502020202020204" pitchFamily="34" charset="0"/>
                <a:ea typeface="Calibri"/>
                <a:cs typeface="Times New Roman"/>
              </a:rPr>
              <a:t>= iets waardoor je geld verdient</a:t>
            </a:r>
          </a:p>
        </p:txBody>
      </p:sp>
      <p:sp>
        <p:nvSpPr>
          <p:cNvPr id="12" name="Text Box 14"/>
          <p:cNvSpPr txBox="1"/>
          <p:nvPr/>
        </p:nvSpPr>
        <p:spPr>
          <a:xfrm>
            <a:off x="425230" y="3793421"/>
            <a:ext cx="2310751" cy="7237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494495" y="3843350"/>
            <a:ext cx="2394390" cy="9280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600" dirty="0">
                <a:latin typeface="Century Gothic" panose="020B0502020202020204" pitchFamily="34" charset="0"/>
                <a:ea typeface="Calibri"/>
                <a:cs typeface="Times New Roman"/>
              </a:rPr>
              <a:t>de</a:t>
            </a:r>
            <a:r>
              <a:rPr lang="nl-NL" sz="3600" dirty="0">
                <a:effectLst/>
                <a:latin typeface="Century Gothic" panose="020B0502020202020204" pitchFamily="34" charset="0"/>
                <a:ea typeface="Calibri"/>
                <a:cs typeface="Times New Roman"/>
              </a:rPr>
              <a:t> baan</a:t>
            </a:r>
          </a:p>
        </p:txBody>
      </p:sp>
      <p:sp>
        <p:nvSpPr>
          <p:cNvPr id="18" name="Text Box 14"/>
          <p:cNvSpPr txBox="1"/>
          <p:nvPr/>
        </p:nvSpPr>
        <p:spPr>
          <a:xfrm>
            <a:off x="2979958" y="3793421"/>
            <a:ext cx="2538859" cy="7237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005306" y="3835141"/>
            <a:ext cx="2538859" cy="9280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600" dirty="0">
                <a:latin typeface="Century Gothic" panose="020B0502020202020204" pitchFamily="34" charset="0"/>
                <a:ea typeface="Calibri"/>
                <a:cs typeface="Times New Roman"/>
              </a:rPr>
              <a:t>de handel</a:t>
            </a:r>
            <a:endParaRPr lang="nl-NL" sz="3600" dirty="0">
              <a:effectLst/>
              <a:latin typeface="Century Gothic" panose="020B0502020202020204" pitchFamily="34" charset="0"/>
              <a:ea typeface="Calibri"/>
              <a:cs typeface="Times New Roman"/>
            </a:endParaRPr>
          </a:p>
        </p:txBody>
      </p:sp>
      <p:sp>
        <p:nvSpPr>
          <p:cNvPr id="20" name="Text Box 14"/>
          <p:cNvSpPr txBox="1"/>
          <p:nvPr/>
        </p:nvSpPr>
        <p:spPr>
          <a:xfrm>
            <a:off x="5817972" y="3800148"/>
            <a:ext cx="2900798" cy="7237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5843320" y="3835141"/>
            <a:ext cx="2994642" cy="5933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600" dirty="0">
                <a:latin typeface="Century Gothic" panose="020B0502020202020204" pitchFamily="34" charset="0"/>
                <a:ea typeface="Calibri"/>
                <a:cs typeface="Times New Roman"/>
              </a:rPr>
              <a:t>de toeristen</a:t>
            </a:r>
            <a:endParaRPr lang="nl-NL" sz="3600" dirty="0">
              <a:effectLst/>
              <a:latin typeface="Century Gothic" panose="020B0502020202020204" pitchFamily="34" charset="0"/>
              <a:ea typeface="Calibri"/>
              <a:cs typeface="Times New Roman"/>
            </a:endParaRPr>
          </a:p>
        </p:txBody>
      </p:sp>
      <p:pic>
        <p:nvPicPr>
          <p:cNvPr id="12290" name="Picture 2" descr="C:\Users\vdplasg\Downloads\shutterstock_66800305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6249" y="4583571"/>
            <a:ext cx="2069864" cy="138266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vdplasg\Downloads\shutterstock_643614208.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131348" y="4558526"/>
            <a:ext cx="2286774" cy="1382669"/>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7EFF6EA6-FFFD-ED1A-2C09-DDD297DD1C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20871" y="4588292"/>
            <a:ext cx="1605168" cy="1382669"/>
          </a:xfrm>
          <a:prstGeom prst="rect">
            <a:avLst/>
          </a:prstGeom>
        </p:spPr>
      </p:pic>
    </p:spTree>
    <p:extLst>
      <p:ext uri="{BB962C8B-B14F-4D97-AF65-F5344CB8AC3E}">
        <p14:creationId xmlns:p14="http://schemas.microsoft.com/office/powerpoint/2010/main" val="3297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6"/>
            <a:ext cx="9013609" cy="639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95723" y="476672"/>
            <a:ext cx="4432462"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6" name="Tekstvak 2"/>
          <p:cNvSpPr txBox="1">
            <a:spLocks noChangeArrowheads="1"/>
          </p:cNvSpPr>
          <p:nvPr/>
        </p:nvSpPr>
        <p:spPr bwMode="auto">
          <a:xfrm>
            <a:off x="1576761" y="359926"/>
            <a:ext cx="4989410" cy="8554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4800" b="1" dirty="0">
                <a:latin typeface="Century Gothic" panose="020B0502020202020204" pitchFamily="34" charset="0"/>
                <a:ea typeface="Calibri"/>
                <a:cs typeface="Times New Roman"/>
              </a:rPr>
              <a:t>de</a:t>
            </a:r>
            <a:r>
              <a:rPr lang="en-US" sz="4800" b="1" dirty="0">
                <a:effectLst/>
                <a:latin typeface="Century Gothic" panose="020B0502020202020204" pitchFamily="34" charset="0"/>
                <a:ea typeface="Calibri"/>
                <a:cs typeface="Times New Roman"/>
              </a:rPr>
              <a:t> populatie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4230" y="3862789"/>
            <a:ext cx="2787026" cy="6463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99238" y="3862788"/>
            <a:ext cx="3192969" cy="64633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3200" b="1" dirty="0">
                <a:latin typeface="Century Gothic" panose="020B0502020202020204" pitchFamily="34" charset="0"/>
                <a:ea typeface="Calibri"/>
                <a:cs typeface="Times New Roman"/>
              </a:rPr>
              <a:t>de toeristen</a:t>
            </a:r>
            <a:endParaRPr lang="nl-NL" sz="3200" b="1" dirty="0">
              <a:effectLst/>
              <a:latin typeface="Century Gothic" panose="020B0502020202020204" pitchFamily="34" charset="0"/>
              <a:ea typeface="Calibri"/>
              <a:cs typeface="Times New Roman"/>
            </a:endParaRPr>
          </a:p>
        </p:txBody>
      </p:sp>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5622" y="3369872"/>
            <a:ext cx="98176" cy="962275"/>
          </a:xfrm>
          <a:prstGeom prst="rect">
            <a:avLst/>
          </a:prstGeom>
        </p:spPr>
      </p:pic>
      <p:sp>
        <p:nvSpPr>
          <p:cNvPr id="9" name="Text Box 14"/>
          <p:cNvSpPr txBox="1"/>
          <p:nvPr/>
        </p:nvSpPr>
        <p:spPr>
          <a:xfrm>
            <a:off x="3416248" y="3862788"/>
            <a:ext cx="2444750" cy="6463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485094" y="3932292"/>
            <a:ext cx="2383050" cy="7928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800" b="1" dirty="0">
                <a:latin typeface="Century Gothic" panose="020B0502020202020204" pitchFamily="34" charset="0"/>
                <a:ea typeface="Calibri"/>
                <a:cs typeface="Times New Roman"/>
              </a:rPr>
              <a:t>de reptielen</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6075990" y="3842656"/>
            <a:ext cx="2653780" cy="66646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094684" y="3918764"/>
            <a:ext cx="2653780" cy="5903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800" b="1" dirty="0">
                <a:latin typeface="Century Gothic" panose="020B0502020202020204" pitchFamily="34" charset="0"/>
                <a:ea typeface="Calibri"/>
                <a:cs typeface="Times New Roman"/>
              </a:rPr>
              <a:t>d</a:t>
            </a:r>
            <a:r>
              <a:rPr lang="en-US" sz="2800" b="1" dirty="0">
                <a:effectLst/>
                <a:latin typeface="Century Gothic" panose="020B0502020202020204" pitchFamily="34" charset="0"/>
                <a:ea typeface="Calibri"/>
                <a:cs typeface="Times New Roman"/>
              </a:rPr>
              <a:t>e vetplanten </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5"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7" name="Text Box 14">
            <a:extLst>
              <a:ext uri="{FF2B5EF4-FFF2-40B4-BE49-F238E27FC236}">
                <a16:creationId xmlns:a16="http://schemas.microsoft.com/office/drawing/2014/main" id="{2A6EB531-7906-4AF7-98EA-499CF2A9F95E}"/>
              </a:ext>
            </a:extLst>
          </p:cNvPr>
          <p:cNvSpPr txBox="1"/>
          <p:nvPr/>
        </p:nvSpPr>
        <p:spPr>
          <a:xfrm>
            <a:off x="6372200" y="476672"/>
            <a:ext cx="2436571" cy="20220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a:extLst>
              <a:ext uri="{FF2B5EF4-FFF2-40B4-BE49-F238E27FC236}">
                <a16:creationId xmlns:a16="http://schemas.microsoft.com/office/drawing/2014/main" id="{7911A5CC-0BEF-492B-A22C-FB7A3011CE5B}"/>
              </a:ext>
            </a:extLst>
          </p:cNvPr>
          <p:cNvSpPr txBox="1">
            <a:spLocks noChangeArrowheads="1"/>
          </p:cNvSpPr>
          <p:nvPr/>
        </p:nvSpPr>
        <p:spPr bwMode="auto">
          <a:xfrm>
            <a:off x="6405990" y="476672"/>
            <a:ext cx="2702514" cy="12699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groep mensen, dieren of planten van een bepaald soort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407D4C89-CD2A-4422-9B2D-3BAC911068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14998" y="5324798"/>
            <a:ext cx="1359770" cy="768498"/>
          </a:xfrm>
          <a:prstGeom prst="rect">
            <a:avLst/>
          </a:prstGeom>
        </p:spPr>
      </p:pic>
      <p:pic>
        <p:nvPicPr>
          <p:cNvPr id="19" name="Afbeelding 18">
            <a:extLst>
              <a:ext uri="{FF2B5EF4-FFF2-40B4-BE49-F238E27FC236}">
                <a16:creationId xmlns:a16="http://schemas.microsoft.com/office/drawing/2014/main" id="{8E5BCC42-6C5A-4DC8-99A3-2A2F065004A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95195" y="4594595"/>
            <a:ext cx="1359770" cy="812808"/>
          </a:xfrm>
          <a:prstGeom prst="rect">
            <a:avLst/>
          </a:prstGeom>
        </p:spPr>
      </p:pic>
      <p:pic>
        <p:nvPicPr>
          <p:cNvPr id="23" name="Afbeelding 22">
            <a:extLst>
              <a:ext uri="{FF2B5EF4-FFF2-40B4-BE49-F238E27FC236}">
                <a16:creationId xmlns:a16="http://schemas.microsoft.com/office/drawing/2014/main" id="{E1E1231F-DBA9-44AE-A519-6231A836AC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07794" y="4594595"/>
            <a:ext cx="1359770" cy="915967"/>
          </a:xfrm>
          <a:prstGeom prst="rect">
            <a:avLst/>
          </a:prstGeom>
        </p:spPr>
      </p:pic>
      <p:pic>
        <p:nvPicPr>
          <p:cNvPr id="24" name="Afbeelding 23" descr="Afbeelding met plant, bloem&#10;&#10;Automatisch gegenereerde beschrijving">
            <a:extLst>
              <a:ext uri="{FF2B5EF4-FFF2-40B4-BE49-F238E27FC236}">
                <a16:creationId xmlns:a16="http://schemas.microsoft.com/office/drawing/2014/main" id="{A8645849-B028-4E1B-8694-F38052EE690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72200" y="4612580"/>
            <a:ext cx="2132389" cy="1424436"/>
          </a:xfrm>
          <a:prstGeom prst="rect">
            <a:avLst/>
          </a:prstGeom>
        </p:spPr>
      </p:pic>
      <p:pic>
        <p:nvPicPr>
          <p:cNvPr id="2" name="Afbeelding 1">
            <a:extLst>
              <a:ext uri="{FF2B5EF4-FFF2-40B4-BE49-F238E27FC236}">
                <a16:creationId xmlns:a16="http://schemas.microsoft.com/office/drawing/2014/main" id="{CB351F3D-B261-E0A1-F3CA-BDC727AE83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6222" y="4573162"/>
            <a:ext cx="1926076" cy="1534273"/>
          </a:xfrm>
          <a:prstGeom prst="rect">
            <a:avLst/>
          </a:prstGeom>
        </p:spPr>
      </p:pic>
    </p:spTree>
    <p:extLst>
      <p:ext uri="{BB962C8B-B14F-4D97-AF65-F5344CB8AC3E}">
        <p14:creationId xmlns:p14="http://schemas.microsoft.com/office/powerpoint/2010/main" val="287903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92454" y="2060501"/>
            <a:ext cx="4467777" cy="9270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92454" y="2060501"/>
            <a:ext cx="4320479" cy="8550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indruk</a:t>
            </a:r>
            <a:endParaRPr lang="nl-NL" sz="1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619672" y="3212976"/>
            <a:ext cx="1988944" cy="1463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5076056" y="1584481"/>
            <a:ext cx="576064" cy="476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4591184" y="389473"/>
            <a:ext cx="39474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686492" y="382773"/>
            <a:ext cx="394747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interpretatie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67545" y="4676359"/>
            <a:ext cx="3384376" cy="6364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90379" y="4676359"/>
            <a:ext cx="31387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oordeel</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611560" y="2987556"/>
            <a:ext cx="7344816" cy="9455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623149" y="2977107"/>
            <a:ext cx="835292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b="0" kern="1200" dirty="0">
                <a:solidFill>
                  <a:schemeClr val="tx1"/>
                </a:solidFill>
                <a:effectLst/>
                <a:latin typeface="Century Gothic" panose="020B0502020202020204" pitchFamily="34" charset="0"/>
              </a:rPr>
              <a:t>het idee dat je van iemand of iets hebt (zonder er veel van te weten)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DAD23A3-B241-5EAD-2951-2BB933CD7A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3593" y="4043986"/>
            <a:ext cx="2499065" cy="1666877"/>
          </a:xfrm>
          <a:prstGeom prst="rect">
            <a:avLst/>
          </a:prstGeom>
        </p:spPr>
      </p:pic>
      <p:sp>
        <p:nvSpPr>
          <p:cNvPr id="4" name="Text Box 14">
            <a:extLst>
              <a:ext uri="{FF2B5EF4-FFF2-40B4-BE49-F238E27FC236}">
                <a16:creationId xmlns:a16="http://schemas.microsoft.com/office/drawing/2014/main" id="{4CEF4C07-F426-1FA7-7005-5146C1CAD39F}"/>
              </a:ext>
            </a:extLst>
          </p:cNvPr>
          <p:cNvSpPr txBox="1"/>
          <p:nvPr/>
        </p:nvSpPr>
        <p:spPr>
          <a:xfrm>
            <a:off x="474713" y="5286636"/>
            <a:ext cx="5105400" cy="5906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a:extLst>
              <a:ext uri="{FF2B5EF4-FFF2-40B4-BE49-F238E27FC236}">
                <a16:creationId xmlns:a16="http://schemas.microsoft.com/office/drawing/2014/main" id="{517532E5-169E-AEE0-3C92-6B7323B1CF38}"/>
              </a:ext>
            </a:extLst>
          </p:cNvPr>
          <p:cNvSpPr txBox="1">
            <a:spLocks noChangeArrowheads="1"/>
          </p:cNvSpPr>
          <p:nvPr/>
        </p:nvSpPr>
        <p:spPr bwMode="auto">
          <a:xfrm>
            <a:off x="449115" y="5345852"/>
            <a:ext cx="581389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w</a:t>
            </a:r>
            <a:r>
              <a:rPr lang="nl-NL" sz="2400" dirty="0">
                <a:effectLst/>
                <a:latin typeface="Century Gothic" panose="020B0502020202020204" pitchFamily="34" charset="0"/>
                <a:ea typeface="Calibri"/>
                <a:cs typeface="Times New Roman"/>
              </a:rPr>
              <a:t>at je vindt van iets of iemand</a:t>
            </a:r>
            <a:endParaRPr lang="nl-NL" sz="2400" b="0" kern="1200" dirty="0">
              <a:solidFill>
                <a:schemeClr val="tx1"/>
              </a:solidFill>
              <a:effectLst/>
              <a:latin typeface="Century Gothic" panose="020B0502020202020204" pitchFamily="34" charset="0"/>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1CA22A6F-A064-0887-4F5E-C972D49B5057}"/>
              </a:ext>
            </a:extLst>
          </p:cNvPr>
          <p:cNvSpPr txBox="1"/>
          <p:nvPr/>
        </p:nvSpPr>
        <p:spPr>
          <a:xfrm>
            <a:off x="2122202" y="993845"/>
            <a:ext cx="6630958" cy="5906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6FD65ADC-BD47-E2B8-6CD8-5E5130FD9BA0}"/>
              </a:ext>
            </a:extLst>
          </p:cNvPr>
          <p:cNvSpPr txBox="1">
            <a:spLocks noChangeArrowheads="1"/>
          </p:cNvSpPr>
          <p:nvPr/>
        </p:nvSpPr>
        <p:spPr bwMode="auto">
          <a:xfrm>
            <a:off x="2159732" y="1052380"/>
            <a:ext cx="663095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uitleg van iets dat niet gelijk duidelijk is</a:t>
            </a:r>
            <a:endParaRPr lang="nl-NL" sz="2400" b="0" kern="1200" dirty="0">
              <a:solidFill>
                <a:schemeClr val="tx1"/>
              </a:solidFill>
              <a:effectLst/>
              <a:latin typeface="Century Gothic" panose="020B0502020202020204" pitchFamily="34" charset="0"/>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01915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32530"/>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belang</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het voordeel, dat wat belangrijk is</a:t>
            </a:r>
          </a:p>
          <a:p>
            <a:pPr fontAlgn="t"/>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u="sng" dirty="0">
              <a:solidFill>
                <a:srgbClr val="387038"/>
              </a:solidFill>
              <a:latin typeface="Century Gothic" panose="020B0502020202020204" pitchFamily="34" charset="0"/>
              <a:cs typeface="Times New Roman"/>
            </a:endParaRPr>
          </a:p>
          <a:p>
            <a:endParaRPr lang="nl-NL" sz="2800" i="1" u="sng"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Het belang</a:t>
            </a:r>
            <a:r>
              <a:rPr lang="nl-NL" sz="2800" i="1" dirty="0">
                <a:solidFill>
                  <a:srgbClr val="387038"/>
                </a:solidFill>
                <a:latin typeface="Century Gothic" panose="020B0502020202020204" pitchFamily="34" charset="0"/>
                <a:cs typeface="Times New Roman"/>
              </a:rPr>
              <a:t> van zijn telefoon is groot.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6510D1AE-7E0C-E703-2429-4E78E2727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2564904"/>
            <a:ext cx="4608512" cy="3073878"/>
          </a:xfrm>
          <a:prstGeom prst="rect">
            <a:avLst/>
          </a:prstGeom>
        </p:spPr>
      </p:pic>
      <p:pic>
        <p:nvPicPr>
          <p:cNvPr id="3" name="Afbeelding 2">
            <a:extLst>
              <a:ext uri="{FF2B5EF4-FFF2-40B4-BE49-F238E27FC236}">
                <a16:creationId xmlns:a16="http://schemas.microsoft.com/office/drawing/2014/main" id="{CF08422B-7170-A4A1-E48A-EE078BF18C3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50035" y1="26738" x2="49723" y2="48997"/>
                        <a14:foregroundMark x1="49723" y1="62667" x2="54640" y2="64472"/>
                        <a14:backgroundMark x1="24169" y1="79311" x2="31267" y2="82286"/>
                        <a14:backgroundMark x1="56198" y1="89104" x2="78982" y2="79311"/>
                      </a14:backgroundRemoval>
                    </a14:imgEffect>
                  </a14:imgLayer>
                </a14:imgProps>
              </a:ext>
              <a:ext uri="{28A0092B-C50C-407E-A947-70E740481C1C}">
                <a14:useLocalDpi xmlns:a14="http://schemas.microsoft.com/office/drawing/2010/main"/>
              </a:ext>
            </a:extLst>
          </a:blip>
          <a:srcRect/>
          <a:stretch/>
        </p:blipFill>
        <p:spPr>
          <a:xfrm>
            <a:off x="5506262" y="2507404"/>
            <a:ext cx="1514010" cy="1569064"/>
          </a:xfrm>
          <a:prstGeom prst="rect">
            <a:avLst/>
          </a:prstGeom>
        </p:spPr>
      </p:pic>
    </p:spTree>
    <p:extLst>
      <p:ext uri="{BB962C8B-B14F-4D97-AF65-F5344CB8AC3E}">
        <p14:creationId xmlns:p14="http://schemas.microsoft.com/office/powerpoint/2010/main" val="85253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continent</a:t>
            </a:r>
          </a:p>
        </p:txBody>
      </p:sp>
      <p:pic>
        <p:nvPicPr>
          <p:cNvPr id="4" name="Afbeelding 3">
            <a:extLst>
              <a:ext uri="{FF2B5EF4-FFF2-40B4-BE49-F238E27FC236}">
                <a16:creationId xmlns:a16="http://schemas.microsoft.com/office/drawing/2014/main" id="{002DBE99-07F6-BA30-4781-9668369C4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516" y="1916832"/>
            <a:ext cx="8712968" cy="435648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lokaal</a:t>
            </a:r>
          </a:p>
        </p:txBody>
      </p:sp>
      <p:pic>
        <p:nvPicPr>
          <p:cNvPr id="5" name="Afbeelding 4">
            <a:extLst>
              <a:ext uri="{FF2B5EF4-FFF2-40B4-BE49-F238E27FC236}">
                <a16:creationId xmlns:a16="http://schemas.microsoft.com/office/drawing/2014/main" id="{57929B7E-0811-BDCC-B44A-2654D3BC0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206" y="2780928"/>
            <a:ext cx="5591062" cy="3695692"/>
          </a:xfrm>
          <a:prstGeom prst="rect">
            <a:avLst/>
          </a:prstGeom>
        </p:spPr>
      </p:pic>
      <p:pic>
        <p:nvPicPr>
          <p:cNvPr id="2" name="Picture 3" descr="C:\Users\dasg\Downloads\shutterstock_1688583751.jpg">
            <a:extLst>
              <a:ext uri="{FF2B5EF4-FFF2-40B4-BE49-F238E27FC236}">
                <a16:creationId xmlns:a16="http://schemas.microsoft.com/office/drawing/2014/main" id="{D49A1923-376C-48DB-9471-57679002D7C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150"/>
          <a:stretch/>
        </p:blipFill>
        <p:spPr bwMode="auto">
          <a:xfrm>
            <a:off x="6016380" y="1124744"/>
            <a:ext cx="2732084" cy="22715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C:\Users\dasg\Downloads\shutterstock_425190886.jpg">
            <a:extLst>
              <a:ext uri="{FF2B5EF4-FFF2-40B4-BE49-F238E27FC236}">
                <a16:creationId xmlns:a16="http://schemas.microsoft.com/office/drawing/2014/main" id="{2102F178-0A4E-F693-3BDC-21289599D5BC}"/>
              </a:ext>
            </a:extLst>
          </p:cNvPr>
          <p:cNvPicPr/>
          <p:nvPr/>
        </p:nvPicPr>
        <p:blipFill rotWithShape="1">
          <a:blip r:embed="rId5" cstate="email">
            <a:extLst>
              <a:ext uri="{BEBA8EAE-BF5A-486C-A8C5-ECC9F3942E4B}">
                <a14:imgProps xmlns:a14="http://schemas.microsoft.com/office/drawing/2010/main">
                  <a14:imgLayer r:embed="rId6">
                    <a14:imgEffect>
                      <a14:backgroundRemoval t="0" b="93182" l="8761" r="100000"/>
                    </a14:imgEffect>
                  </a14:imgLayer>
                </a14:imgProps>
              </a:ext>
              <a:ext uri="{28A0092B-C50C-407E-A947-70E740481C1C}">
                <a14:useLocalDpi xmlns:a14="http://schemas.microsoft.com/office/drawing/2010/main"/>
              </a:ext>
            </a:extLst>
          </a:blip>
          <a:srcRect/>
          <a:stretch/>
        </p:blipFill>
        <p:spPr bwMode="auto">
          <a:xfrm>
            <a:off x="8103568" y="850113"/>
            <a:ext cx="760094" cy="121500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Verbindingslijn: gekromd 7">
            <a:extLst>
              <a:ext uri="{FF2B5EF4-FFF2-40B4-BE49-F238E27FC236}">
                <a16:creationId xmlns:a16="http://schemas.microsoft.com/office/drawing/2014/main" id="{55015BD5-6DE3-6BB9-31D7-BD303E6916D8}"/>
              </a:ext>
            </a:extLst>
          </p:cNvPr>
          <p:cNvCxnSpPr>
            <a:cxnSpLocks/>
          </p:cNvCxnSpPr>
          <p:nvPr/>
        </p:nvCxnSpPr>
        <p:spPr>
          <a:xfrm rot="10800000" flipV="1">
            <a:off x="4355976" y="2065120"/>
            <a:ext cx="3888434" cy="2732031"/>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Rechthoek 3">
            <a:extLst>
              <a:ext uri="{FF2B5EF4-FFF2-40B4-BE49-F238E27FC236}">
                <a16:creationId xmlns:a16="http://schemas.microsoft.com/office/drawing/2014/main" id="{76EE16E3-3DAC-3733-B016-FE4947509999}"/>
              </a:ext>
            </a:extLst>
          </p:cNvPr>
          <p:cNvSpPr/>
          <p:nvPr/>
        </p:nvSpPr>
        <p:spPr>
          <a:xfrm rot="546257">
            <a:off x="2187566" y="3467326"/>
            <a:ext cx="2816950" cy="825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RTV Noord">
            <a:extLst>
              <a:ext uri="{FF2B5EF4-FFF2-40B4-BE49-F238E27FC236}">
                <a16:creationId xmlns:a16="http://schemas.microsoft.com/office/drawing/2014/main" id="{056D41CC-61DA-525C-996B-AC2E06F2F9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7674">
            <a:off x="2296259" y="3576960"/>
            <a:ext cx="2580366" cy="60638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58E2190-FB2A-D5BC-C61A-CA7321E0B86C}"/>
              </a:ext>
            </a:extLst>
          </p:cNvPr>
          <p:cNvSpPr txBox="1"/>
          <p:nvPr/>
        </p:nvSpPr>
        <p:spPr>
          <a:xfrm>
            <a:off x="409206" y="6488668"/>
            <a:ext cx="4823926" cy="169277"/>
          </a:xfrm>
          <a:prstGeom prst="rect">
            <a:avLst/>
          </a:prstGeom>
          <a:noFill/>
        </p:spPr>
        <p:txBody>
          <a:bodyPr wrap="square">
            <a:spAutoFit/>
          </a:bodyPr>
          <a:lstStyle/>
          <a:p>
            <a:r>
              <a:rPr lang="nl-NL" sz="500" dirty="0">
                <a:solidFill>
                  <a:schemeClr val="bg1">
                    <a:lumMod val="85000"/>
                  </a:schemeClr>
                </a:solidFill>
              </a:rPr>
              <a:t>https://www.rtvnoord.nl/</a:t>
            </a:r>
          </a:p>
        </p:txBody>
      </p:sp>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betrouwbaar</a:t>
            </a:r>
          </a:p>
        </p:txBody>
      </p:sp>
      <p:pic>
        <p:nvPicPr>
          <p:cNvPr id="5" name="Afbeelding 4">
            <a:extLst>
              <a:ext uri="{FF2B5EF4-FFF2-40B4-BE49-F238E27FC236}">
                <a16:creationId xmlns:a16="http://schemas.microsoft.com/office/drawing/2014/main" id="{922889C1-F60B-4841-3BA7-2F0940CBED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9712" y="1598704"/>
            <a:ext cx="3421989" cy="5203386"/>
          </a:xfrm>
          <a:prstGeom prst="rect">
            <a:avLst/>
          </a:prstGeom>
        </p:spPr>
      </p:pic>
      <p:sp>
        <p:nvSpPr>
          <p:cNvPr id="7" name="Tekstvak 6">
            <a:extLst>
              <a:ext uri="{FF2B5EF4-FFF2-40B4-BE49-F238E27FC236}">
                <a16:creationId xmlns:a16="http://schemas.microsoft.com/office/drawing/2014/main" id="{D7631026-86A7-53D5-70B0-B6DC0D193EB2}"/>
              </a:ext>
            </a:extLst>
          </p:cNvPr>
          <p:cNvSpPr txBox="1"/>
          <p:nvPr/>
        </p:nvSpPr>
        <p:spPr>
          <a:xfrm>
            <a:off x="3563888" y="1846368"/>
            <a:ext cx="1368152" cy="369332"/>
          </a:xfrm>
          <a:prstGeom prst="rect">
            <a:avLst/>
          </a:prstGeom>
          <a:noFill/>
        </p:spPr>
        <p:txBody>
          <a:bodyPr wrap="square" rtlCol="0">
            <a:spAutoFit/>
          </a:bodyPr>
          <a:lstStyle/>
          <a:p>
            <a:r>
              <a:rPr lang="nl-NL" b="1" dirty="0"/>
              <a:t>NOS</a:t>
            </a:r>
          </a:p>
        </p:txBody>
      </p:sp>
      <p:pic>
        <p:nvPicPr>
          <p:cNvPr id="9" name="Afbeelding 8">
            <a:extLst>
              <a:ext uri="{FF2B5EF4-FFF2-40B4-BE49-F238E27FC236}">
                <a16:creationId xmlns:a16="http://schemas.microsoft.com/office/drawing/2014/main" id="{DD51163C-78C6-81A8-CB3A-EEFB864227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0716" y="1588807"/>
            <a:ext cx="1927587" cy="201558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populatie</a:t>
            </a:r>
          </a:p>
        </p:txBody>
      </p:sp>
      <p:pic>
        <p:nvPicPr>
          <p:cNvPr id="9" name="Afbeelding 8">
            <a:extLst>
              <a:ext uri="{FF2B5EF4-FFF2-40B4-BE49-F238E27FC236}">
                <a16:creationId xmlns:a16="http://schemas.microsoft.com/office/drawing/2014/main" id="{AC614728-A3FC-BAA0-39D7-3B64F6D8E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1244423"/>
            <a:ext cx="6824934" cy="543660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plasg\Downloads\shutterstock_1227607648.jpg">
            <a:extLst>
              <a:ext uri="{FF2B5EF4-FFF2-40B4-BE49-F238E27FC236}">
                <a16:creationId xmlns:a16="http://schemas.microsoft.com/office/drawing/2014/main" id="{F2B70360-8FEB-205E-AFB0-CF7B3950EA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745" y="4653136"/>
            <a:ext cx="2394058" cy="159444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de bron van inkomsten</a:t>
            </a:r>
          </a:p>
        </p:txBody>
      </p:sp>
      <p:pic>
        <p:nvPicPr>
          <p:cNvPr id="5" name="Picture 3" descr="C:\Users\vdplasg\Downloads\shutterstock_1504239956.jpg">
            <a:extLst>
              <a:ext uri="{FF2B5EF4-FFF2-40B4-BE49-F238E27FC236}">
                <a16:creationId xmlns:a16="http://schemas.microsoft.com/office/drawing/2014/main" id="{7941A214-A7C2-D44F-1DB6-84DFB79B1612}"/>
              </a:ext>
            </a:extLst>
          </p:cNvPr>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rot="19537486">
            <a:off x="2020094" y="2572952"/>
            <a:ext cx="5067300" cy="2271395"/>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B0978346-0199-8EAC-A859-B1ECBB0B28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76056" y="1340768"/>
            <a:ext cx="4032152" cy="347323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aanleggen</a:t>
            </a:r>
          </a:p>
        </p:txBody>
      </p:sp>
      <p:pic>
        <p:nvPicPr>
          <p:cNvPr id="5" name="Afbeelding 4">
            <a:extLst>
              <a:ext uri="{FF2B5EF4-FFF2-40B4-BE49-F238E27FC236}">
                <a16:creationId xmlns:a16="http://schemas.microsoft.com/office/drawing/2014/main" id="{9AFBABED-78A3-4D55-C920-069FFA87E1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4361" y="1340768"/>
            <a:ext cx="5415278" cy="524093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748E57D-55E3-506F-29E0-902932A2886D}"/>
              </a:ext>
            </a:extLst>
          </p:cNvPr>
          <p:cNvSpPr txBox="1"/>
          <p:nvPr/>
        </p:nvSpPr>
        <p:spPr>
          <a:xfrm>
            <a:off x="3293464" y="5367665"/>
            <a:ext cx="4572000" cy="369332"/>
          </a:xfrm>
          <a:prstGeom prst="rect">
            <a:avLst/>
          </a:prstGeom>
          <a:noFill/>
        </p:spPr>
        <p:txBody>
          <a:bodyPr wrap="square">
            <a:spAutoFit/>
          </a:bodyPr>
          <a:lstStyle/>
          <a:p>
            <a:r>
              <a:rPr lang="nl-NL" dirty="0">
                <a:hlinkClick r:id="rId2"/>
              </a:rPr>
              <a:t>https://nos.nl/l/2485373</a:t>
            </a:r>
            <a:r>
              <a:rPr lang="nl-NL" dirty="0"/>
              <a:t> </a:t>
            </a:r>
          </a:p>
        </p:txBody>
      </p:sp>
      <p:pic>
        <p:nvPicPr>
          <p:cNvPr id="4" name="Afbeelding 3">
            <a:hlinkClick r:id="rId2"/>
            <a:extLst>
              <a:ext uri="{FF2B5EF4-FFF2-40B4-BE49-F238E27FC236}">
                <a16:creationId xmlns:a16="http://schemas.microsoft.com/office/drawing/2014/main" id="{0F3FDDDA-CFE2-A36F-2FC0-7B2CF2763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490335"/>
            <a:ext cx="6895008" cy="3877330"/>
          </a:xfrm>
          <a:prstGeom prst="rect">
            <a:avLst/>
          </a:prstGeom>
        </p:spPr>
      </p:pic>
    </p:spTree>
    <p:extLst>
      <p:ext uri="{BB962C8B-B14F-4D97-AF65-F5344CB8AC3E}">
        <p14:creationId xmlns:p14="http://schemas.microsoft.com/office/powerpoint/2010/main" val="158168838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TotalTime>
  <Words>809</Words>
  <Application>Microsoft Office PowerPoint</Application>
  <PresentationFormat>Diavoorstelling (4:3)</PresentationFormat>
  <Paragraphs>221</Paragraphs>
  <Slides>24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507</cp:revision>
  <dcterms:created xsi:type="dcterms:W3CDTF">2021-06-08T06:13:59Z</dcterms:created>
  <dcterms:modified xsi:type="dcterms:W3CDTF">2023-09-05T08:31:41Z</dcterms:modified>
</cp:coreProperties>
</file>