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93" r:id="rId4"/>
    <p:sldId id="1460" r:id="rId5"/>
    <p:sldId id="1476" r:id="rId6"/>
    <p:sldId id="1475" r:id="rId7"/>
    <p:sldId id="1478" r:id="rId8"/>
    <p:sldId id="1477" r:id="rId9"/>
    <p:sldId id="1480" r:id="rId10"/>
    <p:sldId id="1479" r:id="rId11"/>
    <p:sldId id="934" r:id="rId12"/>
    <p:sldId id="263" r:id="rId13"/>
    <p:sldId id="1486" r:id="rId14"/>
    <p:sldId id="1491" r:id="rId15"/>
    <p:sldId id="1494" r:id="rId16"/>
    <p:sldId id="1484" r:id="rId17"/>
    <p:sldId id="1488"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93"/>
            <p14:sldId id="1460"/>
            <p14:sldId id="1476"/>
            <p14:sldId id="1475"/>
            <p14:sldId id="1478"/>
            <p14:sldId id="1477"/>
            <p14:sldId id="1480"/>
            <p14:sldId id="1479"/>
            <p14:sldId id="934"/>
            <p14:sldId id="263"/>
            <p14:sldId id="1486"/>
            <p14:sldId id="1491"/>
            <p14:sldId id="1494"/>
            <p14:sldId id="1484"/>
            <p14:sldId id="148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2626" autoAdjust="0"/>
  </p:normalViewPr>
  <p:slideViewPr>
    <p:cSldViewPr>
      <p:cViewPr varScale="1">
        <p:scale>
          <a:sx n="67" d="100"/>
          <a:sy n="67" d="100"/>
        </p:scale>
        <p:origin x="151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in totaal</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alles bij elkaar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stijgen</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hoger worden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vroeger</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een lange tijd vóór nu</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gezond</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goed voor je lichaam</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de inwoner</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iemand die ergens woont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dankbaar</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blij met wat je gekregen hebt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nl-NL" altLang="nl-NL" sz="1000" b="1"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actief</a:t>
            </a:r>
          </a:p>
          <a:p>
            <a:pPr marL="457200" marR="0" lvl="1" indent="-457200" algn="l" defTabSz="914400" rtl="0" eaLnBrk="0" fontAlgn="t"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dirty="0">
                <a:ln>
                  <a:noFill/>
                </a:ln>
                <a:solidFill>
                  <a:srgbClr val="4F4F4F"/>
                </a:solidFill>
                <a:effectLst/>
                <a:uLnTx/>
                <a:uFillTx/>
                <a:latin typeface="Verdana" panose="020B0604030504040204" pitchFamily="34" charset="0"/>
                <a:ea typeface="+mn-ea"/>
                <a:cs typeface="+mn-cs"/>
              </a:rPr>
              <a:t>als je veel doet en druk bezig bent</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app=desktop&amp;v=2UDz5T8ukc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br>
              <a:rPr lang="nl-NL" sz="2000"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Wie van jullie heeft wel eens zulke potjes gezien? Misschien thuis of bij de drogist. In dit soort potjes zitten namelijk vitaminepillen. Veel mensen gebruiken ze tegenwoordig.</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Ik zag deze week op de televisie dat </a:t>
            </a:r>
            <a:r>
              <a:rPr lang="nl-NL" sz="2000" b="1" u="sng" dirty="0">
                <a:effectLst/>
                <a:ea typeface="Times New Roman" panose="02020603050405020304" pitchFamily="18" charset="0"/>
                <a:cs typeface="Arial" panose="020B0604020202020204" pitchFamily="34" charset="0"/>
              </a:rPr>
              <a:t>in totaal</a:t>
            </a:r>
            <a:r>
              <a:rPr lang="nl-NL" sz="2000" dirty="0">
                <a:effectLst/>
                <a:ea typeface="Times New Roman" panose="02020603050405020304" pitchFamily="18" charset="0"/>
                <a:cs typeface="Arial" panose="020B0604020202020204" pitchFamily="34" charset="0"/>
              </a:rPr>
              <a:t>,</a:t>
            </a:r>
            <a:r>
              <a:rPr lang="nl-NL" sz="2000" b="1"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alles bij elkaar</a:t>
            </a:r>
            <a:r>
              <a:rPr lang="nl-NL" sz="2000" dirty="0">
                <a:effectLst/>
                <a:ea typeface="Times New Roman" panose="02020603050405020304" pitchFamily="18" charset="0"/>
                <a:cs typeface="Arial" panose="020B0604020202020204" pitchFamily="34" charset="0"/>
              </a:rPr>
              <a:t>, 8 miljoen Nederlanders elke dag extra vitamines gebruiken. Misschien krijgen jullie, net als veel andere kinderen, elke ochtend ook wel extra vitamine D. Of een </a:t>
            </a:r>
            <a:r>
              <a:rPr lang="nl-NL" sz="2000" dirty="0" err="1">
                <a:effectLst/>
                <a:ea typeface="Times New Roman" panose="02020603050405020304" pitchFamily="18" charset="0"/>
                <a:cs typeface="Arial" panose="020B0604020202020204" pitchFamily="34" charset="0"/>
              </a:rPr>
              <a:t>multivitamine</a:t>
            </a:r>
            <a:r>
              <a:rPr lang="nl-NL" sz="2000" dirty="0">
                <a:effectLst/>
                <a:ea typeface="Times New Roman" panose="02020603050405020304" pitchFamily="18" charset="0"/>
                <a:cs typeface="Arial" panose="020B0604020202020204" pitchFamily="34" charset="0"/>
              </a:rPr>
              <a:t> pil als de /r/ in de maand is. </a:t>
            </a:r>
            <a:r>
              <a:rPr lang="nl-NL" sz="2000" dirty="0">
                <a:solidFill>
                  <a:srgbClr val="00B050"/>
                </a:solidFill>
                <a:effectLst/>
                <a:ea typeface="Times New Roman" panose="02020603050405020304" pitchFamily="18" charset="0"/>
                <a:cs typeface="Arial" panose="020B0604020202020204" pitchFamily="34" charset="0"/>
              </a:rPr>
              <a:t>(even uitleggen</a:t>
            </a:r>
            <a:r>
              <a:rPr lang="nl-NL" sz="2000"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Vroeger</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een lange tijd vóór nu</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hadden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mensen nog nooit van extra vitamines gehoord. Zij aten elke dag gewoon een appeltje of veel verse groenten. Maar het aantal gebruikers is de laatste jaren enorm </a:t>
            </a:r>
            <a:r>
              <a:rPr lang="nl-NL" sz="2000" b="1" u="sng" dirty="0">
                <a:ea typeface="Times New Roman" panose="02020603050405020304" pitchFamily="18" charset="0"/>
                <a:cs typeface="Arial" panose="020B0604020202020204" pitchFamily="34" charset="0"/>
              </a:rPr>
              <a:t>gestegen</a:t>
            </a:r>
            <a:r>
              <a:rPr lang="nl-NL" sz="2000" dirty="0">
                <a:ea typeface="Times New Roman" panose="02020603050405020304" pitchFamily="18" charset="0"/>
                <a:cs typeface="Arial" panose="020B0604020202020204" pitchFamily="34" charset="0"/>
              </a:rPr>
              <a:t>. Stijgen betekent </a:t>
            </a:r>
            <a:r>
              <a:rPr lang="nl-NL" sz="2000" b="1" i="1" dirty="0">
                <a:ea typeface="Times New Roman" panose="02020603050405020304" pitchFamily="18" charset="0"/>
                <a:cs typeface="Arial" panose="020B0604020202020204" pitchFamily="34" charset="0"/>
              </a:rPr>
              <a:t>hoger worden</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Vorig jaar nam zelfs 63% van </a:t>
            </a:r>
            <a:r>
              <a:rPr lang="nl-NL" sz="2000" b="1" u="sng" dirty="0">
                <a:ea typeface="Times New Roman" panose="02020603050405020304" pitchFamily="18" charset="0"/>
                <a:cs typeface="Arial" panose="020B0604020202020204" pitchFamily="34" charset="0"/>
              </a:rPr>
              <a:t>de inwoners</a:t>
            </a:r>
            <a:r>
              <a:rPr lang="nl-NL" sz="2000" dirty="0">
                <a:ea typeface="Times New Roman" panose="02020603050405020304" pitchFamily="18" charset="0"/>
                <a:cs typeface="Arial" panose="020B0604020202020204" pitchFamily="34" charset="0"/>
              </a:rPr>
              <a:t> van Nederland een vitaminepil. De inwoner is </a:t>
            </a:r>
            <a:r>
              <a:rPr lang="nl-NL" sz="2000" b="1" i="1" dirty="0">
                <a:ea typeface="Times New Roman" panose="02020603050405020304" pitchFamily="18" charset="0"/>
                <a:cs typeface="Arial" panose="020B0604020202020204" pitchFamily="34" charset="0"/>
              </a:rPr>
              <a:t>iemand die ergens woont</a:t>
            </a:r>
            <a:r>
              <a:rPr lang="nl-NL" sz="2000" dirty="0">
                <a:ea typeface="Times New Roman" panose="02020603050405020304" pitchFamily="18" charset="0"/>
                <a:cs typeface="Arial" panose="020B0604020202020204" pitchFamily="34" charset="0"/>
              </a:rPr>
              <a:t>. Veel mensen denk dat dit </a:t>
            </a:r>
            <a:r>
              <a:rPr lang="nl-NL" sz="2000" b="1" u="sng" dirty="0">
                <a:ea typeface="Times New Roman" panose="02020603050405020304" pitchFamily="18" charset="0"/>
                <a:cs typeface="Arial" panose="020B0604020202020204" pitchFamily="34" charset="0"/>
              </a:rPr>
              <a:t>gezond</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goed voor je lichaam</a:t>
            </a:r>
            <a:r>
              <a:rPr lang="nl-NL" sz="2000" dirty="0">
                <a:ea typeface="Times New Roman" panose="02020603050405020304" pitchFamily="18" charset="0"/>
                <a:cs typeface="Arial" panose="020B0604020202020204" pitchFamily="34" charset="0"/>
              </a:rPr>
              <a:t> is. Dokters en veel andere wetenschappers zijn het niet met hen eens. Zij zeggen dat afwisselend eten goed genoeg is en dat teveel vitamines in je lichaam zelfs slecht voor je is. Zij zeggen ook dat het belangrijk is dat je elke dag </a:t>
            </a:r>
            <a:r>
              <a:rPr lang="nl-NL" sz="2000" b="1" u="sng" dirty="0">
                <a:ea typeface="Times New Roman" panose="02020603050405020304" pitchFamily="18" charset="0"/>
                <a:cs typeface="Arial" panose="020B0604020202020204" pitchFamily="34" charset="0"/>
              </a:rPr>
              <a:t>actief</a:t>
            </a:r>
            <a:r>
              <a:rPr lang="nl-NL" sz="2000" dirty="0">
                <a:ea typeface="Times New Roman" panose="02020603050405020304" pitchFamily="18" charset="0"/>
                <a:cs typeface="Arial" panose="020B0604020202020204" pitchFamily="34" charset="0"/>
              </a:rPr>
              <a:t> bent, zo noem je het </a:t>
            </a:r>
            <a:r>
              <a:rPr lang="nl-NL" sz="2000" b="1" i="1" dirty="0">
                <a:ea typeface="Times New Roman" panose="02020603050405020304" pitchFamily="18" charset="0"/>
                <a:cs typeface="Arial" panose="020B0604020202020204" pitchFamily="34" charset="0"/>
              </a:rPr>
              <a:t>als je veel doet en druk bezig bent. </a:t>
            </a:r>
            <a:r>
              <a:rPr lang="nl-NL" sz="2000" dirty="0">
                <a:ea typeface="Times New Roman" panose="02020603050405020304" pitchFamily="18" charset="0"/>
                <a:cs typeface="Arial" panose="020B0604020202020204" pitchFamily="34" charset="0"/>
              </a:rPr>
              <a:t>Dus elke dag wandelen en fietsen moet ook! Ik sprak laatst met iemand die niet van fruit houdt. Zij neemt daarom elke dag wel een vitaminepil. Zij vertelde me dat ze daar heel </a:t>
            </a:r>
            <a:r>
              <a:rPr lang="nl-NL" sz="2000" b="1" u="sng" dirty="0">
                <a:ea typeface="Times New Roman" panose="02020603050405020304" pitchFamily="18" charset="0"/>
                <a:cs typeface="Arial" panose="020B0604020202020204" pitchFamily="34" charset="0"/>
              </a:rPr>
              <a:t>dankbaar</a:t>
            </a:r>
            <a:r>
              <a:rPr lang="nl-NL" sz="2000" dirty="0">
                <a:ea typeface="Times New Roman" panose="02020603050405020304" pitchFamily="18" charset="0"/>
                <a:cs typeface="Arial" panose="020B0604020202020204" pitchFamily="34" charset="0"/>
              </a:rPr>
              <a:t> voor is, dat ze </a:t>
            </a:r>
            <a:r>
              <a:rPr lang="nl-NL" sz="2000" b="1" i="1" dirty="0">
                <a:ea typeface="Times New Roman" panose="02020603050405020304" pitchFamily="18" charset="0"/>
                <a:cs typeface="Arial" panose="020B0604020202020204" pitchFamily="34" charset="0"/>
              </a:rPr>
              <a:t>blij </a:t>
            </a:r>
            <a:r>
              <a:rPr lang="nl-NL" sz="2000" dirty="0">
                <a:ea typeface="Times New Roman" panose="02020603050405020304" pitchFamily="18" charset="0"/>
                <a:cs typeface="Arial" panose="020B0604020202020204" pitchFamily="34" charset="0"/>
              </a:rPr>
              <a:t>is </a:t>
            </a:r>
            <a:r>
              <a:rPr lang="nl-NL" sz="2000" b="1" i="1" dirty="0">
                <a:ea typeface="Times New Roman" panose="02020603050405020304" pitchFamily="18" charset="0"/>
                <a:cs typeface="Arial" panose="020B0604020202020204" pitchFamily="34" charset="0"/>
              </a:rPr>
              <a:t>met wat ze gekregen heeft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omdat zij op deze manier toch gezond kan blijven.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krijgt ook elke ochtend extra </a:t>
            </a:r>
            <a:r>
              <a:rPr lang="nl-NL" sz="2000">
                <a:ea typeface="Times New Roman" panose="02020603050405020304" pitchFamily="18" charset="0"/>
                <a:cs typeface="Arial" panose="020B0604020202020204" pitchFamily="34" charset="0"/>
              </a:rPr>
              <a:t>vitamines? </a:t>
            </a:r>
            <a:endParaRPr lang="nl-NL" sz="2000" dirty="0">
              <a:ea typeface="Times New Roman" panose="02020603050405020304" pitchFamily="18" charset="0"/>
              <a:cs typeface="Arial" panose="020B0604020202020204" pitchFamily="34" charset="0"/>
            </a:endParaRPr>
          </a:p>
          <a:p>
            <a:pPr marL="0" lvl="0" indent="0">
              <a:buNone/>
            </a:pPr>
            <a:endParaRPr lang="nl-NL" sz="2000" b="1" i="1"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600" dirty="0">
                <a:solidFill>
                  <a:srgbClr val="00B050"/>
                </a:solidFill>
                <a:ea typeface="Times New Roman" panose="02020603050405020304" pitchFamily="18" charset="0"/>
                <a:cs typeface="Arial" panose="020B0604020202020204" pitchFamily="34" charset="0"/>
              </a:rPr>
              <a:t>(In de laatste dia vind je de link naar een (kritisch) filmpje over het gebruiken van extra vitamines. Kijk een stukje om te bepalen of je het geschikt vindt.) </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5" name="Rectangle 2">
            <a:extLst>
              <a:ext uri="{FF2B5EF4-FFF2-40B4-BE49-F238E27FC236}">
                <a16:creationId xmlns:a16="http://schemas.microsoft.com/office/drawing/2014/main" id="{01275314-649E-41AE-FFB1-DF14763B90AB}"/>
              </a:ext>
            </a:extLst>
          </p:cNvPr>
          <p:cNvSpPr>
            <a:spLocks noChangeArrowheads="1"/>
          </p:cNvSpPr>
          <p:nvPr/>
        </p:nvSpPr>
        <p:spPr bwMode="auto">
          <a:xfrm>
            <a:off x="9468544" y="2764097"/>
            <a:ext cx="65" cy="1329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0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nl-NL" altLang="nl-NL" sz="1000" b="1" dirty="0">
              <a:solidFill>
                <a:srgbClr val="4F4F4F"/>
              </a:solidFill>
              <a:latin typeface="Verdana" panose="020B060403050404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0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endParaRPr lang="nl-NL" altLang="nl-NL" sz="1000" b="1" dirty="0">
              <a:solidFill>
                <a:srgbClr val="4F4F4F"/>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dankbaar</a:t>
            </a:r>
          </a:p>
        </p:txBody>
      </p:sp>
      <p:pic>
        <p:nvPicPr>
          <p:cNvPr id="3" name="Afbeelding 2" descr="Afbeelding met kleding, Menselijk gezicht, overhemd, illustratie&#10;&#10;Automatisch gegenereerde beschrijving">
            <a:extLst>
              <a:ext uri="{FF2B5EF4-FFF2-40B4-BE49-F238E27FC236}">
                <a16:creationId xmlns:a16="http://schemas.microsoft.com/office/drawing/2014/main" id="{353FD5F6-12DD-571D-6C70-537761CC81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292" y="1340768"/>
            <a:ext cx="8136904" cy="4572000"/>
          </a:xfrm>
          <a:prstGeom prst="rect">
            <a:avLst/>
          </a:prstGeom>
        </p:spPr>
      </p:pic>
      <p:sp>
        <p:nvSpPr>
          <p:cNvPr id="4" name="Tekstvak 3">
            <a:extLst>
              <a:ext uri="{FF2B5EF4-FFF2-40B4-BE49-F238E27FC236}">
                <a16:creationId xmlns:a16="http://schemas.microsoft.com/office/drawing/2014/main" id="{2CF55431-2666-E590-84D1-25AB792D5362}"/>
              </a:ext>
            </a:extLst>
          </p:cNvPr>
          <p:cNvSpPr txBox="1"/>
          <p:nvPr/>
        </p:nvSpPr>
        <p:spPr>
          <a:xfrm>
            <a:off x="1043608" y="6010253"/>
            <a:ext cx="4823460" cy="923330"/>
          </a:xfrm>
          <a:prstGeom prst="rect">
            <a:avLst/>
          </a:prstGeom>
          <a:noFill/>
        </p:spPr>
        <p:txBody>
          <a:bodyPr wrap="square">
            <a:spAutoFit/>
          </a:bodyPr>
          <a:lstStyle/>
          <a:p>
            <a:r>
              <a:rPr lang="nl-NL" dirty="0">
                <a:hlinkClick r:id="rId4"/>
              </a:rPr>
              <a:t>https://www.youtube.com/watch?app=desktop&amp;v=2UDz5T8ukc0</a:t>
            </a:r>
            <a:endParaRPr lang="nl-NL" dirty="0"/>
          </a:p>
          <a:p>
            <a:endParaRPr lang="nl-NL" dirty="0"/>
          </a:p>
        </p:txBody>
      </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actief</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passief</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als je veel doet en druk bezig bent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is gezond om een </a:t>
            </a:r>
            <a:r>
              <a:rPr lang="nl-NL" sz="2400" i="1" u="sng" dirty="0">
                <a:solidFill>
                  <a:srgbClr val="387038"/>
                </a:solidFill>
                <a:latin typeface="Century Gothic" panose="020B0502020202020204" pitchFamily="34" charset="0"/>
                <a:ea typeface="Calibri"/>
                <a:cs typeface="Times New Roman"/>
              </a:rPr>
              <a:t>actief</a:t>
            </a:r>
            <a:r>
              <a:rPr lang="nl-NL" sz="2400" i="1" dirty="0">
                <a:solidFill>
                  <a:srgbClr val="387038"/>
                </a:solidFill>
                <a:latin typeface="Century Gothic" panose="020B0502020202020204" pitchFamily="34" charset="0"/>
                <a:ea typeface="Calibri"/>
                <a:cs typeface="Times New Roman"/>
              </a:rPr>
              <a:t> leven te leiden.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iets te 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is lui. Hij leidt een </a:t>
            </a:r>
            <a:r>
              <a:rPr lang="nl-NL" sz="2400" i="1" u="sng" dirty="0">
                <a:solidFill>
                  <a:srgbClr val="387038"/>
                </a:solidFill>
                <a:effectLst/>
                <a:latin typeface="Century Gothic" panose="020B0502020202020204" pitchFamily="34" charset="0"/>
                <a:ea typeface="Calibri"/>
                <a:cs typeface="Times New Roman"/>
              </a:rPr>
              <a:t>passief</a:t>
            </a:r>
            <a:r>
              <a:rPr lang="nl-NL" sz="2400" i="1" dirty="0">
                <a:solidFill>
                  <a:srgbClr val="387038"/>
                </a:solidFill>
                <a:effectLst/>
                <a:latin typeface="Century Gothic" panose="020B0502020202020204" pitchFamily="34" charset="0"/>
                <a:ea typeface="Calibri"/>
                <a:cs typeface="Times New Roman"/>
              </a:rPr>
              <a:t> leven.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Fietswiel, tekenfilm, hemel, fiets&#10;&#10;Automatisch gegenereerde beschrijving">
            <a:extLst>
              <a:ext uri="{FF2B5EF4-FFF2-40B4-BE49-F238E27FC236}">
                <a16:creationId xmlns:a16="http://schemas.microsoft.com/office/drawing/2014/main" id="{B22FB432-7A4B-0A1C-346F-3E1FAB647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357" y="2687260"/>
            <a:ext cx="3851920" cy="2447995"/>
          </a:xfrm>
          <a:prstGeom prst="rect">
            <a:avLst/>
          </a:prstGeom>
        </p:spPr>
      </p:pic>
      <p:pic>
        <p:nvPicPr>
          <p:cNvPr id="8" name="Afbeelding 7" descr="Afbeelding met bed, hangmat&#10;&#10;Automatisch gegenereerde beschrijving">
            <a:extLst>
              <a:ext uri="{FF2B5EF4-FFF2-40B4-BE49-F238E27FC236}">
                <a16:creationId xmlns:a16="http://schemas.microsoft.com/office/drawing/2014/main" id="{4787CA92-E767-A216-4739-B18249854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687260"/>
            <a:ext cx="3384376" cy="225625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dankbaar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ondankbaar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1531" y="1563389"/>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blij met wat je gekregen hebt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Veel mensen zijn </a:t>
            </a:r>
            <a:r>
              <a:rPr lang="nl-NL" sz="2400" i="1" u="sng" dirty="0">
                <a:solidFill>
                  <a:srgbClr val="387038"/>
                </a:solidFill>
                <a:latin typeface="Century Gothic" panose="020B0502020202020204" pitchFamily="34" charset="0"/>
                <a:ea typeface="Calibri"/>
                <a:cs typeface="Times New Roman"/>
              </a:rPr>
              <a:t>dankbaar</a:t>
            </a:r>
            <a:r>
              <a:rPr lang="nl-NL" sz="2400" i="1" dirty="0">
                <a:solidFill>
                  <a:srgbClr val="387038"/>
                </a:solidFill>
                <a:latin typeface="Century Gothic" panose="020B0502020202020204" pitchFamily="34" charset="0"/>
                <a:ea typeface="Calibri"/>
                <a:cs typeface="Times New Roman"/>
              </a:rPr>
              <a:t> dat er vitaminepillen bestaan.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dank te voelen of te laten zien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krijgt veel cadeautjes maar ze is erg </a:t>
            </a:r>
            <a:r>
              <a:rPr lang="nl-NL" sz="2400" i="1" u="sng" dirty="0">
                <a:solidFill>
                  <a:srgbClr val="387038"/>
                </a:solidFill>
                <a:effectLst/>
                <a:latin typeface="Century Gothic" panose="020B0502020202020204" pitchFamily="34" charset="0"/>
                <a:ea typeface="Calibri"/>
                <a:cs typeface="Times New Roman"/>
              </a:rPr>
              <a:t>ondankbaar</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leding, Menselijk gezicht, overhemd, illustratie&#10;&#10;Automatisch gegenereerde beschrijving">
            <a:extLst>
              <a:ext uri="{FF2B5EF4-FFF2-40B4-BE49-F238E27FC236}">
                <a16:creationId xmlns:a16="http://schemas.microsoft.com/office/drawing/2014/main" id="{C6C172BC-AFB0-CEC4-5555-B10CA097E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140" y="2624046"/>
            <a:ext cx="3870106" cy="2358009"/>
          </a:xfrm>
          <a:prstGeom prst="rect">
            <a:avLst/>
          </a:prstGeom>
        </p:spPr>
      </p:pic>
      <p:pic>
        <p:nvPicPr>
          <p:cNvPr id="5" name="Afbeelding 4" descr="Afbeelding met tekenfilm, Tekenfilm, Animatie, illustratie&#10;&#10;Automatisch gegenereerde beschrijving">
            <a:extLst>
              <a:ext uri="{FF2B5EF4-FFF2-40B4-BE49-F238E27FC236}">
                <a16:creationId xmlns:a16="http://schemas.microsoft.com/office/drawing/2014/main" id="{241DB077-6D5E-7289-D4F1-4545AF8AB0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828074"/>
            <a:ext cx="3632906" cy="1949955"/>
          </a:xfrm>
          <a:prstGeom prst="rect">
            <a:avLst/>
          </a:prstGeom>
        </p:spPr>
      </p:pic>
    </p:spTree>
    <p:extLst>
      <p:ext uri="{BB962C8B-B14F-4D97-AF65-F5344CB8AC3E}">
        <p14:creationId xmlns:p14="http://schemas.microsoft.com/office/powerpoint/2010/main" val="273777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gezond</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ongezond</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 voor je lichaam</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4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Veel mensen denken dat extra vitamines </a:t>
            </a:r>
            <a:r>
              <a:rPr lang="nl-NL" sz="2400" i="1" u="sng" dirty="0">
                <a:solidFill>
                  <a:srgbClr val="387038"/>
                </a:solidFill>
                <a:latin typeface="Century Gothic" panose="020B0502020202020204" pitchFamily="34" charset="0"/>
                <a:ea typeface="Calibri"/>
                <a:cs typeface="Times New Roman"/>
              </a:rPr>
              <a:t>gezond</a:t>
            </a:r>
            <a:r>
              <a:rPr lang="nl-NL" sz="2400" i="1" dirty="0">
                <a:solidFill>
                  <a:srgbClr val="387038"/>
                </a:solidFill>
                <a:latin typeface="Century Gothic" panose="020B0502020202020204" pitchFamily="34" charset="0"/>
                <a:ea typeface="Calibri"/>
                <a:cs typeface="Times New Roman"/>
              </a:rPr>
              <a:t> voor je zijn.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goed voor je gezondheid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9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Iedereen weet dat fastfood </a:t>
            </a:r>
            <a:r>
              <a:rPr lang="nl-NL" sz="2400" i="1" u="sng" dirty="0">
                <a:solidFill>
                  <a:srgbClr val="387038"/>
                </a:solidFill>
                <a:effectLst/>
                <a:latin typeface="Century Gothic" panose="020B0502020202020204" pitchFamily="34" charset="0"/>
                <a:ea typeface="Calibri"/>
                <a:cs typeface="Times New Roman"/>
              </a:rPr>
              <a:t>ongezond</a:t>
            </a:r>
            <a:r>
              <a:rPr lang="nl-NL" sz="2400" i="1" dirty="0">
                <a:solidFill>
                  <a:srgbClr val="387038"/>
                </a:solidFill>
                <a:effectLst/>
                <a:latin typeface="Century Gothic" panose="020B0502020202020204" pitchFamily="34" charset="0"/>
                <a:ea typeface="Calibri"/>
                <a:cs typeface="Times New Roman"/>
              </a:rPr>
              <a:t>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038C43BC-F44B-36D9-680E-11D52E7FE1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319" y="2492896"/>
            <a:ext cx="2839379" cy="2357418"/>
          </a:xfrm>
          <a:prstGeom prst="rect">
            <a:avLst/>
          </a:prstGeom>
        </p:spPr>
      </p:pic>
      <p:pic>
        <p:nvPicPr>
          <p:cNvPr id="8" name="Afbeelding 7">
            <a:extLst>
              <a:ext uri="{FF2B5EF4-FFF2-40B4-BE49-F238E27FC236}">
                <a16:creationId xmlns:a16="http://schemas.microsoft.com/office/drawing/2014/main" id="{AB977D14-023A-85FD-C660-5A6DB6A83BC2}"/>
              </a:ext>
            </a:extLst>
          </p:cNvPr>
          <p:cNvPicPr>
            <a:picLocks noChangeAspect="1"/>
          </p:cNvPicPr>
          <p:nvPr/>
        </p:nvPicPr>
        <p:blipFill>
          <a:blip r:embed="rId5"/>
          <a:stretch>
            <a:fillRect/>
          </a:stretch>
        </p:blipFill>
        <p:spPr>
          <a:xfrm>
            <a:off x="5104149" y="2636912"/>
            <a:ext cx="3568284" cy="2449700"/>
          </a:xfrm>
          <a:prstGeom prst="rect">
            <a:avLst/>
          </a:prstGeom>
        </p:spPr>
      </p:pic>
    </p:spTree>
    <p:extLst>
      <p:ext uri="{BB962C8B-B14F-4D97-AF65-F5344CB8AC3E}">
        <p14:creationId xmlns:p14="http://schemas.microsoft.com/office/powerpoint/2010/main" val="187311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 totaal</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per stuk</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alles bij elkaar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In totaal</a:t>
            </a:r>
            <a:r>
              <a:rPr lang="nl-NL" sz="2400" i="1" dirty="0">
                <a:solidFill>
                  <a:srgbClr val="387038"/>
                </a:solidFill>
                <a:latin typeface="Century Gothic" panose="020B0502020202020204" pitchFamily="34" charset="0"/>
                <a:ea typeface="Calibri"/>
                <a:cs typeface="Times New Roman"/>
              </a:rPr>
              <a:t> 8 miljoen mensen slikken elke dag een vitaminepil.</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alles apart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Sommige pillen zijn </a:t>
            </a:r>
            <a:r>
              <a:rPr lang="nl-NL" sz="2400" i="1" u="sng" dirty="0">
                <a:solidFill>
                  <a:srgbClr val="387038"/>
                </a:solidFill>
                <a:effectLst/>
                <a:latin typeface="Century Gothic" panose="020B0502020202020204" pitchFamily="34" charset="0"/>
                <a:ea typeface="Calibri"/>
                <a:cs typeface="Times New Roman"/>
              </a:rPr>
              <a:t>per stuk </a:t>
            </a:r>
            <a:r>
              <a:rPr lang="nl-NL" sz="2400" i="1" dirty="0">
                <a:solidFill>
                  <a:srgbClr val="387038"/>
                </a:solidFill>
                <a:effectLst/>
                <a:latin typeface="Century Gothic" panose="020B0502020202020204" pitchFamily="34" charset="0"/>
                <a:ea typeface="Calibri"/>
                <a:cs typeface="Times New Roman"/>
              </a:rPr>
              <a:t>verpakt.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5D829D7B-D064-5C55-055D-6365C9E5B2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395" y="2468868"/>
            <a:ext cx="2354647" cy="2354647"/>
          </a:xfrm>
          <a:prstGeom prst="rect">
            <a:avLst/>
          </a:prstGeom>
        </p:spPr>
      </p:pic>
      <p:pic>
        <p:nvPicPr>
          <p:cNvPr id="2" name="Afbeelding 1">
            <a:extLst>
              <a:ext uri="{FF2B5EF4-FFF2-40B4-BE49-F238E27FC236}">
                <a16:creationId xmlns:a16="http://schemas.microsoft.com/office/drawing/2014/main" id="{AABB2AFB-1FC5-B380-1C42-5FCC41975B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5844" y="2295188"/>
            <a:ext cx="2708697" cy="2495203"/>
          </a:xfrm>
          <a:prstGeom prst="rect">
            <a:avLst/>
          </a:prstGeom>
        </p:spPr>
      </p:pic>
      <p:pic>
        <p:nvPicPr>
          <p:cNvPr id="6" name="Afbeelding 5" descr="Afbeelding met schermopname, ontwerp&#10;&#10;Automatisch gegenereerde beschrijving">
            <a:extLst>
              <a:ext uri="{FF2B5EF4-FFF2-40B4-BE49-F238E27FC236}">
                <a16:creationId xmlns:a16="http://schemas.microsoft.com/office/drawing/2014/main" id="{3B073779-CC6F-167D-B1BB-2B98511310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5705" y="2292018"/>
            <a:ext cx="2501541" cy="2501541"/>
          </a:xfrm>
          <a:prstGeom prst="rect">
            <a:avLst/>
          </a:prstGeom>
        </p:spPr>
      </p:pic>
    </p:spTree>
    <p:extLst>
      <p:ext uri="{BB962C8B-B14F-4D97-AF65-F5344CB8AC3E}">
        <p14:creationId xmlns:p14="http://schemas.microsoft.com/office/powerpoint/2010/main" val="210362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441307"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645158" y="3448040"/>
            <a:ext cx="3217775"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vroeger</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5" y="3898384"/>
            <a:ext cx="272203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nu</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476946" y="3356075"/>
            <a:ext cx="348837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500" dirty="0">
                <a:effectLst/>
                <a:latin typeface="Century Gothic" panose="020B0502020202020204" pitchFamily="34" charset="0"/>
                <a:ea typeface="Calibri"/>
                <a:cs typeface="Times New Roman"/>
              </a:rPr>
              <a:t>toekomstig</a:t>
            </a:r>
          </a:p>
        </p:txBody>
      </p:sp>
      <p:sp>
        <p:nvSpPr>
          <p:cNvPr id="11" name="Text Box 14"/>
          <p:cNvSpPr txBox="1"/>
          <p:nvPr/>
        </p:nvSpPr>
        <p:spPr>
          <a:xfrm>
            <a:off x="467544" y="460037"/>
            <a:ext cx="763284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dirty="0">
                <a:solidFill>
                  <a:srgbClr val="387038"/>
                </a:solidFill>
                <a:effectLst/>
                <a:latin typeface="Century Gothic" panose="020B0502020202020204" pitchFamily="34" charset="0"/>
                <a:ea typeface="Calibri"/>
                <a:cs typeface="Times New Roman"/>
              </a:rPr>
              <a:t>Vroeger</a:t>
            </a:r>
            <a:r>
              <a:rPr lang="nl-NL" sz="2400" i="1" dirty="0">
                <a:solidFill>
                  <a:srgbClr val="387038"/>
                </a:solidFill>
                <a:effectLst/>
                <a:latin typeface="Century Gothic" panose="020B0502020202020204" pitchFamily="34" charset="0"/>
                <a:ea typeface="Calibri"/>
                <a:cs typeface="Times New Roman"/>
              </a:rPr>
              <a:t> kenden de mensen geen vitaminepillen. Ze aten gewoon elke dag fruit.</a:t>
            </a:r>
            <a:endParaRPr lang="nl-NL" sz="1200" dirty="0">
              <a:effectLst/>
              <a:latin typeface="Century Gothic" panose="020B0502020202020204" pitchFamily="34" charset="0"/>
              <a:ea typeface="Calibri"/>
              <a:cs typeface="Times New Roman"/>
            </a:endParaRPr>
          </a:p>
        </p:txBody>
      </p:sp>
      <p:sp>
        <p:nvSpPr>
          <p:cNvPr id="12" name="Text Box 14"/>
          <p:cNvSpPr txBox="1"/>
          <p:nvPr/>
        </p:nvSpPr>
        <p:spPr>
          <a:xfrm>
            <a:off x="250564" y="5437875"/>
            <a:ext cx="2809267" cy="9247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250564" y="5367819"/>
            <a:ext cx="313880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lange tijd vóór nu</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BE9E9FE-6948-49FB-830B-89EBBB5027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197" y="2280759"/>
            <a:ext cx="2785235" cy="2067826"/>
          </a:xfrm>
          <a:prstGeom prst="rect">
            <a:avLst/>
          </a:prstGeom>
        </p:spPr>
      </p:pic>
      <p:pic>
        <p:nvPicPr>
          <p:cNvPr id="19" name="Afbeelding 18" descr="Afbeelding met Graphics, grafische vormgeving, tekst, Frisdrank&#10;&#10;Automatisch gegenereerde beschrijving">
            <a:extLst>
              <a:ext uri="{FF2B5EF4-FFF2-40B4-BE49-F238E27FC236}">
                <a16:creationId xmlns:a16="http://schemas.microsoft.com/office/drawing/2014/main" id="{1174F651-75CB-28FF-90DD-FB9BB46D1A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6959" y="1457077"/>
            <a:ext cx="2441307" cy="2441307"/>
          </a:xfrm>
          <a:prstGeom prst="rect">
            <a:avLst/>
          </a:prstGeom>
        </p:spPr>
      </p:pic>
      <p:sp>
        <p:nvSpPr>
          <p:cNvPr id="20" name="Rechthoek 19">
            <a:extLst>
              <a:ext uri="{FF2B5EF4-FFF2-40B4-BE49-F238E27FC236}">
                <a16:creationId xmlns:a16="http://schemas.microsoft.com/office/drawing/2014/main" id="{B1A4789F-E1F9-8214-5187-5691FD768232}"/>
              </a:ext>
            </a:extLst>
          </p:cNvPr>
          <p:cNvSpPr/>
          <p:nvPr/>
        </p:nvSpPr>
        <p:spPr>
          <a:xfrm>
            <a:off x="3370031" y="3026231"/>
            <a:ext cx="1830769" cy="2904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AB1AAD87-1415-A7C7-8212-7EC2A2995003}"/>
              </a:ext>
            </a:extLst>
          </p:cNvPr>
          <p:cNvSpPr txBox="1"/>
          <p:nvPr/>
        </p:nvSpPr>
        <p:spPr>
          <a:xfrm>
            <a:off x="3389369" y="2974017"/>
            <a:ext cx="1937083" cy="369332"/>
          </a:xfrm>
          <a:prstGeom prst="rect">
            <a:avLst/>
          </a:prstGeom>
          <a:noFill/>
        </p:spPr>
        <p:txBody>
          <a:bodyPr wrap="square" rtlCol="0">
            <a:spAutoFit/>
          </a:bodyPr>
          <a:lstStyle/>
          <a:p>
            <a:r>
              <a:rPr lang="nl-NL" dirty="0">
                <a:latin typeface="Century Gothic" panose="020B0502020202020204" pitchFamily="34" charset="0"/>
              </a:rPr>
              <a:t>gezond leven</a:t>
            </a:r>
          </a:p>
        </p:txBody>
      </p:sp>
      <p:pic>
        <p:nvPicPr>
          <p:cNvPr id="24" name="Afbeelding 23" descr="Afbeelding met tekst, plastic&#10;&#10;Automatisch gegenereerde beschrijving">
            <a:extLst>
              <a:ext uri="{FF2B5EF4-FFF2-40B4-BE49-F238E27FC236}">
                <a16:creationId xmlns:a16="http://schemas.microsoft.com/office/drawing/2014/main" id="{2DD679DD-3671-B60E-8019-EAF98121E0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9124" y="1805776"/>
            <a:ext cx="3131840" cy="1482973"/>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434005"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750567" y="4005064"/>
            <a:ext cx="3189586"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266429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stijgen</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380745" y="3955026"/>
            <a:ext cx="395081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g</a:t>
            </a:r>
            <a:r>
              <a:rPr lang="nl-NL" sz="4000" dirty="0">
                <a:effectLst/>
                <a:latin typeface="Century Gothic" panose="020B0502020202020204" pitchFamily="34" charset="0"/>
                <a:ea typeface="Calibri"/>
                <a:cs typeface="Times New Roman"/>
              </a:rPr>
              <a:t>elijk blijven</a:t>
            </a:r>
          </a:p>
        </p:txBody>
      </p:sp>
      <p:sp>
        <p:nvSpPr>
          <p:cNvPr id="10" name="Text Box 14"/>
          <p:cNvSpPr txBox="1"/>
          <p:nvPr/>
        </p:nvSpPr>
        <p:spPr>
          <a:xfrm>
            <a:off x="5868734" y="342900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dalen</a:t>
            </a:r>
          </a:p>
        </p:txBody>
      </p:sp>
      <p:sp>
        <p:nvSpPr>
          <p:cNvPr id="11" name="Text Box 14"/>
          <p:cNvSpPr txBox="1"/>
          <p:nvPr/>
        </p:nvSpPr>
        <p:spPr>
          <a:xfrm>
            <a:off x="415810" y="420175"/>
            <a:ext cx="6363043"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Het aantal mensen dat extra vitamines gebruikt is de laatste jaren </a:t>
            </a:r>
            <a:r>
              <a:rPr lang="nl-NL" sz="2400" i="1" u="sng" dirty="0">
                <a:solidFill>
                  <a:srgbClr val="387038"/>
                </a:solidFill>
                <a:effectLst/>
                <a:latin typeface="Century Gothic" panose="020B0502020202020204" pitchFamily="34" charset="0"/>
                <a:ea typeface="Calibri"/>
                <a:cs typeface="Times New Roman"/>
              </a:rPr>
              <a:t>gestegen</a:t>
            </a:r>
            <a:r>
              <a:rPr lang="nl-NL" sz="2400" i="1" dirty="0">
                <a:solidFill>
                  <a:srgbClr val="387038"/>
                </a:solidFill>
                <a:effectLst/>
                <a:latin typeface="Century Gothic" panose="020B0502020202020204" pitchFamily="34" charset="0"/>
                <a:ea typeface="Calibri"/>
                <a:cs typeface="Times New Roman"/>
              </a:rPr>
              <a:t>.</a:t>
            </a:r>
            <a:endParaRPr lang="nl-NL" sz="1200" i="1"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3004062"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6" y="5433412"/>
            <a:ext cx="302433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hoger worden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FB23DE4-4205-A96E-945B-4C29BFA23A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858" y="2360061"/>
            <a:ext cx="2339429" cy="1993205"/>
          </a:xfrm>
          <a:prstGeom prst="rect">
            <a:avLst/>
          </a:prstGeom>
        </p:spPr>
      </p:pic>
      <p:pic>
        <p:nvPicPr>
          <p:cNvPr id="19" name="Afbeelding 18" descr="Afbeelding met ontwerp, kunst&#10;&#10;Beschrijving automatisch gegenereerd met gemiddelde betrouwbaarheid">
            <a:extLst>
              <a:ext uri="{FF2B5EF4-FFF2-40B4-BE49-F238E27FC236}">
                <a16:creationId xmlns:a16="http://schemas.microsoft.com/office/drawing/2014/main" id="{0A948F17-3813-AAE1-20B0-38EC8790E9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8341" y="1090841"/>
            <a:ext cx="2964592" cy="2223444"/>
          </a:xfrm>
          <a:prstGeom prst="rect">
            <a:avLst/>
          </a:prstGeom>
        </p:spPr>
      </p:pic>
      <p:sp>
        <p:nvSpPr>
          <p:cNvPr id="20" name="Tekstvak 19">
            <a:extLst>
              <a:ext uri="{FF2B5EF4-FFF2-40B4-BE49-F238E27FC236}">
                <a16:creationId xmlns:a16="http://schemas.microsoft.com/office/drawing/2014/main" id="{626B34CB-FE67-C8B4-602C-44C1FC63F19C}"/>
              </a:ext>
            </a:extLst>
          </p:cNvPr>
          <p:cNvSpPr txBox="1"/>
          <p:nvPr/>
        </p:nvSpPr>
        <p:spPr>
          <a:xfrm>
            <a:off x="5976663" y="3119214"/>
            <a:ext cx="2832675" cy="369332"/>
          </a:xfrm>
          <a:prstGeom prst="rect">
            <a:avLst/>
          </a:prstGeom>
          <a:noFill/>
        </p:spPr>
        <p:txBody>
          <a:bodyPr wrap="square" rtlCol="0">
            <a:spAutoFit/>
          </a:bodyPr>
          <a:lstStyle/>
          <a:p>
            <a:r>
              <a:rPr lang="nl-NL" dirty="0"/>
              <a:t>                             </a:t>
            </a:r>
          </a:p>
        </p:txBody>
      </p:sp>
      <p:pic>
        <p:nvPicPr>
          <p:cNvPr id="26" name="Afbeelding 25">
            <a:extLst>
              <a:ext uri="{FF2B5EF4-FFF2-40B4-BE49-F238E27FC236}">
                <a16:creationId xmlns:a16="http://schemas.microsoft.com/office/drawing/2014/main" id="{AE408C71-400F-0F7A-43D3-1D7E4678B8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24039" y="2060821"/>
            <a:ext cx="3138805" cy="1797590"/>
          </a:xfrm>
          <a:prstGeom prst="rect">
            <a:avLst/>
          </a:prstGeom>
        </p:spPr>
      </p:pic>
    </p:spTree>
    <p:extLst>
      <p:ext uri="{BB962C8B-B14F-4D97-AF65-F5344CB8AC3E}">
        <p14:creationId xmlns:p14="http://schemas.microsoft.com/office/powerpoint/2010/main" val="44741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inwoner</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iemand die ergens woont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Nederland heeft meer dan 17 miljoen </a:t>
            </a:r>
            <a:r>
              <a:rPr lang="nl-NL" sz="2800" i="1" u="sng" dirty="0">
                <a:solidFill>
                  <a:srgbClr val="387038"/>
                </a:solidFill>
                <a:latin typeface="Century Gothic" panose="020B0502020202020204" pitchFamily="34" charset="0"/>
                <a:cs typeface="Times New Roman"/>
              </a:rPr>
              <a:t>inwoners</a:t>
            </a:r>
            <a:r>
              <a:rPr lang="nl-NL" sz="2800" i="1" dirty="0">
                <a:solidFill>
                  <a:srgbClr val="387038"/>
                </a:solidFill>
                <a:latin typeface="Century Gothic" panose="020B0502020202020204" pitchFamily="34" charset="0"/>
                <a:cs typeface="Times New Roman"/>
              </a:rPr>
              <a:t>.</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D1ECB5A6-E8D1-027F-EA3C-E035A55D42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2204864"/>
            <a:ext cx="3401631" cy="3108713"/>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38  – 19 september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Plastic fles, Oplossing, Oplosmiddel&#10;&#10;Automatisch gegenereerde beschrijving">
            <a:extLst>
              <a:ext uri="{FF2B5EF4-FFF2-40B4-BE49-F238E27FC236}">
                <a16:creationId xmlns:a16="http://schemas.microsoft.com/office/drawing/2014/main" id="{8527C949-96B1-A935-1854-14B2A16AE5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73033"/>
            <a:ext cx="9144000" cy="5111934"/>
          </a:xfrm>
          <a:prstGeom prst="rect">
            <a:avLst/>
          </a:prstGeom>
        </p:spPr>
      </p:pic>
    </p:spTree>
    <p:extLst>
      <p:ext uri="{BB962C8B-B14F-4D97-AF65-F5344CB8AC3E}">
        <p14:creationId xmlns:p14="http://schemas.microsoft.com/office/powerpoint/2010/main" val="248360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totaal</a:t>
            </a:r>
          </a:p>
        </p:txBody>
      </p:sp>
      <p:pic>
        <p:nvPicPr>
          <p:cNvPr id="3" name="Afbeelding 2" descr="Afbeelding met tekening, Graphics, Kinderkunst, grafische vormgeving&#10;&#10;Automatisch gegenereerde beschrijving">
            <a:extLst>
              <a:ext uri="{FF2B5EF4-FFF2-40B4-BE49-F238E27FC236}">
                <a16:creationId xmlns:a16="http://schemas.microsoft.com/office/drawing/2014/main" id="{FFA9A1CE-4031-84CA-322E-84521F39C8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589" y="2276872"/>
            <a:ext cx="4005064" cy="4005064"/>
          </a:xfrm>
          <a:prstGeom prst="rect">
            <a:avLst/>
          </a:prstGeom>
        </p:spPr>
      </p:pic>
      <p:pic>
        <p:nvPicPr>
          <p:cNvPr id="4" name="Afbeelding 3">
            <a:extLst>
              <a:ext uri="{FF2B5EF4-FFF2-40B4-BE49-F238E27FC236}">
                <a16:creationId xmlns:a16="http://schemas.microsoft.com/office/drawing/2014/main" id="{678ADAD8-AB33-E39F-D25A-84F252F51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3938" y="2392436"/>
            <a:ext cx="4005419" cy="4005419"/>
          </a:xfrm>
          <a:prstGeom prst="rect">
            <a:avLst/>
          </a:prstGeom>
        </p:spPr>
      </p:pic>
      <p:sp>
        <p:nvSpPr>
          <p:cNvPr id="5" name="Tekstvak 4">
            <a:extLst>
              <a:ext uri="{FF2B5EF4-FFF2-40B4-BE49-F238E27FC236}">
                <a16:creationId xmlns:a16="http://schemas.microsoft.com/office/drawing/2014/main" id="{A36D07BF-35DD-C105-0F50-894246A0F315}"/>
              </a:ext>
            </a:extLst>
          </p:cNvPr>
          <p:cNvSpPr txBox="1"/>
          <p:nvPr/>
        </p:nvSpPr>
        <p:spPr>
          <a:xfrm>
            <a:off x="3176819" y="6058439"/>
            <a:ext cx="5328592" cy="830997"/>
          </a:xfrm>
          <a:prstGeom prst="rect">
            <a:avLst/>
          </a:prstGeom>
          <a:noFill/>
        </p:spPr>
        <p:txBody>
          <a:bodyPr wrap="square" rtlCol="0">
            <a:spAutoFit/>
          </a:bodyPr>
          <a:lstStyle/>
          <a:p>
            <a:r>
              <a:rPr lang="nl-NL" sz="4800" dirty="0">
                <a:latin typeface="Century Gothic" panose="020B0502020202020204" pitchFamily="34" charset="0"/>
              </a:rPr>
              <a:t>8 miljoen</a:t>
            </a:r>
          </a:p>
        </p:txBody>
      </p:sp>
      <p:sp>
        <p:nvSpPr>
          <p:cNvPr id="12" name="Ovaal 11">
            <a:extLst>
              <a:ext uri="{FF2B5EF4-FFF2-40B4-BE49-F238E27FC236}">
                <a16:creationId xmlns:a16="http://schemas.microsoft.com/office/drawing/2014/main" id="{CBE619F9-C5C7-AB65-44A8-69C2CF8C9F94}"/>
              </a:ext>
            </a:extLst>
          </p:cNvPr>
          <p:cNvSpPr/>
          <p:nvPr/>
        </p:nvSpPr>
        <p:spPr>
          <a:xfrm>
            <a:off x="0" y="1897555"/>
            <a:ext cx="8748463" cy="437373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40939"/>
            <a:ext cx="9180512" cy="1200329"/>
          </a:xfrm>
          <a:prstGeom prst="rect">
            <a:avLst/>
          </a:prstGeom>
          <a:solidFill>
            <a:schemeClr val="bg1"/>
          </a:solidFill>
        </p:spPr>
        <p:txBody>
          <a:bodyPr wrap="square" rtlCol="0">
            <a:spAutoFit/>
          </a:bodyPr>
          <a:lstStyle/>
          <a:p>
            <a:r>
              <a:rPr lang="nl-NL" sz="7200" b="1" u="sng" dirty="0">
                <a:latin typeface="Century Gothic" panose="020B0502020202020204" pitchFamily="34" charset="0"/>
              </a:rPr>
              <a:t>vroeger</a:t>
            </a:r>
          </a:p>
        </p:txBody>
      </p:sp>
      <p:pic>
        <p:nvPicPr>
          <p:cNvPr id="5" name="Afbeelding 4" descr="Afbeelding met clipart, tekening, tekenfilm, fruit&#10;&#10;Automatisch gegenereerde beschrijving">
            <a:extLst>
              <a:ext uri="{FF2B5EF4-FFF2-40B4-BE49-F238E27FC236}">
                <a16:creationId xmlns:a16="http://schemas.microsoft.com/office/drawing/2014/main" id="{1E34E7C8-E28C-82E0-1A9B-3152233D3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628800"/>
            <a:ext cx="4741108" cy="4741108"/>
          </a:xfrm>
          <a:prstGeom prst="rect">
            <a:avLst/>
          </a:prstGeom>
        </p:spPr>
      </p:pic>
      <p:sp>
        <p:nvSpPr>
          <p:cNvPr id="7" name="Gedachtewolkje: wolk 6">
            <a:extLst>
              <a:ext uri="{FF2B5EF4-FFF2-40B4-BE49-F238E27FC236}">
                <a16:creationId xmlns:a16="http://schemas.microsoft.com/office/drawing/2014/main" id="{38E160C1-AFD6-2162-42C1-AA43730466E5}"/>
              </a:ext>
            </a:extLst>
          </p:cNvPr>
          <p:cNvSpPr/>
          <p:nvPr/>
        </p:nvSpPr>
        <p:spPr>
          <a:xfrm>
            <a:off x="3802862" y="579112"/>
            <a:ext cx="4873594" cy="3135846"/>
          </a:xfrm>
          <a:prstGeom prst="cloudCallout">
            <a:avLst>
              <a:gd name="adj1" fmla="val -80298"/>
              <a:gd name="adj2" fmla="val 144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descr="Afbeelding met Kleurrijkheid, cirkel&#10;&#10;Automatisch gegenereerde beschrijving">
            <a:extLst>
              <a:ext uri="{FF2B5EF4-FFF2-40B4-BE49-F238E27FC236}">
                <a16:creationId xmlns:a16="http://schemas.microsoft.com/office/drawing/2014/main" id="{89AC9D5D-7F11-C1DD-94D1-B0055C77B0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087" y="917427"/>
            <a:ext cx="2223541" cy="2223541"/>
          </a:xfrm>
          <a:prstGeom prst="rect">
            <a:avLst/>
          </a:prstGeom>
        </p:spPr>
      </p:pic>
      <p:pic>
        <p:nvPicPr>
          <p:cNvPr id="10" name="Afbeelding 9" descr="Afbeelding met Kinderkunst&#10;&#10;Automatisch gegenereerde beschrijving">
            <a:extLst>
              <a:ext uri="{FF2B5EF4-FFF2-40B4-BE49-F238E27FC236}">
                <a16:creationId xmlns:a16="http://schemas.microsoft.com/office/drawing/2014/main" id="{D4CCA4AF-6500-622C-E1B6-6CD98DF7E284}"/>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48064" y="438964"/>
            <a:ext cx="3148357" cy="2722592"/>
          </a:xfrm>
          <a:prstGeom prst="rect">
            <a:avLst/>
          </a:prstGeom>
        </p:spPr>
      </p:pic>
      <p:sp>
        <p:nvSpPr>
          <p:cNvPr id="11" name="Tekstvak 10">
            <a:extLst>
              <a:ext uri="{FF2B5EF4-FFF2-40B4-BE49-F238E27FC236}">
                <a16:creationId xmlns:a16="http://schemas.microsoft.com/office/drawing/2014/main" id="{5513F90A-5E56-23C5-FEC2-9128364506C7}"/>
              </a:ext>
            </a:extLst>
          </p:cNvPr>
          <p:cNvSpPr txBox="1"/>
          <p:nvPr/>
        </p:nvSpPr>
        <p:spPr>
          <a:xfrm>
            <a:off x="5367255" y="5538911"/>
            <a:ext cx="2520280" cy="830997"/>
          </a:xfrm>
          <a:prstGeom prst="rect">
            <a:avLst/>
          </a:prstGeom>
          <a:noFill/>
        </p:spPr>
        <p:txBody>
          <a:bodyPr wrap="square" rtlCol="0">
            <a:spAutoFit/>
          </a:bodyPr>
          <a:lstStyle/>
          <a:p>
            <a:r>
              <a:rPr lang="nl-NL" sz="4800" dirty="0">
                <a:latin typeface="Century Gothic" panose="020B0502020202020204" pitchFamily="34" charset="0"/>
              </a:rPr>
              <a:t>1950</a:t>
            </a:r>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stijgen</a:t>
            </a:r>
          </a:p>
        </p:txBody>
      </p:sp>
      <p:pic>
        <p:nvPicPr>
          <p:cNvPr id="3" name="Afbeelding 2" descr="Afbeelding met ontwerp&#10;&#10;Automatisch gegenereerde beschrijving">
            <a:extLst>
              <a:ext uri="{FF2B5EF4-FFF2-40B4-BE49-F238E27FC236}">
                <a16:creationId xmlns:a16="http://schemas.microsoft.com/office/drawing/2014/main" id="{3265DA9A-78B5-E4CE-5F9D-97F4C05DE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859" y="1159458"/>
            <a:ext cx="8495770" cy="5662464"/>
          </a:xfrm>
          <a:prstGeom prst="rect">
            <a:avLst/>
          </a:prstGeom>
        </p:spPr>
      </p:pic>
      <p:sp>
        <p:nvSpPr>
          <p:cNvPr id="4" name="Tekstvak 3">
            <a:extLst>
              <a:ext uri="{FF2B5EF4-FFF2-40B4-BE49-F238E27FC236}">
                <a16:creationId xmlns:a16="http://schemas.microsoft.com/office/drawing/2014/main" id="{AE7D245E-6660-1E51-41E6-9BFAB7077C54}"/>
              </a:ext>
            </a:extLst>
          </p:cNvPr>
          <p:cNvSpPr txBox="1"/>
          <p:nvPr/>
        </p:nvSpPr>
        <p:spPr>
          <a:xfrm>
            <a:off x="305859" y="6309320"/>
            <a:ext cx="7290477" cy="369332"/>
          </a:xfrm>
          <a:prstGeom prst="rect">
            <a:avLst/>
          </a:prstGeom>
          <a:noFill/>
        </p:spPr>
        <p:txBody>
          <a:bodyPr wrap="square" rtlCol="0">
            <a:spAutoFit/>
          </a:bodyPr>
          <a:lstStyle/>
          <a:p>
            <a:r>
              <a:rPr lang="nl-NL" dirty="0">
                <a:latin typeface="Century Gothic" panose="020B0502020202020204" pitchFamily="34" charset="0"/>
              </a:rPr>
              <a:t>                     1950                                                                       2023</a:t>
            </a:r>
          </a:p>
        </p:txBody>
      </p:sp>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75586"/>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inwoner</a:t>
            </a:r>
          </a:p>
        </p:txBody>
      </p:sp>
      <p:pic>
        <p:nvPicPr>
          <p:cNvPr id="3" name="Afbeelding 2" descr="Afbeelding met sneeuw&#10;&#10;Beschrijving automatisch gegenereerd met lage betrouwbaarheid">
            <a:extLst>
              <a:ext uri="{FF2B5EF4-FFF2-40B4-BE49-F238E27FC236}">
                <a16:creationId xmlns:a16="http://schemas.microsoft.com/office/drawing/2014/main" id="{D8796FEA-2037-F2A1-FF48-8605F87486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48" y="1340768"/>
            <a:ext cx="5256584" cy="5256584"/>
          </a:xfrm>
          <a:prstGeom prst="rect">
            <a:avLst/>
          </a:prstGeom>
        </p:spPr>
      </p:pic>
      <p:sp>
        <p:nvSpPr>
          <p:cNvPr id="4" name="Pijl: omlaag 3">
            <a:extLst>
              <a:ext uri="{FF2B5EF4-FFF2-40B4-BE49-F238E27FC236}">
                <a16:creationId xmlns:a16="http://schemas.microsoft.com/office/drawing/2014/main" id="{D99500D8-8383-5230-B3DC-DC87484FBEA6}"/>
              </a:ext>
            </a:extLst>
          </p:cNvPr>
          <p:cNvSpPr/>
          <p:nvPr/>
        </p:nvSpPr>
        <p:spPr>
          <a:xfrm rot="2143187">
            <a:off x="5990892" y="702959"/>
            <a:ext cx="162889" cy="2693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gezond</a:t>
            </a:r>
          </a:p>
        </p:txBody>
      </p:sp>
      <p:pic>
        <p:nvPicPr>
          <p:cNvPr id="3" name="Afbeelding 2" descr="Afbeelding met tekenfilm, Tekenfilm, clipart, illustratie&#10;&#10;Automatisch gegenereerde beschrijving">
            <a:extLst>
              <a:ext uri="{FF2B5EF4-FFF2-40B4-BE49-F238E27FC236}">
                <a16:creationId xmlns:a16="http://schemas.microsoft.com/office/drawing/2014/main" id="{1E8E09FC-6DD9-CFA9-FCAB-DA271E924B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602986"/>
            <a:ext cx="6655346" cy="5229200"/>
          </a:xfrm>
          <a:prstGeom prst="rect">
            <a:avLst/>
          </a:prstGeom>
        </p:spPr>
      </p:pic>
      <p:sp>
        <p:nvSpPr>
          <p:cNvPr id="4" name="Tekstvak 3">
            <a:extLst>
              <a:ext uri="{FF2B5EF4-FFF2-40B4-BE49-F238E27FC236}">
                <a16:creationId xmlns:a16="http://schemas.microsoft.com/office/drawing/2014/main" id="{92F2B9AB-8182-88F4-71B9-3574A8299B70}"/>
              </a:ext>
            </a:extLst>
          </p:cNvPr>
          <p:cNvSpPr txBox="1"/>
          <p:nvPr/>
        </p:nvSpPr>
        <p:spPr>
          <a:xfrm>
            <a:off x="3203848" y="4581128"/>
            <a:ext cx="1872208" cy="369332"/>
          </a:xfrm>
          <a:prstGeom prst="rect">
            <a:avLst/>
          </a:prstGeom>
          <a:solidFill>
            <a:srgbClr val="FFF2C9"/>
          </a:solidFill>
        </p:spPr>
        <p:txBody>
          <a:bodyPr wrap="square" rtlCol="0">
            <a:spAutoFit/>
          </a:bodyPr>
          <a:lstStyle/>
          <a:p>
            <a:endParaRPr lang="nl-NL" dirty="0"/>
          </a:p>
        </p:txBody>
      </p:sp>
      <p:sp>
        <p:nvSpPr>
          <p:cNvPr id="7" name="Tekstvak 6">
            <a:extLst>
              <a:ext uri="{FF2B5EF4-FFF2-40B4-BE49-F238E27FC236}">
                <a16:creationId xmlns:a16="http://schemas.microsoft.com/office/drawing/2014/main" id="{38FDD0A2-9A05-8E12-1BF5-E8AA39A58699}"/>
              </a:ext>
            </a:extLst>
          </p:cNvPr>
          <p:cNvSpPr txBox="1"/>
          <p:nvPr/>
        </p:nvSpPr>
        <p:spPr>
          <a:xfrm>
            <a:off x="3184436" y="4581128"/>
            <a:ext cx="2088232" cy="523220"/>
          </a:xfrm>
          <a:prstGeom prst="rect">
            <a:avLst/>
          </a:prstGeom>
          <a:noFill/>
        </p:spPr>
        <p:txBody>
          <a:bodyPr wrap="square" rtlCol="0">
            <a:spAutoFit/>
          </a:bodyPr>
          <a:lstStyle/>
          <a:p>
            <a:r>
              <a:rPr lang="nl-NL" sz="2800" dirty="0">
                <a:latin typeface="Century Gothic" panose="020B0502020202020204" pitchFamily="34" charset="0"/>
              </a:rPr>
              <a:t>VITAMINES</a:t>
            </a:r>
          </a:p>
        </p:txBody>
      </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actief</a:t>
            </a:r>
          </a:p>
        </p:txBody>
      </p:sp>
      <p:pic>
        <p:nvPicPr>
          <p:cNvPr id="5" name="Afbeelding 4" descr="Afbeelding met Fietswiel, tekenfilm, hemel, fiets&#10;&#10;Automatisch gegenereerde beschrijving">
            <a:extLst>
              <a:ext uri="{FF2B5EF4-FFF2-40B4-BE49-F238E27FC236}">
                <a16:creationId xmlns:a16="http://schemas.microsoft.com/office/drawing/2014/main" id="{694C6F07-372C-A2FA-EB26-3AC2B6FC69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84784"/>
            <a:ext cx="7452320" cy="4736143"/>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TotalTime>
  <Words>723</Words>
  <Application>Microsoft Office PowerPoint</Application>
  <PresentationFormat>Diavoorstelling (4:3)</PresentationFormat>
  <Paragraphs>197</Paragraphs>
  <Slides>18</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503</cp:revision>
  <dcterms:created xsi:type="dcterms:W3CDTF">2021-06-08T06:13:59Z</dcterms:created>
  <dcterms:modified xsi:type="dcterms:W3CDTF">2023-09-19T09:00:41Z</dcterms:modified>
</cp:coreProperties>
</file>