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437" r:id="rId2"/>
    <p:sldId id="548" r:id="rId3"/>
    <p:sldId id="1480" r:id="rId4"/>
    <p:sldId id="1475" r:id="rId5"/>
    <p:sldId id="1476" r:id="rId6"/>
    <p:sldId id="1489" r:id="rId7"/>
    <p:sldId id="1477" r:id="rId8"/>
    <p:sldId id="1460" r:id="rId9"/>
    <p:sldId id="1479" r:id="rId10"/>
    <p:sldId id="1478" r:id="rId11"/>
    <p:sldId id="934" r:id="rId12"/>
    <p:sldId id="263" r:id="rId13"/>
    <p:sldId id="1486" r:id="rId14"/>
    <p:sldId id="1487" r:id="rId15"/>
    <p:sldId id="259" r:id="rId16"/>
    <p:sldId id="1488" r:id="rId17"/>
    <p:sldId id="1485" r:id="rId18"/>
    <p:sldId id="1474" r:id="rId19"/>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80"/>
            <p14:sldId id="1475"/>
            <p14:sldId id="1476"/>
            <p14:sldId id="1489"/>
            <p14:sldId id="1477"/>
            <p14:sldId id="1460"/>
            <p14:sldId id="1479"/>
            <p14:sldId id="1478"/>
            <p14:sldId id="934"/>
            <p14:sldId id="263"/>
            <p14:sldId id="1486"/>
            <p14:sldId id="1487"/>
            <p14:sldId id="259"/>
            <p14:sldId id="1488"/>
            <p14:sldId id="1485"/>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7570" autoAdjust="0"/>
  </p:normalViewPr>
  <p:slideViewPr>
    <p:cSldViewPr>
      <p:cViewPr varScale="1">
        <p:scale>
          <a:sx n="63" d="100"/>
          <a:sy n="63" d="100"/>
        </p:scale>
        <p:origin x="1714"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26-9-2023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26-9-2023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000" b="1" i="0" u="none" strike="noStrike" cap="none" normalizeH="0" baseline="0" dirty="0">
              <a:ln>
                <a:noFill/>
              </a:ln>
              <a:solidFill>
                <a:srgbClr val="4F4F4F"/>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uniek</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4F4F4F"/>
                </a:solidFill>
                <a:effectLst/>
                <a:latin typeface="Verdana" panose="020B0604030504040204" pitchFamily="34" charset="0"/>
              </a:rPr>
              <a:t>heel bijzonder, er is er maar één van</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de lijst</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4F4F4F"/>
                </a:solidFill>
                <a:effectLst/>
                <a:latin typeface="Verdana" panose="020B0604030504040204" pitchFamily="34" charset="0"/>
              </a:rPr>
              <a:t>de rij woorden, namen of cijfers</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vorig</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4F4F4F"/>
                </a:solidFill>
                <a:effectLst/>
                <a:latin typeface="Verdana" panose="020B0604030504040204" pitchFamily="34" charset="0"/>
              </a:rPr>
              <a:t>dat wat voorbij is, hiervoor</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de planeet</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4F4F4F"/>
                </a:solidFill>
                <a:effectLst/>
                <a:latin typeface="Verdana" panose="020B0604030504040204" pitchFamily="34" charset="0"/>
              </a:rPr>
              <a:t>de bol in de ruimte, bijvoorbeeld de aarde en Mars</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zoals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4F4F4F"/>
                </a:solidFill>
                <a:effectLst/>
                <a:latin typeface="Verdana" panose="020B0604030504040204" pitchFamily="34" charset="0"/>
              </a:rPr>
              <a:t>bijvoorbeeld</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precies</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4F4F4F"/>
                </a:solidFill>
                <a:effectLst/>
                <a:latin typeface="Verdana" panose="020B0604030504040204" pitchFamily="34" charset="0"/>
              </a:rPr>
              <a:t>niet een beetje, maar helemaal</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het museum</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4F4F4F"/>
                </a:solidFill>
                <a:effectLst/>
                <a:latin typeface="Verdana" panose="020B0604030504040204" pitchFamily="34" charset="0"/>
              </a:rPr>
              <a:t>het gebouw of de plek waar bijzondere dingen te zien zijn</a:t>
            </a: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01938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26-9-2023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26-9-2023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26-9-2023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26-9-2023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schooltv.nl/video/hoe-ontstond-het-leven-op-aarde-evolutie-begon-met-eencelligen/"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4.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8.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3.jpe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Mijn gezin en ik vinden het altijd erg leuk om uitstapjes te maken naar een </a:t>
            </a:r>
            <a:r>
              <a:rPr lang="nl-NL" sz="2000" b="1" u="sng" dirty="0">
                <a:effectLst/>
                <a:ea typeface="Times New Roman" panose="02020603050405020304" pitchFamily="18" charset="0"/>
                <a:cs typeface="Arial" panose="020B0604020202020204" pitchFamily="34" charset="0"/>
              </a:rPr>
              <a:t>museum</a:t>
            </a:r>
            <a:r>
              <a:rPr lang="nl-NL" sz="2000" dirty="0">
                <a:effectLst/>
                <a:ea typeface="Times New Roman" panose="02020603050405020304" pitchFamily="18" charset="0"/>
                <a:cs typeface="Arial" panose="020B0604020202020204" pitchFamily="34" charset="0"/>
              </a:rPr>
              <a:t>, dat is </a:t>
            </a:r>
            <a:r>
              <a:rPr lang="nl-NL" sz="2000" b="1" i="1" dirty="0">
                <a:effectLst/>
                <a:ea typeface="Times New Roman" panose="02020603050405020304" pitchFamily="18" charset="0"/>
                <a:cs typeface="Arial" panose="020B0604020202020204" pitchFamily="34" charset="0"/>
              </a:rPr>
              <a:t>een gebouw of plek waar bijzondere dingen te zien zijn</a:t>
            </a:r>
            <a:r>
              <a:rPr lang="nl-NL" sz="2000" dirty="0">
                <a:effectLst/>
                <a:ea typeface="Times New Roman" panose="02020603050405020304" pitchFamily="18" charset="0"/>
                <a:cs typeface="Arial" panose="020B0604020202020204" pitchFamily="34" charset="0"/>
              </a:rPr>
              <a:t>, of naar een andere bezienswaardigheid. </a:t>
            </a:r>
            <a:r>
              <a:rPr lang="nl-NL" sz="2000" dirty="0">
                <a:ea typeface="Times New Roman" panose="02020603050405020304" pitchFamily="18" charset="0"/>
                <a:cs typeface="Arial" panose="020B0604020202020204" pitchFamily="34" charset="0"/>
              </a:rPr>
              <a:t>Bij mij thuis hebben we dan ook </a:t>
            </a:r>
            <a:r>
              <a:rPr lang="nl-NL" sz="2000" b="1" u="sng" dirty="0">
                <a:ea typeface="Times New Roman" panose="02020603050405020304" pitchFamily="18" charset="0"/>
                <a:cs typeface="Arial" panose="020B0604020202020204" pitchFamily="34" charset="0"/>
              </a:rPr>
              <a:t>een lijst</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met allemaal musea waar we nog een keer naar toe willen. De lijst, zo noemen we </a:t>
            </a:r>
            <a:r>
              <a:rPr lang="nl-NL" sz="2000" b="1" i="1" dirty="0">
                <a:ea typeface="Times New Roman" panose="02020603050405020304" pitchFamily="18" charset="0"/>
                <a:cs typeface="Arial" panose="020B0604020202020204" pitchFamily="34" charset="0"/>
              </a:rPr>
              <a:t>de rij woorden, namen of cijfers</a:t>
            </a:r>
            <a:r>
              <a:rPr lang="nl-NL" sz="2000" dirty="0">
                <a:ea typeface="Times New Roman" panose="02020603050405020304" pitchFamily="18" charset="0"/>
                <a:cs typeface="Arial" panose="020B0604020202020204" pitchFamily="34" charset="0"/>
              </a:rPr>
              <a:t>. </a:t>
            </a:r>
            <a:r>
              <a:rPr lang="nl-NL" sz="2000" b="1" u="sng" dirty="0">
                <a:ea typeface="Times New Roman" panose="02020603050405020304" pitchFamily="18" charset="0"/>
                <a:cs typeface="Arial" panose="020B0604020202020204" pitchFamily="34" charset="0"/>
              </a:rPr>
              <a:t>Vorige</a:t>
            </a:r>
            <a:r>
              <a:rPr lang="nl-NL" sz="2000" dirty="0">
                <a:ea typeface="Times New Roman" panose="02020603050405020304" pitchFamily="18" charset="0"/>
                <a:cs typeface="Arial" panose="020B0604020202020204" pitchFamily="34" charset="0"/>
              </a:rPr>
              <a:t> week, </a:t>
            </a:r>
            <a:r>
              <a:rPr lang="nl-NL" sz="2000" b="1" i="1" dirty="0">
                <a:ea typeface="Times New Roman" panose="02020603050405020304" pitchFamily="18" charset="0"/>
                <a:cs typeface="Arial" panose="020B0604020202020204" pitchFamily="34" charset="0"/>
              </a:rPr>
              <a:t>de week die voorbij is, de week hiervoor</a:t>
            </a:r>
            <a:r>
              <a:rPr lang="nl-NL" sz="2000" dirty="0">
                <a:ea typeface="Times New Roman" panose="02020603050405020304" pitchFamily="18" charset="0"/>
                <a:cs typeface="Arial" panose="020B0604020202020204" pitchFamily="34" charset="0"/>
              </a:rPr>
              <a:t>, zijn we voor de eerste keer naar een sterrenwacht in de buurt geweest. Toen het donker was, konden we daar door een telescoop kijken naar de maan, de sterren en de planeten. </a:t>
            </a:r>
            <a:r>
              <a:rPr lang="nl-NL" sz="2000" dirty="0">
                <a:solidFill>
                  <a:srgbClr val="00B050"/>
                </a:solidFill>
                <a:ea typeface="Times New Roman" panose="02020603050405020304" pitchFamily="18" charset="0"/>
                <a:cs typeface="Arial" panose="020B0604020202020204" pitchFamily="34" charset="0"/>
              </a:rPr>
              <a:t>(extra klik)  </a:t>
            </a:r>
            <a:r>
              <a:rPr lang="nl-NL" sz="2000" dirty="0">
                <a:ea typeface="Times New Roman" panose="02020603050405020304" pitchFamily="18" charset="0"/>
                <a:cs typeface="Arial" panose="020B0604020202020204" pitchFamily="34" charset="0"/>
              </a:rPr>
              <a:t>We leerden dat de aarde de enige </a:t>
            </a:r>
            <a:r>
              <a:rPr lang="nl-NL" sz="2000" b="1" u="sng" dirty="0">
                <a:ea typeface="Times New Roman" panose="02020603050405020304" pitchFamily="18" charset="0"/>
                <a:cs typeface="Arial" panose="020B0604020202020204" pitchFamily="34" charset="0"/>
              </a:rPr>
              <a:t>planeet</a:t>
            </a:r>
            <a:r>
              <a:rPr lang="nl-NL" sz="2000" dirty="0">
                <a:ea typeface="Times New Roman" panose="02020603050405020304" pitchFamily="18" charset="0"/>
                <a:cs typeface="Arial" panose="020B0604020202020204" pitchFamily="34" charset="0"/>
              </a:rPr>
              <a:t> in ons zonnestelsel is waar leven is ontstaan. De planeet is </a:t>
            </a:r>
            <a:r>
              <a:rPr lang="nl-NL" sz="2000" b="1" i="1" dirty="0">
                <a:ea typeface="Times New Roman" panose="02020603050405020304" pitchFamily="18" charset="0"/>
                <a:cs typeface="Arial" panose="020B0604020202020204" pitchFamily="34" charset="0"/>
              </a:rPr>
              <a:t>de bol in de ruimte, bijvoorbeeld de aarde en Mars. </a:t>
            </a:r>
            <a:r>
              <a:rPr lang="nl-NL" sz="2000" dirty="0">
                <a:ea typeface="Times New Roman" panose="02020603050405020304" pitchFamily="18" charset="0"/>
                <a:cs typeface="Arial" panose="020B0604020202020204" pitchFamily="34" charset="0"/>
              </a:rPr>
              <a:t>Dat maakt de aarde heel </a:t>
            </a:r>
            <a:r>
              <a:rPr lang="nl-NL" sz="2000" b="1" u="sng" dirty="0">
                <a:ea typeface="Times New Roman" panose="02020603050405020304" pitchFamily="18" charset="0"/>
                <a:cs typeface="Arial" panose="020B0604020202020204" pitchFamily="34" charset="0"/>
              </a:rPr>
              <a:t>uniek</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heel bijzonder, er is er maar één van</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Ook vertelden ze ons dat niemand </a:t>
            </a:r>
            <a:r>
              <a:rPr lang="nl-NL" sz="2000" b="1" u="sng" dirty="0">
                <a:ea typeface="Times New Roman" panose="02020603050405020304" pitchFamily="18" charset="0"/>
                <a:cs typeface="Arial" panose="020B0604020202020204" pitchFamily="34" charset="0"/>
              </a:rPr>
              <a:t>precies</a:t>
            </a:r>
            <a:r>
              <a:rPr lang="nl-NL" sz="2000" dirty="0">
                <a:ea typeface="Times New Roman" panose="02020603050405020304" pitchFamily="18" charset="0"/>
                <a:cs typeface="Arial" panose="020B0604020202020204" pitchFamily="34" charset="0"/>
              </a:rPr>
              <a:t> weet waarom juist op de aarde leven is ontstaan. Precies betekent: </a:t>
            </a:r>
            <a:r>
              <a:rPr lang="nl-NL" sz="2000" b="1" i="1" dirty="0">
                <a:ea typeface="Times New Roman" panose="02020603050405020304" pitchFamily="18" charset="0"/>
                <a:cs typeface="Arial" panose="020B0604020202020204" pitchFamily="34" charset="0"/>
              </a:rPr>
              <a:t>niet een beetje, maar helemaal. </a:t>
            </a:r>
            <a:r>
              <a:rPr lang="nl-NL" sz="2000" dirty="0">
                <a:ea typeface="Times New Roman" panose="02020603050405020304" pitchFamily="18" charset="0"/>
                <a:cs typeface="Arial" panose="020B0604020202020204" pitchFamily="34" charset="0"/>
              </a:rPr>
              <a:t>We weten een paar dingen wel natuurlijk: </a:t>
            </a:r>
            <a:r>
              <a:rPr lang="nl-NL" sz="2000" b="1" u="sng" dirty="0">
                <a:ea typeface="Times New Roman" panose="02020603050405020304" pitchFamily="18" charset="0"/>
                <a:cs typeface="Arial" panose="020B0604020202020204" pitchFamily="34" charset="0"/>
              </a:rPr>
              <a:t>zoals</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bijvoorbeeld</a:t>
            </a:r>
            <a:r>
              <a:rPr lang="nl-NL" sz="2000" dirty="0">
                <a:ea typeface="Times New Roman" panose="02020603050405020304" pitchFamily="18" charset="0"/>
                <a:cs typeface="Arial" panose="020B0604020202020204" pitchFamily="34" charset="0"/>
              </a:rPr>
              <a:t>, dat het leven zo’n 3.8 miljard jaar geleden is begonnen, dat er water nodig is en dat planten en dieren licht nodig hebben om te groeien.</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Vinden jullie de geschiedenis van de aarde ook zo interessant?</a:t>
            </a:r>
            <a:endParaRPr lang="nl-NL" sz="2000" b="1" i="1"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solidFill>
                <a:srgbClr val="00B050"/>
              </a:solidFill>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dirty="0">
                <a:solidFill>
                  <a:srgbClr val="00B050"/>
                </a:solidFill>
                <a:ea typeface="Times New Roman" panose="02020603050405020304" pitchFamily="18" charset="0"/>
                <a:cs typeface="Arial" panose="020B0604020202020204" pitchFamily="34" charset="0"/>
              </a:rPr>
              <a:t>In de laatste dia vind je een link naar een filmpje van het Klokhuis over het ontstaan van het leven op aarde. (6.57)</a:t>
            </a: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D1526E79-DA7A-672E-2217-DBC3CDCF37E5}"/>
              </a:ext>
            </a:extLst>
          </p:cNvPr>
          <p:cNvSpPr>
            <a:spLocks noChangeArrowheads="1"/>
          </p:cNvSpPr>
          <p:nvPr/>
        </p:nvSpPr>
        <p:spPr bwMode="auto">
          <a:xfrm>
            <a:off x="-3852936" y="2422921"/>
            <a:ext cx="65" cy="79437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zoals</a:t>
            </a:r>
          </a:p>
        </p:txBody>
      </p:sp>
      <p:pic>
        <p:nvPicPr>
          <p:cNvPr id="3" name="Afbeelding 2" descr="Afbeelding met kleding&#10;&#10;Automatisch gegenereerde beschrijving">
            <a:extLst>
              <a:ext uri="{FF2B5EF4-FFF2-40B4-BE49-F238E27FC236}">
                <a16:creationId xmlns:a16="http://schemas.microsoft.com/office/drawing/2014/main" id="{180F9B80-3A83-1EDD-4715-E4DF81A145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708920"/>
            <a:ext cx="9144000" cy="3657600"/>
          </a:xfrm>
          <a:prstGeom prst="rect">
            <a:avLst/>
          </a:prstGeom>
        </p:spPr>
      </p:pic>
      <p:sp>
        <p:nvSpPr>
          <p:cNvPr id="8" name="Tekstballon: rechthoek 7">
            <a:extLst>
              <a:ext uri="{FF2B5EF4-FFF2-40B4-BE49-F238E27FC236}">
                <a16:creationId xmlns:a16="http://schemas.microsoft.com/office/drawing/2014/main" id="{029F5292-CF11-A110-E5D7-84B69F1115EF}"/>
              </a:ext>
            </a:extLst>
          </p:cNvPr>
          <p:cNvSpPr/>
          <p:nvPr/>
        </p:nvSpPr>
        <p:spPr>
          <a:xfrm>
            <a:off x="4517763" y="1387656"/>
            <a:ext cx="1926445" cy="1698801"/>
          </a:xfrm>
          <a:prstGeom prst="wedgeRectCallout">
            <a:avLst>
              <a:gd name="adj1" fmla="val -42983"/>
              <a:gd name="adj2" fmla="val 718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ballon: rechthoek 10">
            <a:extLst>
              <a:ext uri="{FF2B5EF4-FFF2-40B4-BE49-F238E27FC236}">
                <a16:creationId xmlns:a16="http://schemas.microsoft.com/office/drawing/2014/main" id="{AA158184-0DD4-D165-730D-473235903ADE}"/>
              </a:ext>
            </a:extLst>
          </p:cNvPr>
          <p:cNvSpPr/>
          <p:nvPr/>
        </p:nvSpPr>
        <p:spPr>
          <a:xfrm>
            <a:off x="323528" y="1397552"/>
            <a:ext cx="1422389" cy="1698801"/>
          </a:xfrm>
          <a:prstGeom prst="wedgeRectCallout">
            <a:avLst>
              <a:gd name="adj1" fmla="val 4881"/>
              <a:gd name="adj2" fmla="val 6895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3" name="Afbeelding 12">
            <a:extLst>
              <a:ext uri="{FF2B5EF4-FFF2-40B4-BE49-F238E27FC236}">
                <a16:creationId xmlns:a16="http://schemas.microsoft.com/office/drawing/2014/main" id="{8800ED24-5045-9E23-398D-AFD40405F0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2455" y="1369147"/>
            <a:ext cx="1950889" cy="2091109"/>
          </a:xfrm>
          <a:prstGeom prst="rect">
            <a:avLst/>
          </a:prstGeom>
        </p:spPr>
      </p:pic>
      <p:sp>
        <p:nvSpPr>
          <p:cNvPr id="14" name="Tekstballon: rechthoek 13">
            <a:extLst>
              <a:ext uri="{FF2B5EF4-FFF2-40B4-BE49-F238E27FC236}">
                <a16:creationId xmlns:a16="http://schemas.microsoft.com/office/drawing/2014/main" id="{840D401C-51AA-E404-A8CC-6E61CEE02838}"/>
              </a:ext>
            </a:extLst>
          </p:cNvPr>
          <p:cNvSpPr/>
          <p:nvPr/>
        </p:nvSpPr>
        <p:spPr>
          <a:xfrm>
            <a:off x="2069445" y="1387656"/>
            <a:ext cx="1782475" cy="1708697"/>
          </a:xfrm>
          <a:prstGeom prst="wedgeRectCallout">
            <a:avLst>
              <a:gd name="adj1" fmla="val 6527"/>
              <a:gd name="adj2" fmla="val 753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6" name="Afbeelding 15" descr="Afbeelding met geel, creativiteit, ontwerp&#10;&#10;Automatisch gegenereerde beschrijving">
            <a:extLst>
              <a:ext uri="{FF2B5EF4-FFF2-40B4-BE49-F238E27FC236}">
                <a16:creationId xmlns:a16="http://schemas.microsoft.com/office/drawing/2014/main" id="{CF2016B3-232A-AA3F-98F7-9FEAF6DB57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61172" y="1497734"/>
            <a:ext cx="1639625" cy="1478644"/>
          </a:xfrm>
          <a:prstGeom prst="rect">
            <a:avLst/>
          </a:prstGeom>
        </p:spPr>
      </p:pic>
      <p:pic>
        <p:nvPicPr>
          <p:cNvPr id="18" name="Afbeelding 17" descr="Afbeelding met water, vectorafbeeldingen, Graphics, ontwerp&#10;&#10;Automatisch gegenereerde beschrijving">
            <a:extLst>
              <a:ext uri="{FF2B5EF4-FFF2-40B4-BE49-F238E27FC236}">
                <a16:creationId xmlns:a16="http://schemas.microsoft.com/office/drawing/2014/main" id="{397A7F1F-120F-3590-3FA1-68FE2C27AD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14484" y="1449085"/>
            <a:ext cx="1692396" cy="1595734"/>
          </a:xfrm>
          <a:prstGeom prst="rect">
            <a:avLst/>
          </a:prstGeom>
        </p:spPr>
      </p:pic>
      <p:sp>
        <p:nvSpPr>
          <p:cNvPr id="19" name="Tekstvak 18">
            <a:extLst>
              <a:ext uri="{FF2B5EF4-FFF2-40B4-BE49-F238E27FC236}">
                <a16:creationId xmlns:a16="http://schemas.microsoft.com/office/drawing/2014/main" id="{59F95C71-767F-0476-1B2B-4CF77F6EC7F6}"/>
              </a:ext>
            </a:extLst>
          </p:cNvPr>
          <p:cNvSpPr txBox="1"/>
          <p:nvPr/>
        </p:nvSpPr>
        <p:spPr>
          <a:xfrm>
            <a:off x="323528" y="1497734"/>
            <a:ext cx="1450300" cy="1384995"/>
          </a:xfrm>
          <a:prstGeom prst="rect">
            <a:avLst/>
          </a:prstGeom>
          <a:noFill/>
        </p:spPr>
        <p:txBody>
          <a:bodyPr wrap="square" rtlCol="0">
            <a:spAutoFit/>
          </a:bodyPr>
          <a:lstStyle/>
          <a:p>
            <a:r>
              <a:rPr lang="nl-NL" sz="2800" dirty="0">
                <a:latin typeface="Century Gothic" panose="020B0502020202020204" pitchFamily="34" charset="0"/>
              </a:rPr>
              <a:t>3.8 miljard jaar</a:t>
            </a:r>
          </a:p>
        </p:txBody>
      </p:sp>
      <p:sp>
        <p:nvSpPr>
          <p:cNvPr id="7" name="Tekstvak 6">
            <a:extLst>
              <a:ext uri="{FF2B5EF4-FFF2-40B4-BE49-F238E27FC236}">
                <a16:creationId xmlns:a16="http://schemas.microsoft.com/office/drawing/2014/main" id="{49E9D4DF-5D4B-FADE-6297-7FC574D68C0B}"/>
              </a:ext>
            </a:extLst>
          </p:cNvPr>
          <p:cNvSpPr txBox="1"/>
          <p:nvPr/>
        </p:nvSpPr>
        <p:spPr>
          <a:xfrm>
            <a:off x="323528" y="5949280"/>
            <a:ext cx="4870704" cy="646331"/>
          </a:xfrm>
          <a:prstGeom prst="rect">
            <a:avLst/>
          </a:prstGeom>
          <a:noFill/>
        </p:spPr>
        <p:txBody>
          <a:bodyPr wrap="square">
            <a:spAutoFit/>
          </a:bodyPr>
          <a:lstStyle/>
          <a:p>
            <a:r>
              <a:rPr lang="nl-NL" dirty="0" err="1">
                <a:hlinkClick r:id="rId7"/>
              </a:rPr>
              <a:t>Schooltv</a:t>
            </a:r>
            <a:r>
              <a:rPr lang="nl-NL" dirty="0">
                <a:hlinkClick r:id="rId7"/>
              </a:rPr>
              <a:t>: Hoe ontstond het leven op aarde? - Evolutie begon met eencelligen</a:t>
            </a:r>
            <a:endParaRPr lang="nl-NL" dirty="0"/>
          </a:p>
        </p:txBody>
      </p:sp>
    </p:spTree>
    <p:extLst>
      <p:ext uri="{BB962C8B-B14F-4D97-AF65-F5344CB8AC3E}">
        <p14:creationId xmlns:p14="http://schemas.microsoft.com/office/powerpoint/2010/main" val="407491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uniek</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2889" y="54295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900" b="1" dirty="0">
                <a:solidFill>
                  <a:srgbClr val="387038"/>
                </a:solidFill>
                <a:effectLst/>
                <a:latin typeface="Century Gothic" panose="020B0502020202020204" pitchFamily="34" charset="0"/>
                <a:ea typeface="Calibri"/>
                <a:cs typeface="Times New Roman"/>
              </a:rPr>
              <a:t>13 in een dozijn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heel bijzonder, er is er maar één van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aarde is een </a:t>
            </a:r>
            <a:r>
              <a:rPr lang="nl-NL" sz="2400" i="1" u="sng" dirty="0">
                <a:solidFill>
                  <a:srgbClr val="387038"/>
                </a:solidFill>
                <a:latin typeface="Century Gothic" panose="020B0502020202020204" pitchFamily="34" charset="0"/>
                <a:ea typeface="Calibri"/>
                <a:cs typeface="Times New Roman"/>
              </a:rPr>
              <a:t>unieke</a:t>
            </a:r>
            <a:r>
              <a:rPr lang="nl-NL" sz="2400" i="1" dirty="0">
                <a:solidFill>
                  <a:srgbClr val="387038"/>
                </a:solidFill>
                <a:latin typeface="Century Gothic" panose="020B0502020202020204" pitchFamily="34" charset="0"/>
                <a:ea typeface="Calibri"/>
                <a:cs typeface="Times New Roman"/>
              </a:rPr>
              <a:t> planeet.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01112" y="1628800"/>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zo bijzonder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Van d</a:t>
            </a:r>
            <a:r>
              <a:rPr lang="nl-NL" sz="2400" i="1" dirty="0">
                <a:solidFill>
                  <a:srgbClr val="387038"/>
                </a:solidFill>
                <a:effectLst/>
                <a:latin typeface="Century Gothic" panose="020B0502020202020204" pitchFamily="34" charset="0"/>
                <a:ea typeface="Calibri"/>
                <a:cs typeface="Times New Roman"/>
              </a:rPr>
              <a:t>eze knikkers zijn er </a:t>
            </a:r>
            <a:r>
              <a:rPr lang="nl-NL" sz="2400" i="1" u="sng" dirty="0">
                <a:solidFill>
                  <a:srgbClr val="387038"/>
                </a:solidFill>
                <a:effectLst/>
                <a:latin typeface="Century Gothic" panose="020B0502020202020204" pitchFamily="34" charset="0"/>
                <a:ea typeface="Calibri"/>
                <a:cs typeface="Times New Roman"/>
              </a:rPr>
              <a:t>13 in een dozijn</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EA084DB0-98B6-3C8D-69AF-253FB6710A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992" y="2685714"/>
            <a:ext cx="3781028" cy="2328894"/>
          </a:xfrm>
          <a:prstGeom prst="rect">
            <a:avLst/>
          </a:prstGeom>
        </p:spPr>
      </p:pic>
      <p:pic>
        <p:nvPicPr>
          <p:cNvPr id="2" name="Afbeelding 1">
            <a:extLst>
              <a:ext uri="{FF2B5EF4-FFF2-40B4-BE49-F238E27FC236}">
                <a16:creationId xmlns:a16="http://schemas.microsoft.com/office/drawing/2014/main" id="{0DC72942-53D9-7F58-D9E3-0F2E71F77B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49036" y="2245274"/>
            <a:ext cx="3739904" cy="2692860"/>
          </a:xfrm>
          <a:prstGeom prst="rect">
            <a:avLst/>
          </a:prstGeom>
        </p:spPr>
      </p:pic>
      <p:pic>
        <p:nvPicPr>
          <p:cNvPr id="8" name="Afbeelding 7">
            <a:extLst>
              <a:ext uri="{FF2B5EF4-FFF2-40B4-BE49-F238E27FC236}">
                <a16:creationId xmlns:a16="http://schemas.microsoft.com/office/drawing/2014/main" id="{B4E47636-5D22-2F51-E8D5-2FCB460EF01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97149" y="3591704"/>
            <a:ext cx="823520" cy="792088"/>
          </a:xfrm>
          <a:prstGeom prst="rect">
            <a:avLst/>
          </a:prstGeom>
        </p:spPr>
      </p:pic>
      <p:pic>
        <p:nvPicPr>
          <p:cNvPr id="10" name="Afbeelding 9">
            <a:extLst>
              <a:ext uri="{FF2B5EF4-FFF2-40B4-BE49-F238E27FC236}">
                <a16:creationId xmlns:a16="http://schemas.microsoft.com/office/drawing/2014/main" id="{26DE6C8C-D492-5638-450B-0D9A8CB7CAC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49079" y="4364491"/>
            <a:ext cx="823031" cy="792549"/>
          </a:xfrm>
          <a:prstGeom prst="rect">
            <a:avLst/>
          </a:prstGeom>
        </p:spPr>
      </p:pic>
      <p:pic>
        <p:nvPicPr>
          <p:cNvPr id="9" name="Afbeelding 8">
            <a:extLst>
              <a:ext uri="{FF2B5EF4-FFF2-40B4-BE49-F238E27FC236}">
                <a16:creationId xmlns:a16="http://schemas.microsoft.com/office/drawing/2014/main" id="{E7795AF5-5B8E-6842-FF37-309F1E7AE1C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35078" y="4255038"/>
            <a:ext cx="823031" cy="792549"/>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vorig</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volgend</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dat wat voorbij is, hiervoor</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u="sng" dirty="0">
                <a:solidFill>
                  <a:srgbClr val="387038"/>
                </a:solidFill>
                <a:latin typeface="Century Gothic" panose="020B0502020202020204" pitchFamily="34" charset="0"/>
                <a:ea typeface="Calibri"/>
                <a:cs typeface="Times New Roman"/>
              </a:rPr>
              <a:t>Vorige</a:t>
            </a:r>
            <a:r>
              <a:rPr lang="nl-NL" sz="2400" i="1" dirty="0">
                <a:solidFill>
                  <a:srgbClr val="387038"/>
                </a:solidFill>
                <a:latin typeface="Century Gothic" panose="020B0502020202020204" pitchFamily="34" charset="0"/>
                <a:ea typeface="Calibri"/>
                <a:cs typeface="Times New Roman"/>
              </a:rPr>
              <a:t> week zijn we naar het museum geweest.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aankomend</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u="sng" dirty="0">
                <a:solidFill>
                  <a:srgbClr val="387038"/>
                </a:solidFill>
                <a:effectLst/>
                <a:latin typeface="Century Gothic" panose="020B0502020202020204" pitchFamily="34" charset="0"/>
                <a:ea typeface="Calibri"/>
                <a:cs typeface="Times New Roman"/>
              </a:rPr>
              <a:t>Volgende</a:t>
            </a:r>
            <a:r>
              <a:rPr lang="nl-NL" sz="2400" i="1" dirty="0">
                <a:solidFill>
                  <a:srgbClr val="387038"/>
                </a:solidFill>
                <a:effectLst/>
                <a:latin typeface="Century Gothic" panose="020B0502020202020204" pitchFamily="34" charset="0"/>
                <a:ea typeface="Calibri"/>
                <a:cs typeface="Times New Roman"/>
              </a:rPr>
              <a:t> week blijven we eens een keer thuis.</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A3E551F9-7F29-9115-8E74-18BAD34742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1997" y="2750290"/>
            <a:ext cx="3236392" cy="2244703"/>
          </a:xfrm>
          <a:prstGeom prst="rect">
            <a:avLst/>
          </a:prstGeom>
        </p:spPr>
      </p:pic>
      <p:pic>
        <p:nvPicPr>
          <p:cNvPr id="4" name="Afbeelding 3">
            <a:extLst>
              <a:ext uri="{FF2B5EF4-FFF2-40B4-BE49-F238E27FC236}">
                <a16:creationId xmlns:a16="http://schemas.microsoft.com/office/drawing/2014/main" id="{9020F476-F875-687A-1B60-69D69323C5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6056" y="3429000"/>
            <a:ext cx="1440160" cy="1440160"/>
          </a:xfrm>
          <a:prstGeom prst="rect">
            <a:avLst/>
          </a:prstGeom>
        </p:spPr>
      </p:pic>
      <p:pic>
        <p:nvPicPr>
          <p:cNvPr id="6" name="Afbeelding 5" descr="Afbeelding met tekst, schermopname, Lettertype, nummer&#10;&#10;Automatisch gegenereerde beschrijving">
            <a:extLst>
              <a:ext uri="{FF2B5EF4-FFF2-40B4-BE49-F238E27FC236}">
                <a16:creationId xmlns:a16="http://schemas.microsoft.com/office/drawing/2014/main" id="{EB88CDF6-3D64-9528-B225-AC3275799B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32315" y="3428999"/>
            <a:ext cx="1368153" cy="1368153"/>
          </a:xfrm>
          <a:prstGeom prst="rect">
            <a:avLst/>
          </a:prstGeom>
          <a:ln w="38100">
            <a:solidFill>
              <a:srgbClr val="FF0000"/>
            </a:solidFill>
          </a:ln>
        </p:spPr>
      </p:pic>
      <p:sp>
        <p:nvSpPr>
          <p:cNvPr id="8" name="Pijl: gekromd links 7">
            <a:extLst>
              <a:ext uri="{FF2B5EF4-FFF2-40B4-BE49-F238E27FC236}">
                <a16:creationId xmlns:a16="http://schemas.microsoft.com/office/drawing/2014/main" id="{001760A9-0F2A-AE43-A12A-F68F58FA95C6}"/>
              </a:ext>
            </a:extLst>
          </p:cNvPr>
          <p:cNvSpPr/>
          <p:nvPr/>
        </p:nvSpPr>
        <p:spPr>
          <a:xfrm rot="16200000">
            <a:off x="6389910" y="2284540"/>
            <a:ext cx="540643" cy="129614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272941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precies</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ongeveer</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niet een beetje maar helemaal</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Deze man weet </a:t>
            </a:r>
            <a:r>
              <a:rPr lang="nl-NL" sz="2400" i="1" u="sng" dirty="0">
                <a:solidFill>
                  <a:srgbClr val="387038"/>
                </a:solidFill>
                <a:latin typeface="Century Gothic" panose="020B0502020202020204" pitchFamily="34" charset="0"/>
                <a:ea typeface="Calibri"/>
                <a:cs typeface="Times New Roman"/>
              </a:rPr>
              <a:t>precies</a:t>
            </a:r>
            <a:r>
              <a:rPr lang="nl-NL" sz="2400" i="1" dirty="0">
                <a:solidFill>
                  <a:srgbClr val="387038"/>
                </a:solidFill>
                <a:latin typeface="Century Gothic" panose="020B0502020202020204" pitchFamily="34" charset="0"/>
                <a:ea typeface="Calibri"/>
                <a:cs typeface="Times New Roman"/>
              </a:rPr>
              <a:t> hoe het leven op aarde is ontstaan.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44976" y="1561317"/>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min of meer, naar schatting</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In dit zakje zitten </a:t>
            </a:r>
            <a:r>
              <a:rPr lang="nl-NL" sz="2400" i="1" u="sng" dirty="0">
                <a:solidFill>
                  <a:srgbClr val="387038"/>
                </a:solidFill>
                <a:effectLst/>
                <a:latin typeface="Century Gothic" panose="020B0502020202020204" pitchFamily="34" charset="0"/>
                <a:ea typeface="Calibri"/>
                <a:cs typeface="Times New Roman"/>
              </a:rPr>
              <a:t>ongeveer</a:t>
            </a:r>
            <a:r>
              <a:rPr lang="nl-NL" sz="2400" i="1" dirty="0">
                <a:solidFill>
                  <a:srgbClr val="387038"/>
                </a:solidFill>
                <a:effectLst/>
                <a:latin typeface="Century Gothic" panose="020B0502020202020204" pitchFamily="34" charset="0"/>
                <a:ea typeface="Calibri"/>
                <a:cs typeface="Times New Roman"/>
              </a:rPr>
              <a:t> 30 knikkers.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0" name="Afbeelding 9" descr="Afbeelding met Modeaccessoire, kralen, kunst&#10;&#10;Automatisch gegenereerde beschrijving">
            <a:extLst>
              <a:ext uri="{FF2B5EF4-FFF2-40B4-BE49-F238E27FC236}">
                <a16:creationId xmlns:a16="http://schemas.microsoft.com/office/drawing/2014/main" id="{1A00D1E4-935B-7320-FF3B-ED29881549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4245" y="2649896"/>
            <a:ext cx="3140946" cy="2098152"/>
          </a:xfrm>
          <a:prstGeom prst="rect">
            <a:avLst/>
          </a:prstGeom>
        </p:spPr>
      </p:pic>
      <p:pic>
        <p:nvPicPr>
          <p:cNvPr id="8" name="Afbeelding 7">
            <a:extLst>
              <a:ext uri="{FF2B5EF4-FFF2-40B4-BE49-F238E27FC236}">
                <a16:creationId xmlns:a16="http://schemas.microsoft.com/office/drawing/2014/main" id="{39B16B26-60F5-B76F-CC8B-1255D6E7A9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99219" y="3664855"/>
            <a:ext cx="1605896" cy="1509338"/>
          </a:xfrm>
          <a:prstGeom prst="rect">
            <a:avLst/>
          </a:prstGeom>
        </p:spPr>
      </p:pic>
      <p:pic>
        <p:nvPicPr>
          <p:cNvPr id="4" name="Afbeelding 3">
            <a:extLst>
              <a:ext uri="{FF2B5EF4-FFF2-40B4-BE49-F238E27FC236}">
                <a16:creationId xmlns:a16="http://schemas.microsoft.com/office/drawing/2014/main" id="{AFCCFE1E-B45A-97A1-8301-E6FCB9812FF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7485" y="2564904"/>
            <a:ext cx="2655866" cy="2199903"/>
          </a:xfrm>
          <a:prstGeom prst="rect">
            <a:avLst/>
          </a:prstGeom>
        </p:spPr>
      </p:pic>
    </p:spTree>
    <p:extLst>
      <p:ext uri="{BB962C8B-B14F-4D97-AF65-F5344CB8AC3E}">
        <p14:creationId xmlns:p14="http://schemas.microsoft.com/office/powerpoint/2010/main" val="1216551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2000" y="105918"/>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915816" y="476672"/>
            <a:ext cx="2592288"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310025" y="404664"/>
            <a:ext cx="360040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lijst</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560371"/>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2" y="3546245"/>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het rapport</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275394" y="3558912"/>
            <a:ext cx="2743718" cy="98621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085397" y="3536658"/>
            <a:ext cx="3103130" cy="64878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afspeel-</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11123" y="3549581"/>
            <a:ext cx="274597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813649" y="3619297"/>
            <a:ext cx="3168351"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Top 40</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5591548" y="479432"/>
            <a:ext cx="3255510" cy="95693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5695700" y="404664"/>
            <a:ext cx="3168352"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rij woorden, namen of cijfers</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8609CFE5-1C3D-7AE0-5526-3C5CFABE29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910" y="390583"/>
            <a:ext cx="1935355" cy="2693902"/>
          </a:xfrm>
          <a:prstGeom prst="rect">
            <a:avLst/>
          </a:prstGeom>
        </p:spPr>
      </p:pic>
      <p:pic>
        <p:nvPicPr>
          <p:cNvPr id="17" name="Afbeelding 16" descr="Afbeelding met kleding, persoon, Menselijk gezicht, meisje&#10;&#10;Automatisch gegenereerde beschrijving">
            <a:extLst>
              <a:ext uri="{FF2B5EF4-FFF2-40B4-BE49-F238E27FC236}">
                <a16:creationId xmlns:a16="http://schemas.microsoft.com/office/drawing/2014/main" id="{F03536DA-315A-8040-32BC-0D0BE0DEE8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7584" y="4587384"/>
            <a:ext cx="2146562" cy="1433904"/>
          </a:xfrm>
          <a:prstGeom prst="rect">
            <a:avLst/>
          </a:prstGeom>
        </p:spPr>
      </p:pic>
      <p:sp>
        <p:nvSpPr>
          <p:cNvPr id="18" name="Tekstvak 17">
            <a:extLst>
              <a:ext uri="{FF2B5EF4-FFF2-40B4-BE49-F238E27FC236}">
                <a16:creationId xmlns:a16="http://schemas.microsoft.com/office/drawing/2014/main" id="{CAD2AC3F-9A2C-BA3C-AEC5-EC0D29B8FF77}"/>
              </a:ext>
            </a:extLst>
          </p:cNvPr>
          <p:cNvSpPr txBox="1"/>
          <p:nvPr/>
        </p:nvSpPr>
        <p:spPr>
          <a:xfrm rot="490282">
            <a:off x="1691680" y="4725144"/>
            <a:ext cx="518597" cy="196410"/>
          </a:xfrm>
          <a:prstGeom prst="rect">
            <a:avLst/>
          </a:prstGeom>
          <a:solidFill>
            <a:schemeClr val="bg1"/>
          </a:solidFill>
        </p:spPr>
        <p:txBody>
          <a:bodyPr wrap="square" rtlCol="0">
            <a:spAutoFit/>
          </a:bodyPr>
          <a:lstStyle/>
          <a:p>
            <a:endParaRPr lang="nl-NL" dirty="0">
              <a:solidFill>
                <a:schemeClr val="bg1"/>
              </a:solidFill>
            </a:endParaRPr>
          </a:p>
        </p:txBody>
      </p:sp>
      <p:sp>
        <p:nvSpPr>
          <p:cNvPr id="19" name="Tekstvak 18">
            <a:extLst>
              <a:ext uri="{FF2B5EF4-FFF2-40B4-BE49-F238E27FC236}">
                <a16:creationId xmlns:a16="http://schemas.microsoft.com/office/drawing/2014/main" id="{D467EDCA-9BC3-6043-4F58-81A4FDE3019E}"/>
              </a:ext>
            </a:extLst>
          </p:cNvPr>
          <p:cNvSpPr txBox="1"/>
          <p:nvPr/>
        </p:nvSpPr>
        <p:spPr>
          <a:xfrm rot="525514">
            <a:off x="1606367" y="4726239"/>
            <a:ext cx="1368152" cy="276999"/>
          </a:xfrm>
          <a:prstGeom prst="rect">
            <a:avLst/>
          </a:prstGeom>
          <a:noFill/>
        </p:spPr>
        <p:txBody>
          <a:bodyPr wrap="square" rtlCol="0">
            <a:spAutoFit/>
          </a:bodyPr>
          <a:lstStyle/>
          <a:p>
            <a:r>
              <a:rPr lang="nl-NL" sz="1200" b="1" dirty="0"/>
              <a:t>rapport</a:t>
            </a:r>
          </a:p>
        </p:txBody>
      </p:sp>
      <p:pic>
        <p:nvPicPr>
          <p:cNvPr id="21" name="Afbeelding 20" descr="Afbeelding met elektronica, gadget, Elektronisch apparaat, tekst&#10;&#10;Automatisch gegenereerde beschrijving">
            <a:extLst>
              <a:ext uri="{FF2B5EF4-FFF2-40B4-BE49-F238E27FC236}">
                <a16:creationId xmlns:a16="http://schemas.microsoft.com/office/drawing/2014/main" id="{DC6FA6B6-D2BB-93D9-BC54-64F2FC9988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16064" y="4603772"/>
            <a:ext cx="1911872" cy="1433904"/>
          </a:xfrm>
          <a:prstGeom prst="rect">
            <a:avLst/>
          </a:prstGeom>
        </p:spPr>
      </p:pic>
      <p:pic>
        <p:nvPicPr>
          <p:cNvPr id="23" name="Afbeelding 22">
            <a:extLst>
              <a:ext uri="{FF2B5EF4-FFF2-40B4-BE49-F238E27FC236}">
                <a16:creationId xmlns:a16="http://schemas.microsoft.com/office/drawing/2014/main" id="{0FC5741F-2686-4F3B-3D6F-35FDF03C6C4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97518" y="4203087"/>
            <a:ext cx="908508" cy="1801419"/>
          </a:xfrm>
          <a:prstGeom prst="rect">
            <a:avLst/>
          </a:prstGeom>
        </p:spPr>
      </p:pic>
      <p:sp>
        <p:nvSpPr>
          <p:cNvPr id="25" name="Tekstvak 24">
            <a:extLst>
              <a:ext uri="{FF2B5EF4-FFF2-40B4-BE49-F238E27FC236}">
                <a16:creationId xmlns:a16="http://schemas.microsoft.com/office/drawing/2014/main" id="{E39A3B21-6985-7725-0682-38AA99844074}"/>
              </a:ext>
            </a:extLst>
          </p:cNvPr>
          <p:cNvSpPr txBox="1"/>
          <p:nvPr/>
        </p:nvSpPr>
        <p:spPr>
          <a:xfrm>
            <a:off x="5220072" y="6023267"/>
            <a:ext cx="3559761" cy="169277"/>
          </a:xfrm>
          <a:prstGeom prst="rect">
            <a:avLst/>
          </a:prstGeom>
          <a:noFill/>
        </p:spPr>
        <p:txBody>
          <a:bodyPr wrap="square">
            <a:spAutoFit/>
          </a:bodyPr>
          <a:lstStyle/>
          <a:p>
            <a:r>
              <a:rPr lang="nl-NL" sz="500" dirty="0">
                <a:solidFill>
                  <a:schemeClr val="bg1">
                    <a:lumMod val="85000"/>
                  </a:schemeClr>
                </a:solidFill>
              </a:rPr>
              <a:t>https://www.radiotrefpunt.nl/uploads/monthly_2023_01/NederBeat_lijst_2023_1.jpg.b9c2f67c718572926dc816b48d94562d.jpg</a:t>
            </a:r>
          </a:p>
        </p:txBody>
      </p:sp>
      <p:sp>
        <p:nvSpPr>
          <p:cNvPr id="2" name="Tekstvak 2">
            <a:extLst>
              <a:ext uri="{FF2B5EF4-FFF2-40B4-BE49-F238E27FC236}">
                <a16:creationId xmlns:a16="http://schemas.microsoft.com/office/drawing/2014/main" id="{D7EE835F-FA2B-4DF4-3A66-EE360F0B2BC8}"/>
              </a:ext>
            </a:extLst>
          </p:cNvPr>
          <p:cNvSpPr txBox="1">
            <a:spLocks noChangeArrowheads="1"/>
          </p:cNvSpPr>
          <p:nvPr/>
        </p:nvSpPr>
        <p:spPr bwMode="auto">
          <a:xfrm>
            <a:off x="3053343" y="3954990"/>
            <a:ext cx="3103130" cy="64878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lijst</a:t>
            </a:r>
            <a:endParaRPr lang="nl-NL" sz="3600" b="1"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192884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532810" y="476672"/>
            <a:ext cx="4568272" cy="100811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433476" y="422952"/>
            <a:ext cx="4836888" cy="49679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de planeet</a:t>
            </a:r>
            <a:endParaRPr lang="nl-NL" sz="60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2" y="3881821"/>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a:latin typeface="Century Gothic" panose="020B0502020202020204" pitchFamily="34" charset="0"/>
                <a:ea typeface="Calibri"/>
                <a:cs typeface="Times New Roman"/>
              </a:rPr>
              <a:t>Aarde</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41078" y="3861985"/>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Mars</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86104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01081" y="386104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Saturnus</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100811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bol in de ruimte</a:t>
            </a:r>
            <a:endParaRPr lang="nl-NL" sz="1100" dirty="0">
              <a:effectLst/>
              <a:latin typeface="Century Gothic" panose="020B0502020202020204" pitchFamily="34" charset="0"/>
              <a:ea typeface="Calibri"/>
              <a:cs typeface="Times New Roman"/>
            </a:endParaRPr>
          </a:p>
        </p:txBody>
      </p:sp>
      <p:pic>
        <p:nvPicPr>
          <p:cNvPr id="3" name="Afbeelding 2" descr="Afbeelding met bol, planeet, Aarde, wereldbol&#10;&#10;Automatisch gegenereerde beschrijving">
            <a:extLst>
              <a:ext uri="{FF2B5EF4-FFF2-40B4-BE49-F238E27FC236}">
                <a16:creationId xmlns:a16="http://schemas.microsoft.com/office/drawing/2014/main" id="{2DEA1D1D-9360-6F70-C804-ED29F32976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6171" y="4581128"/>
            <a:ext cx="1962831" cy="1381833"/>
          </a:xfrm>
          <a:prstGeom prst="rect">
            <a:avLst/>
          </a:prstGeom>
        </p:spPr>
      </p:pic>
      <p:pic>
        <p:nvPicPr>
          <p:cNvPr id="17" name="Afbeelding 16" descr="Afbeelding met bol, Hemellichaam, planeet, hemelse gebeurtenis&#10;&#10;Automatisch gegenereerde beschrijving">
            <a:extLst>
              <a:ext uri="{FF2B5EF4-FFF2-40B4-BE49-F238E27FC236}">
                <a16:creationId xmlns:a16="http://schemas.microsoft.com/office/drawing/2014/main" id="{29D4E2FD-A521-CA56-CA22-9970D0B81A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01626" y="4671593"/>
            <a:ext cx="1529097" cy="1376187"/>
          </a:xfrm>
          <a:prstGeom prst="rect">
            <a:avLst/>
          </a:prstGeom>
        </p:spPr>
      </p:pic>
      <p:pic>
        <p:nvPicPr>
          <p:cNvPr id="19" name="Afbeelding 18" descr="Afbeelding met ring&#10;&#10;Beschrijving automatisch gegenereerd met gemiddelde betrouwbaarheid">
            <a:extLst>
              <a:ext uri="{FF2B5EF4-FFF2-40B4-BE49-F238E27FC236}">
                <a16:creationId xmlns:a16="http://schemas.microsoft.com/office/drawing/2014/main" id="{C7FDE600-35DC-C3E2-02C4-F1095A008A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06934" y="4637795"/>
            <a:ext cx="2562780" cy="1409985"/>
          </a:xfrm>
          <a:prstGeom prst="rect">
            <a:avLst/>
          </a:prstGeom>
        </p:spPr>
      </p:pic>
    </p:spTree>
    <p:extLst>
      <p:ext uri="{BB962C8B-B14F-4D97-AF65-F5344CB8AC3E}">
        <p14:creationId xmlns:p14="http://schemas.microsoft.com/office/powerpoint/2010/main" val="2035176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172437" y="2408214"/>
            <a:ext cx="4752527"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h</a:t>
            </a:r>
            <a:r>
              <a:rPr lang="nl-NL" sz="5400" b="1" dirty="0">
                <a:effectLst/>
                <a:latin typeface="Century Gothic" panose="020B0502020202020204" pitchFamily="34" charset="0"/>
                <a:ea typeface="Calibri"/>
                <a:cs typeface="Times New Roman"/>
              </a:rPr>
              <a:t>et museum</a:t>
            </a:r>
            <a:endParaRPr lang="nl-NL" sz="54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024939" y="4324860"/>
            <a:ext cx="289248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738163" y="4281070"/>
            <a:ext cx="3276105" cy="56409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vitrine</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389648" y="825813"/>
            <a:ext cx="327058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31841" y="819113"/>
            <a:ext cx="379312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expositie</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5" y="429309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beeld</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5"/>
            <a:ext cx="5472608" cy="94550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19180" y="3188938"/>
            <a:ext cx="5983533" cy="56409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gebouw of de plek waar bijzondere dingen te zien zijn</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ADF32EE1-51A0-EFED-E582-6D07D12F5B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53422" y="1425402"/>
            <a:ext cx="2032653" cy="1679563"/>
          </a:xfrm>
          <a:prstGeom prst="rect">
            <a:avLst/>
          </a:prstGeom>
        </p:spPr>
      </p:pic>
      <p:pic>
        <p:nvPicPr>
          <p:cNvPr id="6" name="Afbeelding 5" descr="Afbeelding met kunst, illustratie&#10;&#10;Beschrijving automatisch gegenereerd met gemiddelde betrouwbaarheid">
            <a:extLst>
              <a:ext uri="{FF2B5EF4-FFF2-40B4-BE49-F238E27FC236}">
                <a16:creationId xmlns:a16="http://schemas.microsoft.com/office/drawing/2014/main" id="{61F5AF5E-919B-EE44-0D08-CD917C80F8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0310" y="346618"/>
            <a:ext cx="2896147" cy="1635271"/>
          </a:xfrm>
          <a:prstGeom prst="rect">
            <a:avLst/>
          </a:prstGeom>
        </p:spPr>
      </p:pic>
      <p:pic>
        <p:nvPicPr>
          <p:cNvPr id="20" name="Afbeelding 19" descr="Afbeelding met wolk, buitenshuis, standbeeld, hemel&#10;&#10;Automatisch gegenereerde beschrijving">
            <a:extLst>
              <a:ext uri="{FF2B5EF4-FFF2-40B4-BE49-F238E27FC236}">
                <a16:creationId xmlns:a16="http://schemas.microsoft.com/office/drawing/2014/main" id="{A65782C8-1571-EF0A-92C3-8A19DDB5B1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1600" y="4966427"/>
            <a:ext cx="2180218" cy="1486909"/>
          </a:xfrm>
          <a:prstGeom prst="rect">
            <a:avLst/>
          </a:prstGeom>
        </p:spPr>
      </p:pic>
      <p:pic>
        <p:nvPicPr>
          <p:cNvPr id="22" name="Afbeelding 21" descr="Afbeelding met overdekt, interieurontwerp, muur, museum&#10;&#10;Automatisch gegenereerde beschrijving">
            <a:extLst>
              <a:ext uri="{FF2B5EF4-FFF2-40B4-BE49-F238E27FC236}">
                <a16:creationId xmlns:a16="http://schemas.microsoft.com/office/drawing/2014/main" id="{96E04A4A-0640-BCCC-F2AC-B2899268AD4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76056" y="4941168"/>
            <a:ext cx="2225912" cy="1486909"/>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0" y="-99392"/>
            <a:ext cx="9323512"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zoals</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bijvoorbeeld</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Wij weten wel een paar dingen, </a:t>
            </a:r>
            <a:r>
              <a:rPr lang="nl-NL" sz="2800" i="1" u="sng" dirty="0">
                <a:solidFill>
                  <a:srgbClr val="387038"/>
                </a:solidFill>
                <a:latin typeface="Century Gothic" panose="020B0502020202020204" pitchFamily="34" charset="0"/>
                <a:cs typeface="Times New Roman"/>
              </a:rPr>
              <a:t>zoals</a:t>
            </a:r>
            <a:r>
              <a:rPr lang="nl-NL" sz="2800" i="1" dirty="0">
                <a:solidFill>
                  <a:srgbClr val="387038"/>
                </a:solidFill>
                <a:latin typeface="Century Gothic" panose="020B0502020202020204" pitchFamily="34" charset="0"/>
                <a:cs typeface="Times New Roman"/>
              </a:rPr>
              <a:t> dat het leven 3,8 miljard jaar geleden is ontstaan.</a:t>
            </a:r>
            <a:endParaRPr lang="nl-NL" sz="2800" i="1" dirty="0">
              <a:solidFill>
                <a:srgbClr val="00B050"/>
              </a:solidFill>
              <a:latin typeface="Century Gothic" panose="020B0502020202020204" pitchFamily="34" charset="0"/>
            </a:endParaRPr>
          </a:p>
        </p:txBody>
      </p:sp>
      <p:pic>
        <p:nvPicPr>
          <p:cNvPr id="3" name="Afbeelding 2">
            <a:extLst>
              <a:ext uri="{FF2B5EF4-FFF2-40B4-BE49-F238E27FC236}">
                <a16:creationId xmlns:a16="http://schemas.microsoft.com/office/drawing/2014/main" id="{98097758-EC7A-E90F-C497-D5B8C7451C7B}"/>
              </a:ext>
            </a:extLst>
          </p:cNvPr>
          <p:cNvPicPr>
            <a:picLocks noChangeAspect="1"/>
          </p:cNvPicPr>
          <p:nvPr/>
        </p:nvPicPr>
        <p:blipFill>
          <a:blip r:embed="rId3"/>
          <a:stretch>
            <a:fillRect/>
          </a:stretch>
        </p:blipFill>
        <p:spPr>
          <a:xfrm>
            <a:off x="1170843" y="1820721"/>
            <a:ext cx="6981825" cy="3867150"/>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39  – 26 september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museum</a:t>
            </a:r>
          </a:p>
        </p:txBody>
      </p:sp>
      <p:pic>
        <p:nvPicPr>
          <p:cNvPr id="5" name="Afbeelding 4">
            <a:extLst>
              <a:ext uri="{FF2B5EF4-FFF2-40B4-BE49-F238E27FC236}">
                <a16:creationId xmlns:a16="http://schemas.microsoft.com/office/drawing/2014/main" id="{0FBA87F2-C241-6A1A-589A-A124D0FAEB1E}"/>
              </a:ext>
            </a:extLst>
          </p:cNvPr>
          <p:cNvPicPr>
            <a:picLocks noChangeAspect="1"/>
          </p:cNvPicPr>
          <p:nvPr/>
        </p:nvPicPr>
        <p:blipFill>
          <a:blip r:embed="rId3"/>
          <a:stretch>
            <a:fillRect/>
          </a:stretch>
        </p:blipFill>
        <p:spPr>
          <a:xfrm>
            <a:off x="1259632" y="1772816"/>
            <a:ext cx="5184576" cy="4283969"/>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lijst</a:t>
            </a:r>
          </a:p>
        </p:txBody>
      </p:sp>
      <p:pic>
        <p:nvPicPr>
          <p:cNvPr id="3" name="Afbeelding 2" descr="Afbeelding met tekst, schermopname, logo, Lettertype&#10;&#10;Automatisch gegenereerde beschrijving">
            <a:extLst>
              <a:ext uri="{FF2B5EF4-FFF2-40B4-BE49-F238E27FC236}">
                <a16:creationId xmlns:a16="http://schemas.microsoft.com/office/drawing/2014/main" id="{9B03855C-5572-C415-9463-7CC2C5AD207B}"/>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555776" y="620688"/>
            <a:ext cx="5555852" cy="6019341"/>
          </a:xfrm>
          <a:prstGeom prst="rect">
            <a:avLst/>
          </a:prstGeom>
        </p:spPr>
      </p:pic>
      <p:sp>
        <p:nvSpPr>
          <p:cNvPr id="4" name="Tekstvak 3">
            <a:extLst>
              <a:ext uri="{FF2B5EF4-FFF2-40B4-BE49-F238E27FC236}">
                <a16:creationId xmlns:a16="http://schemas.microsoft.com/office/drawing/2014/main" id="{80EA6C14-43DF-077D-06AE-F240248D5210}"/>
              </a:ext>
            </a:extLst>
          </p:cNvPr>
          <p:cNvSpPr txBox="1"/>
          <p:nvPr/>
        </p:nvSpPr>
        <p:spPr>
          <a:xfrm>
            <a:off x="4932040" y="2348880"/>
            <a:ext cx="1728192" cy="369332"/>
          </a:xfrm>
          <a:prstGeom prst="rect">
            <a:avLst/>
          </a:prstGeom>
          <a:noFill/>
        </p:spPr>
        <p:txBody>
          <a:bodyPr wrap="square" rtlCol="0">
            <a:spAutoFit/>
          </a:bodyPr>
          <a:lstStyle/>
          <a:p>
            <a:r>
              <a:rPr lang="nl-NL" dirty="0">
                <a:latin typeface="Baguet Script" panose="00000500000000000000" pitchFamily="2" charset="0"/>
              </a:rPr>
              <a:t>Rijksmuseum</a:t>
            </a:r>
          </a:p>
        </p:txBody>
      </p:sp>
      <p:sp>
        <p:nvSpPr>
          <p:cNvPr id="5" name="Tekstvak 4">
            <a:extLst>
              <a:ext uri="{FF2B5EF4-FFF2-40B4-BE49-F238E27FC236}">
                <a16:creationId xmlns:a16="http://schemas.microsoft.com/office/drawing/2014/main" id="{D904F77D-7A14-9A7B-CB03-FB9858DF8E72}"/>
              </a:ext>
            </a:extLst>
          </p:cNvPr>
          <p:cNvSpPr txBox="1"/>
          <p:nvPr/>
        </p:nvSpPr>
        <p:spPr>
          <a:xfrm>
            <a:off x="5004048" y="3068960"/>
            <a:ext cx="1653112" cy="369332"/>
          </a:xfrm>
          <a:prstGeom prst="rect">
            <a:avLst/>
          </a:prstGeom>
          <a:noFill/>
        </p:spPr>
        <p:txBody>
          <a:bodyPr wrap="square" rtlCol="0">
            <a:spAutoFit/>
          </a:bodyPr>
          <a:lstStyle/>
          <a:p>
            <a:r>
              <a:rPr lang="nl-NL" dirty="0">
                <a:latin typeface="Baguet Script" panose="00000500000000000000" pitchFamily="2" charset="0"/>
              </a:rPr>
              <a:t>Sterrenwacht</a:t>
            </a:r>
          </a:p>
        </p:txBody>
      </p:sp>
      <p:sp>
        <p:nvSpPr>
          <p:cNvPr id="8" name="Tekstvak 7">
            <a:extLst>
              <a:ext uri="{FF2B5EF4-FFF2-40B4-BE49-F238E27FC236}">
                <a16:creationId xmlns:a16="http://schemas.microsoft.com/office/drawing/2014/main" id="{4CA610AC-DC99-FA5C-5F53-3761799AF3F7}"/>
              </a:ext>
            </a:extLst>
          </p:cNvPr>
          <p:cNvSpPr txBox="1"/>
          <p:nvPr/>
        </p:nvSpPr>
        <p:spPr>
          <a:xfrm>
            <a:off x="4932040" y="3803217"/>
            <a:ext cx="1872208" cy="369332"/>
          </a:xfrm>
          <a:prstGeom prst="rect">
            <a:avLst/>
          </a:prstGeom>
          <a:noFill/>
        </p:spPr>
        <p:txBody>
          <a:bodyPr wrap="square" rtlCol="0">
            <a:spAutoFit/>
          </a:bodyPr>
          <a:lstStyle/>
          <a:p>
            <a:r>
              <a:rPr lang="nl-NL" dirty="0">
                <a:latin typeface="Baguet Script" panose="00000500000000000000" pitchFamily="2" charset="0"/>
              </a:rPr>
              <a:t>Nijntje museum</a:t>
            </a:r>
          </a:p>
        </p:txBody>
      </p:sp>
      <p:sp>
        <p:nvSpPr>
          <p:cNvPr id="9" name="Tekstvak 8">
            <a:extLst>
              <a:ext uri="{FF2B5EF4-FFF2-40B4-BE49-F238E27FC236}">
                <a16:creationId xmlns:a16="http://schemas.microsoft.com/office/drawing/2014/main" id="{2D47299C-231D-C4BA-F1EC-7631A9B70702}"/>
              </a:ext>
            </a:extLst>
          </p:cNvPr>
          <p:cNvSpPr txBox="1"/>
          <p:nvPr/>
        </p:nvSpPr>
        <p:spPr>
          <a:xfrm>
            <a:off x="5144992" y="4509120"/>
            <a:ext cx="1512168" cy="369332"/>
          </a:xfrm>
          <a:prstGeom prst="rect">
            <a:avLst/>
          </a:prstGeom>
          <a:noFill/>
        </p:spPr>
        <p:txBody>
          <a:bodyPr wrap="square" rtlCol="0">
            <a:spAutoFit/>
          </a:bodyPr>
          <a:lstStyle/>
          <a:p>
            <a:r>
              <a:rPr lang="nl-NL" dirty="0">
                <a:latin typeface="Baguet Script" panose="00000500000000000000" pitchFamily="2" charset="0"/>
              </a:rPr>
              <a:t>Naturalis</a:t>
            </a:r>
          </a:p>
        </p:txBody>
      </p:sp>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134684"/>
            <a:ext cx="9180512" cy="1200329"/>
          </a:xfrm>
          <a:prstGeom prst="rect">
            <a:avLst/>
          </a:prstGeom>
          <a:noFill/>
        </p:spPr>
        <p:txBody>
          <a:bodyPr wrap="square" rtlCol="0">
            <a:spAutoFit/>
          </a:bodyPr>
          <a:lstStyle/>
          <a:p>
            <a:r>
              <a:rPr lang="nl-NL" sz="7200" b="1" u="sng" dirty="0">
                <a:latin typeface="Century Gothic" panose="020B0502020202020204" pitchFamily="34" charset="0"/>
              </a:rPr>
              <a:t>vorig</a:t>
            </a:r>
          </a:p>
        </p:txBody>
      </p:sp>
      <p:pic>
        <p:nvPicPr>
          <p:cNvPr id="3" name="Afbeelding 2" descr="Afbeelding met tekst, schermopname, Lettertype, nummer&#10;&#10;Automatisch gegenereerde beschrijving">
            <a:extLst>
              <a:ext uri="{FF2B5EF4-FFF2-40B4-BE49-F238E27FC236}">
                <a16:creationId xmlns:a16="http://schemas.microsoft.com/office/drawing/2014/main" id="{39950092-9CE8-3768-00F4-8488FDC24A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2372687"/>
            <a:ext cx="2448272" cy="2448272"/>
          </a:xfrm>
          <a:prstGeom prst="rect">
            <a:avLst/>
          </a:prstGeom>
          <a:ln w="57150">
            <a:solidFill>
              <a:srgbClr val="FF0000"/>
            </a:solidFill>
          </a:ln>
        </p:spPr>
      </p:pic>
      <p:pic>
        <p:nvPicPr>
          <p:cNvPr id="5" name="Afbeelding 4" descr="Afbeelding met tekst, schermopname, Lettertype, nummer&#10;&#10;Automatisch gegenereerde beschrijving">
            <a:extLst>
              <a:ext uri="{FF2B5EF4-FFF2-40B4-BE49-F238E27FC236}">
                <a16:creationId xmlns:a16="http://schemas.microsoft.com/office/drawing/2014/main" id="{9426BB05-1CC2-12ED-F374-470B16BE8A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1999" y="2348880"/>
            <a:ext cx="2448271" cy="2448271"/>
          </a:xfrm>
          <a:prstGeom prst="rect">
            <a:avLst/>
          </a:prstGeom>
          <a:ln w="57150">
            <a:solidFill>
              <a:srgbClr val="FF0000"/>
            </a:solidFill>
          </a:ln>
        </p:spPr>
      </p:pic>
      <p:sp>
        <p:nvSpPr>
          <p:cNvPr id="7" name="Rechthoek 6">
            <a:extLst>
              <a:ext uri="{FF2B5EF4-FFF2-40B4-BE49-F238E27FC236}">
                <a16:creationId xmlns:a16="http://schemas.microsoft.com/office/drawing/2014/main" id="{8E6F877D-D13A-DA72-ACF7-7E9D09FBB329}"/>
              </a:ext>
            </a:extLst>
          </p:cNvPr>
          <p:cNvSpPr/>
          <p:nvPr/>
        </p:nvSpPr>
        <p:spPr>
          <a:xfrm>
            <a:off x="2091823" y="2924944"/>
            <a:ext cx="288032"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E6CC5C3E-7ABD-5161-E4D8-5CB71B68B6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4048" y="2927818"/>
            <a:ext cx="292633" cy="1725318"/>
          </a:xfrm>
          <a:prstGeom prst="rect">
            <a:avLst/>
          </a:prstGeom>
        </p:spPr>
      </p:pic>
      <p:sp>
        <p:nvSpPr>
          <p:cNvPr id="10" name="Tekstvak 9">
            <a:extLst>
              <a:ext uri="{FF2B5EF4-FFF2-40B4-BE49-F238E27FC236}">
                <a16:creationId xmlns:a16="http://schemas.microsoft.com/office/drawing/2014/main" id="{8BD217C6-5E96-F48A-5500-8E23C91D69D2}"/>
              </a:ext>
            </a:extLst>
          </p:cNvPr>
          <p:cNvSpPr txBox="1"/>
          <p:nvPr/>
        </p:nvSpPr>
        <p:spPr>
          <a:xfrm>
            <a:off x="5133525" y="3120777"/>
            <a:ext cx="1872206" cy="369332"/>
          </a:xfrm>
          <a:prstGeom prst="rect">
            <a:avLst/>
          </a:prstGeom>
          <a:noFill/>
        </p:spPr>
        <p:txBody>
          <a:bodyPr wrap="square" rtlCol="0">
            <a:spAutoFit/>
          </a:bodyPr>
          <a:lstStyle/>
          <a:p>
            <a:r>
              <a:rPr lang="nl-NL" dirty="0">
                <a:latin typeface="Century Gothic" panose="020B0502020202020204" pitchFamily="34" charset="0"/>
              </a:rPr>
              <a:t>vandaag</a:t>
            </a:r>
          </a:p>
        </p:txBody>
      </p:sp>
      <p:sp>
        <p:nvSpPr>
          <p:cNvPr id="11" name="Pijl: gekromd rechts 10">
            <a:extLst>
              <a:ext uri="{FF2B5EF4-FFF2-40B4-BE49-F238E27FC236}">
                <a16:creationId xmlns:a16="http://schemas.microsoft.com/office/drawing/2014/main" id="{0AEF0DB6-E442-FE0A-1292-400A6854DC45}"/>
              </a:ext>
            </a:extLst>
          </p:cNvPr>
          <p:cNvSpPr/>
          <p:nvPr/>
        </p:nvSpPr>
        <p:spPr>
          <a:xfrm rot="5400000">
            <a:off x="3916657" y="545052"/>
            <a:ext cx="878637" cy="216024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2" name="Ovaal 11">
            <a:extLst>
              <a:ext uri="{FF2B5EF4-FFF2-40B4-BE49-F238E27FC236}">
                <a16:creationId xmlns:a16="http://schemas.microsoft.com/office/drawing/2014/main" id="{0F2D1DC1-5DBE-C268-6A8A-757142134F38}"/>
              </a:ext>
            </a:extLst>
          </p:cNvPr>
          <p:cNvSpPr/>
          <p:nvPr/>
        </p:nvSpPr>
        <p:spPr>
          <a:xfrm>
            <a:off x="4742449" y="3122879"/>
            <a:ext cx="360040" cy="3362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rmopname, tekenfilm, Animatie&#10;&#10;Automatisch gegenereerde beschrijving">
            <a:extLst>
              <a:ext uri="{FF2B5EF4-FFF2-40B4-BE49-F238E27FC236}">
                <a16:creationId xmlns:a16="http://schemas.microsoft.com/office/drawing/2014/main" id="{728FF23D-7C07-3E58-0EA7-2DC11FCB05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820" y="980728"/>
            <a:ext cx="7812360" cy="4687416"/>
          </a:xfrm>
          <a:prstGeom prst="rect">
            <a:avLst/>
          </a:prstGeom>
        </p:spPr>
      </p:pic>
      <p:sp>
        <p:nvSpPr>
          <p:cNvPr id="5" name="Tekstvak 4">
            <a:extLst>
              <a:ext uri="{FF2B5EF4-FFF2-40B4-BE49-F238E27FC236}">
                <a16:creationId xmlns:a16="http://schemas.microsoft.com/office/drawing/2014/main" id="{ABFE7B9F-4DB7-35E4-63CD-A18F8C6FAECE}"/>
              </a:ext>
            </a:extLst>
          </p:cNvPr>
          <p:cNvSpPr txBox="1"/>
          <p:nvPr/>
        </p:nvSpPr>
        <p:spPr>
          <a:xfrm>
            <a:off x="2982856" y="5877272"/>
            <a:ext cx="4104456" cy="584775"/>
          </a:xfrm>
          <a:prstGeom prst="rect">
            <a:avLst/>
          </a:prstGeom>
          <a:noFill/>
        </p:spPr>
        <p:txBody>
          <a:bodyPr wrap="square" rtlCol="0">
            <a:spAutoFit/>
          </a:bodyPr>
          <a:lstStyle/>
          <a:p>
            <a:r>
              <a:rPr lang="nl-NL" sz="3200" dirty="0">
                <a:latin typeface="Century Gothic" panose="020B0502020202020204" pitchFamily="34" charset="0"/>
              </a:rPr>
              <a:t>de sterrenwacht</a:t>
            </a:r>
          </a:p>
        </p:txBody>
      </p:sp>
    </p:spTree>
    <p:extLst>
      <p:ext uri="{BB962C8B-B14F-4D97-AF65-F5344CB8AC3E}">
        <p14:creationId xmlns:p14="http://schemas.microsoft.com/office/powerpoint/2010/main" val="4110767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planeet</a:t>
            </a:r>
          </a:p>
        </p:txBody>
      </p:sp>
      <p:pic>
        <p:nvPicPr>
          <p:cNvPr id="5" name="Afbeelding 4" descr="Afbeelding met bol, planeet, Aarde, wereldbol&#10;&#10;Automatisch gegenereerde beschrijving">
            <a:extLst>
              <a:ext uri="{FF2B5EF4-FFF2-40B4-BE49-F238E27FC236}">
                <a16:creationId xmlns:a16="http://schemas.microsoft.com/office/drawing/2014/main" id="{7A406C94-6342-BA60-E54B-A591866E9C8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142025"/>
            <a:ext cx="7632848" cy="5373525"/>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uniek</a:t>
            </a:r>
          </a:p>
        </p:txBody>
      </p:sp>
      <p:pic>
        <p:nvPicPr>
          <p:cNvPr id="5" name="Afbeelding 4" descr="Afbeelding met Kraal, bal, marmer&#10;&#10;Automatisch gegenereerde beschrijving">
            <a:extLst>
              <a:ext uri="{FF2B5EF4-FFF2-40B4-BE49-F238E27FC236}">
                <a16:creationId xmlns:a16="http://schemas.microsoft.com/office/drawing/2014/main" id="{8ABC9427-CFB8-EEF6-13D2-7EC09BB5B1D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9632" y="1340768"/>
            <a:ext cx="6801572" cy="5101179"/>
          </a:xfrm>
          <a:prstGeom prst="rect">
            <a:avLst/>
          </a:prstGeom>
        </p:spPr>
      </p:pic>
      <p:pic>
        <p:nvPicPr>
          <p:cNvPr id="7" name="Afbeelding 6">
            <a:extLst>
              <a:ext uri="{FF2B5EF4-FFF2-40B4-BE49-F238E27FC236}">
                <a16:creationId xmlns:a16="http://schemas.microsoft.com/office/drawing/2014/main" id="{D0B95032-F526-960F-2A2D-A95DA70EFB36}"/>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619672" y="3429000"/>
            <a:ext cx="3528392" cy="2485657"/>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6928" y="-195501"/>
            <a:ext cx="9180512" cy="1200329"/>
          </a:xfrm>
          <a:prstGeom prst="rect">
            <a:avLst/>
          </a:prstGeom>
          <a:noFill/>
        </p:spPr>
        <p:txBody>
          <a:bodyPr wrap="square" rtlCol="0">
            <a:spAutoFit/>
          </a:bodyPr>
          <a:lstStyle/>
          <a:p>
            <a:r>
              <a:rPr lang="nl-NL" sz="7200" b="1" u="sng" dirty="0">
                <a:latin typeface="Century Gothic" panose="020B0502020202020204" pitchFamily="34" charset="0"/>
              </a:rPr>
              <a:t>precies</a:t>
            </a:r>
          </a:p>
        </p:txBody>
      </p:sp>
      <p:pic>
        <p:nvPicPr>
          <p:cNvPr id="5" name="Afbeelding 4" descr="Afbeelding met Menselijk gezicht, clipart, illustratie, tekenfilm&#10;&#10;Automatisch gegenereerde beschrijving">
            <a:extLst>
              <a:ext uri="{FF2B5EF4-FFF2-40B4-BE49-F238E27FC236}">
                <a16:creationId xmlns:a16="http://schemas.microsoft.com/office/drawing/2014/main" id="{531E475E-4980-D3B7-6556-DB9AECF7FB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664" y="1206718"/>
            <a:ext cx="6117071" cy="4941370"/>
          </a:xfrm>
          <a:prstGeom prst="rect">
            <a:avLst/>
          </a:prstGeom>
        </p:spPr>
      </p:pic>
      <p:pic>
        <p:nvPicPr>
          <p:cNvPr id="14" name="Afbeelding 13" descr="Afbeelding met cirkel&#10;&#10;Automatisch gegenereerde beschrijving">
            <a:extLst>
              <a:ext uri="{FF2B5EF4-FFF2-40B4-BE49-F238E27FC236}">
                <a16:creationId xmlns:a16="http://schemas.microsoft.com/office/drawing/2014/main" id="{205D086C-AF9E-209B-A1DE-B67879743D1E}"/>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642989" y="404664"/>
            <a:ext cx="3448091" cy="3448091"/>
          </a:xfrm>
          <a:prstGeom prst="rect">
            <a:avLst/>
          </a:prstGeom>
        </p:spPr>
      </p:pic>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2456</TotalTime>
  <Words>681</Words>
  <Application>Microsoft Office PowerPoint</Application>
  <PresentationFormat>Diavoorstelling (4:3)</PresentationFormat>
  <Paragraphs>185</Paragraphs>
  <Slides>18</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Baguet Script</vt:lpstr>
      <vt:lpstr>Calibri</vt:lpstr>
      <vt:lpstr>Century Gothic</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Vrielink, Francis</cp:lastModifiedBy>
  <cp:revision>488</cp:revision>
  <dcterms:created xsi:type="dcterms:W3CDTF">2021-06-08T06:13:59Z</dcterms:created>
  <dcterms:modified xsi:type="dcterms:W3CDTF">2023-09-26T09:02:00Z</dcterms:modified>
</cp:coreProperties>
</file>