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7" r:id="rId4"/>
    <p:sldId id="1476" r:id="rId5"/>
    <p:sldId id="1480" r:id="rId6"/>
    <p:sldId id="1460" r:id="rId7"/>
    <p:sldId id="1478" r:id="rId8"/>
    <p:sldId id="1479" r:id="rId9"/>
    <p:sldId id="1475" r:id="rId10"/>
    <p:sldId id="934" r:id="rId11"/>
    <p:sldId id="263" r:id="rId12"/>
    <p:sldId id="1487" r:id="rId13"/>
    <p:sldId id="1486" r:id="rId14"/>
    <p:sldId id="1488" r:id="rId15"/>
    <p:sldId id="1484" r:id="rId16"/>
    <p:sldId id="259" r:id="rId17"/>
    <p:sldId id="1485"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6"/>
            <p14:sldId id="1480"/>
            <p14:sldId id="1460"/>
            <p14:sldId id="1478"/>
            <p14:sldId id="1479"/>
            <p14:sldId id="1475"/>
            <p14:sldId id="934"/>
            <p14:sldId id="263"/>
            <p14:sldId id="1487"/>
            <p14:sldId id="1486"/>
            <p14:sldId id="1488"/>
            <p14:sldId id="1484"/>
            <p14:sldId id="259"/>
            <p14:sldId id="14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6" d="100"/>
          <a:sy n="66" d="100"/>
        </p:scale>
        <p:origin x="1613"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Woordenoverzicht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schade: </a:t>
            </a:r>
            <a:r>
              <a:rPr kumimoji="0" lang="nl-NL" altLang="nl-NL" sz="1000" b="0" i="0" u="none" strike="noStrike" cap="none" normalizeH="0" baseline="0" dirty="0">
                <a:ln>
                  <a:noFill/>
                </a:ln>
                <a:solidFill>
                  <a:srgbClr val="4F4F4F"/>
                </a:solidFill>
                <a:effectLst/>
                <a:latin typeface="Verdana" panose="020B0604030504040204" pitchFamily="34" charset="0"/>
              </a:rPr>
              <a:t>dat wat kapot is</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gewonde: </a:t>
            </a:r>
            <a:r>
              <a:rPr kumimoji="0" lang="nl-NL" altLang="nl-NL" sz="1000" b="0" i="0" u="none" strike="noStrike" cap="none" normalizeH="0" baseline="0" dirty="0">
                <a:ln>
                  <a:noFill/>
                </a:ln>
                <a:solidFill>
                  <a:srgbClr val="4F4F4F"/>
                </a:solidFill>
                <a:effectLst/>
                <a:latin typeface="Verdana" panose="020B0604030504040204" pitchFamily="34" charset="0"/>
              </a:rPr>
              <a:t>iemand die een wond heeft of iets gebroken heeft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plaatsvinden: </a:t>
            </a:r>
            <a:r>
              <a:rPr kumimoji="0" lang="nl-NL" altLang="nl-NL" sz="1000" b="0" i="0" u="none" strike="noStrike" cap="none" normalizeH="0" baseline="0" dirty="0">
                <a:ln>
                  <a:noFill/>
                </a:ln>
                <a:solidFill>
                  <a:srgbClr val="4F4F4F"/>
                </a:solidFill>
                <a:effectLst/>
                <a:latin typeface="Verdana" panose="020B0604030504040204" pitchFamily="34" charset="0"/>
              </a:rPr>
              <a:t>gebeuren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gebied: </a:t>
            </a:r>
            <a:r>
              <a:rPr kumimoji="0" lang="nl-NL" altLang="nl-NL" sz="1000" b="0" i="0" u="none" strike="noStrike" cap="none" normalizeH="0" baseline="0" dirty="0">
                <a:ln>
                  <a:noFill/>
                </a:ln>
                <a:solidFill>
                  <a:srgbClr val="4F4F4F"/>
                </a:solidFill>
                <a:effectLst/>
                <a:latin typeface="Verdana" panose="020B0604030504040204" pitchFamily="34" charset="0"/>
              </a:rPr>
              <a:t>het stuk land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instorten: </a:t>
            </a:r>
            <a:r>
              <a:rPr kumimoji="0" lang="nl-NL" altLang="nl-NL" sz="1000" b="0" i="0" u="none" strike="noStrike" cap="none" normalizeH="0" baseline="0" dirty="0">
                <a:ln>
                  <a:noFill/>
                </a:ln>
                <a:solidFill>
                  <a:srgbClr val="4F4F4F"/>
                </a:solidFill>
                <a:effectLst/>
                <a:latin typeface="Verdana" panose="020B0604030504040204" pitchFamily="34" charset="0"/>
              </a:rPr>
              <a:t>kapotgaan en in elkaar zakken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treffen: </a:t>
            </a:r>
            <a:r>
              <a:rPr kumimoji="0" lang="nl-NL" altLang="nl-NL" sz="1000" b="0" i="0" u="none" strike="noStrike" cap="none" normalizeH="0" baseline="0" dirty="0">
                <a:ln>
                  <a:noFill/>
                </a:ln>
                <a:solidFill>
                  <a:srgbClr val="4F4F4F"/>
                </a:solidFill>
                <a:effectLst/>
                <a:latin typeface="Verdana" panose="020B0604030504040204" pitchFamily="34" charset="0"/>
              </a:rPr>
              <a:t>raken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voorkomen: </a:t>
            </a:r>
            <a:r>
              <a:rPr kumimoji="0" lang="nl-NL" altLang="nl-NL" sz="1000" b="0" i="0" u="none" strike="noStrike" cap="none" normalizeH="0" baseline="0" dirty="0">
                <a:ln>
                  <a:noFill/>
                </a:ln>
                <a:solidFill>
                  <a:srgbClr val="4F4F4F"/>
                </a:solidFill>
                <a:effectLst/>
                <a:latin typeface="Verdana" panose="020B0604030504040204" pitchFamily="34" charset="0"/>
              </a:rPr>
              <a:t>er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9KQQzMxCTz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Gisterenavond onweerde het bij mij in de buurt. Weten jullie dat het in Nederland zo’n 25 dagen per jaar onweert? </a:t>
            </a:r>
            <a:r>
              <a:rPr lang="nl-NL" sz="2000" b="1" u="sng" dirty="0">
                <a:effectLst/>
                <a:ea typeface="Times New Roman" panose="02020603050405020304" pitchFamily="18" charset="0"/>
                <a:cs typeface="Arial" panose="020B0604020202020204" pitchFamily="34" charset="0"/>
              </a:rPr>
              <a:t>Het gebied</a:t>
            </a:r>
            <a:r>
              <a:rPr lang="nl-NL" sz="2000" b="1" i="1" dirty="0">
                <a:effectLst/>
                <a:ea typeface="Times New Roman" panose="02020603050405020304" pitchFamily="18" charset="0"/>
                <a:cs typeface="Arial" panose="020B0604020202020204" pitchFamily="34" charset="0"/>
              </a:rPr>
              <a:t>, het stuk land </a:t>
            </a:r>
            <a:r>
              <a:rPr lang="nl-NL" sz="2000" dirty="0">
                <a:effectLst/>
                <a:ea typeface="Times New Roman" panose="02020603050405020304" pitchFamily="18" charset="0"/>
                <a:cs typeface="Arial" panose="020B0604020202020204" pitchFamily="34" charset="0"/>
              </a:rPr>
              <a:t>waar dit het vaakst </a:t>
            </a:r>
            <a:r>
              <a:rPr lang="nl-NL" sz="2000" b="1" u="sng" dirty="0">
                <a:effectLst/>
                <a:ea typeface="Times New Roman" panose="02020603050405020304" pitchFamily="18" charset="0"/>
                <a:cs typeface="Arial" panose="020B0604020202020204" pitchFamily="34" charset="0"/>
              </a:rPr>
              <a:t>plaatsvindt</a:t>
            </a:r>
            <a:r>
              <a:rPr lang="nl-NL" sz="2000" dirty="0">
                <a:effectLst/>
                <a:ea typeface="Times New Roman" panose="02020603050405020304" pitchFamily="18" charset="0"/>
                <a:cs typeface="Arial" panose="020B0604020202020204" pitchFamily="34" charset="0"/>
              </a:rPr>
              <a:t>,</a:t>
            </a:r>
            <a:r>
              <a:rPr lang="nl-NL" sz="2000" b="1"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waar dit het vaakst </a:t>
            </a:r>
            <a:r>
              <a:rPr lang="nl-NL" sz="2000" b="1" i="1" dirty="0">
                <a:effectLst/>
                <a:ea typeface="Times New Roman" panose="02020603050405020304" pitchFamily="18" charset="0"/>
                <a:cs typeface="Arial" panose="020B0604020202020204" pitchFamily="34" charset="0"/>
              </a:rPr>
              <a:t>gebeurt</a:t>
            </a:r>
            <a:r>
              <a:rPr lang="nl-NL" sz="2000"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is </a:t>
            </a:r>
            <a:r>
              <a:rPr lang="nl-NL" sz="2000" dirty="0">
                <a:ea typeface="Times New Roman" panose="02020603050405020304" pitchFamily="18" charset="0"/>
                <a:cs typeface="Arial" panose="020B0604020202020204" pitchFamily="34" charset="0"/>
              </a:rPr>
              <a:t>het gebied tussen </a:t>
            </a:r>
            <a:r>
              <a:rPr lang="nl-NL" sz="2000" dirty="0">
                <a:effectLst/>
                <a:ea typeface="Times New Roman" panose="02020603050405020304" pitchFamily="18" charset="0"/>
                <a:cs typeface="Arial" panose="020B0604020202020204" pitchFamily="34" charset="0"/>
              </a:rPr>
              <a:t>Antwerpen en Hilversum.</a:t>
            </a:r>
            <a:br>
              <a:rPr lang="nl-NL" sz="2000" dirty="0">
                <a:effectLst/>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Hoe vaak het onweert </a:t>
            </a:r>
            <a:r>
              <a:rPr lang="nl-NL" sz="2000" dirty="0">
                <a:effectLst/>
                <a:ea typeface="Times New Roman" panose="02020603050405020304" pitchFamily="18" charset="0"/>
                <a:cs typeface="Arial" panose="020B0604020202020204" pitchFamily="34" charset="0"/>
              </a:rPr>
              <a:t>zegt niet veel over hoeveel bliksem daarbij </a:t>
            </a:r>
            <a:r>
              <a:rPr lang="nl-NL" sz="2000" b="1" u="sng" dirty="0">
                <a:effectLst/>
                <a:ea typeface="Times New Roman" panose="02020603050405020304" pitchFamily="18" charset="0"/>
                <a:cs typeface="Arial" panose="020B0604020202020204" pitchFamily="34" charset="0"/>
              </a:rPr>
              <a:t>voorkomt</a:t>
            </a:r>
            <a:r>
              <a:rPr lang="nl-NL" sz="2000" dirty="0">
                <a:effectLst/>
                <a:ea typeface="Times New Roman" panose="02020603050405020304" pitchFamily="18" charset="0"/>
                <a:cs typeface="Arial" panose="020B0604020202020204" pitchFamily="34" charset="0"/>
              </a:rPr>
              <a:t>. Hoe vaak </a:t>
            </a:r>
            <a:r>
              <a:rPr lang="nl-NL" sz="2000" b="1" i="1" dirty="0">
                <a:effectLst/>
                <a:ea typeface="Times New Roman" panose="02020603050405020304" pitchFamily="18" charset="0"/>
                <a:cs typeface="Arial" panose="020B0604020202020204" pitchFamily="34" charset="0"/>
              </a:rPr>
              <a:t>er</a:t>
            </a:r>
            <a:r>
              <a:rPr lang="nl-NL" sz="2000" dirty="0">
                <a:effectLst/>
                <a:ea typeface="Times New Roman" panose="02020603050405020304" pitchFamily="18" charset="0"/>
                <a:cs typeface="Arial" panose="020B0604020202020204" pitchFamily="34" charset="0"/>
              </a:rPr>
              <a:t> bliksem </a:t>
            </a:r>
            <a:r>
              <a:rPr lang="nl-NL" sz="2000" b="1" i="1" dirty="0">
                <a:effectLst/>
                <a:ea typeface="Times New Roman" panose="02020603050405020304" pitchFamily="18" charset="0"/>
                <a:cs typeface="Arial" panose="020B0604020202020204" pitchFamily="34" charset="0"/>
              </a:rPr>
              <a:t>is</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Blikseminslag gebeurt soms ook. Soms veroorzaakt het veel </a:t>
            </a:r>
            <a:r>
              <a:rPr lang="nl-NL" sz="2000" b="1" u="sng" dirty="0">
                <a:ea typeface="Times New Roman" panose="02020603050405020304" pitchFamily="18" charset="0"/>
                <a:cs typeface="Arial" panose="020B0604020202020204" pitchFamily="34" charset="0"/>
              </a:rPr>
              <a:t>schade, </a:t>
            </a:r>
            <a:r>
              <a:rPr lang="nl-NL" sz="2000" b="1" i="1" dirty="0">
                <a:ea typeface="Times New Roman" panose="02020603050405020304" pitchFamily="18" charset="0"/>
                <a:cs typeface="Arial" panose="020B0604020202020204" pitchFamily="34" charset="0"/>
              </a:rPr>
              <a:t>maakt dat veel kapot. </a:t>
            </a:r>
            <a:r>
              <a:rPr lang="nl-NL" sz="2000" dirty="0">
                <a:ea typeface="Times New Roman" panose="02020603050405020304" pitchFamily="18" charset="0"/>
                <a:cs typeface="Arial" panose="020B0604020202020204" pitchFamily="34" charset="0"/>
              </a:rPr>
              <a:t> De meeste schade krijg je als de bliksem een boom </a:t>
            </a:r>
            <a:r>
              <a:rPr lang="nl-NL" sz="2000" b="1" u="sng" dirty="0">
                <a:ea typeface="Times New Roman" panose="02020603050405020304" pitchFamily="18" charset="0"/>
                <a:cs typeface="Arial" panose="020B0604020202020204" pitchFamily="34" charset="0"/>
              </a:rPr>
              <a:t>treft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raakt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die tegen een huis staat. Dan gaat de bliksem via de boom in de grond naar de leidingen van het huis. Zo kan er dan brand ontstaan in huis of kunnen er elektrische apparaten kapotgaan. Héél soms komt het voor dat er muren scheuren die daarna kunnen </a:t>
            </a:r>
            <a:r>
              <a:rPr lang="nl-NL" sz="2000" b="1" u="sng" dirty="0">
                <a:ea typeface="Times New Roman" panose="02020603050405020304" pitchFamily="18" charset="0"/>
                <a:cs typeface="Arial" panose="020B0604020202020204" pitchFamily="34" charset="0"/>
              </a:rPr>
              <a:t>instorten</a:t>
            </a:r>
            <a:r>
              <a:rPr lang="nl-NL" sz="2000" dirty="0">
                <a:ea typeface="Times New Roman" panose="02020603050405020304" pitchFamily="18" charset="0"/>
                <a:cs typeface="Arial" panose="020B0604020202020204" pitchFamily="34" charset="0"/>
              </a:rPr>
              <a:t>. Zo noemen we het als muren </a:t>
            </a:r>
            <a:r>
              <a:rPr lang="nl-NL" sz="2000" b="1" i="1" dirty="0">
                <a:ea typeface="Times New Roman" panose="02020603050405020304" pitchFamily="18" charset="0"/>
                <a:cs typeface="Arial" panose="020B0604020202020204" pitchFamily="34" charset="0"/>
              </a:rPr>
              <a:t>kapotgaan en in elkaar zakken</a:t>
            </a:r>
            <a:r>
              <a:rPr lang="nl-NL" sz="2000" dirty="0">
                <a:ea typeface="Times New Roman" panose="02020603050405020304" pitchFamily="18" charset="0"/>
                <a:cs typeface="Arial" panose="020B0604020202020204" pitchFamily="34" charset="0"/>
              </a:rPr>
              <a:t>. Dit gebeurt gelukkig bijna nooit. Het gebeurt gelukkig ook niet vaak dat er </a:t>
            </a:r>
            <a:r>
              <a:rPr lang="nl-NL" sz="2000" b="1" u="sng" dirty="0">
                <a:ea typeface="Times New Roman" panose="02020603050405020304" pitchFamily="18" charset="0"/>
                <a:cs typeface="Arial" panose="020B0604020202020204" pitchFamily="34" charset="0"/>
              </a:rPr>
              <a:t>gewonden</a:t>
            </a:r>
            <a:r>
              <a:rPr lang="nl-NL" sz="2000" dirty="0">
                <a:ea typeface="Times New Roman" panose="02020603050405020304" pitchFamily="18" charset="0"/>
                <a:cs typeface="Arial" panose="020B0604020202020204" pitchFamily="34" charset="0"/>
              </a:rPr>
              <a:t> vallen als het onweert. Gewonden zijn </a:t>
            </a:r>
            <a:r>
              <a:rPr lang="nl-NL" sz="2000" b="1" i="1" dirty="0">
                <a:ea typeface="Times New Roman" panose="02020603050405020304" pitchFamily="18" charset="0"/>
                <a:cs typeface="Arial" panose="020B0604020202020204" pitchFamily="34" charset="0"/>
              </a:rPr>
              <a:t>mensen die een wond hebben of iets gebroken hebben.</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Het is belangrijk dat je weet wat je moet doen als het onweert: blijf gewoon even in huis of blijf in de auto zitten. En als je buiten bent moet je niet in de buurt van hoge bomen, torens of gebouwen schuilen. Ook moet je je buiten zo klein mogelijk maken (hurken) met je voeten dicht tegen elkaar.</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Wie van jullie heeft wel eens een zware onweersbui meegemaakt?</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 je een link naar een filmpje met tips.</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treffen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Century Gothic" panose="020B0502020202020204" pitchFamily="34" charset="0"/>
                <a:ea typeface="Calibri"/>
                <a:cs typeface="Times New Roman"/>
              </a:rPr>
              <a:t>beschermen</a:t>
            </a:r>
            <a:endParaRPr lang="nl-NL" sz="52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raken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meeste schade krijg je als de bliksem een boom </a:t>
            </a:r>
            <a:r>
              <a:rPr lang="nl-NL" sz="2400" i="1" u="sng" dirty="0">
                <a:solidFill>
                  <a:srgbClr val="387038"/>
                </a:solidFill>
                <a:latin typeface="Century Gothic" panose="020B0502020202020204" pitchFamily="34" charset="0"/>
                <a:ea typeface="Calibri"/>
                <a:cs typeface="Times New Roman"/>
              </a:rPr>
              <a:t>treft</a:t>
            </a:r>
            <a:r>
              <a:rPr lang="nl-NL" sz="2400" i="1" dirty="0">
                <a:solidFill>
                  <a:srgbClr val="387038"/>
                </a:solidFill>
                <a:latin typeface="Century Gothic" panose="020B0502020202020204" pitchFamily="34" charset="0"/>
                <a:ea typeface="Calibri"/>
                <a:cs typeface="Times New Roman"/>
              </a:rPr>
              <a:t> die tegen een huis staat.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iemand niet in gevaar komt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Bliksemafleiders op het dak </a:t>
            </a:r>
            <a:r>
              <a:rPr lang="nl-NL" sz="2400" i="1" u="sng" dirty="0">
                <a:solidFill>
                  <a:srgbClr val="387038"/>
                </a:solidFill>
                <a:effectLst/>
                <a:latin typeface="Century Gothic" panose="020B0502020202020204" pitchFamily="34" charset="0"/>
                <a:ea typeface="Calibri"/>
                <a:cs typeface="Times New Roman"/>
              </a:rPr>
              <a:t>beschermen</a:t>
            </a:r>
            <a:r>
              <a:rPr lang="nl-NL" sz="2400" i="1" dirty="0">
                <a:solidFill>
                  <a:srgbClr val="387038"/>
                </a:solidFill>
                <a:effectLst/>
                <a:latin typeface="Century Gothic" panose="020B0502020202020204" pitchFamily="34" charset="0"/>
                <a:ea typeface="Calibri"/>
                <a:cs typeface="Times New Roman"/>
              </a:rPr>
              <a:t> een huis tegen blikseminslag.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gebouw, hemel, buitenshuis, dak&#10;&#10;Automatisch gegenereerde beschrijving">
            <a:extLst>
              <a:ext uri="{FF2B5EF4-FFF2-40B4-BE49-F238E27FC236}">
                <a16:creationId xmlns:a16="http://schemas.microsoft.com/office/drawing/2014/main" id="{02B6DEEC-B85E-6BE1-E87B-ADFFAC5716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220" y="2851302"/>
            <a:ext cx="3122101" cy="1960680"/>
          </a:xfrm>
          <a:prstGeom prst="rect">
            <a:avLst/>
          </a:prstGeom>
        </p:spPr>
      </p:pic>
      <p:pic>
        <p:nvPicPr>
          <p:cNvPr id="10" name="Afbeelding 9" descr="Afbeelding met bliksem, hemel, wolk, onweer&#10;&#10;Automatisch gegenereerde beschrijving">
            <a:extLst>
              <a:ext uri="{FF2B5EF4-FFF2-40B4-BE49-F238E27FC236}">
                <a16:creationId xmlns:a16="http://schemas.microsoft.com/office/drawing/2014/main" id="{BC3BB225-A650-FCB6-0B3B-669916E645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2204864"/>
            <a:ext cx="3409152" cy="227731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2027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dreigen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83969" y="412129"/>
            <a:ext cx="511256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plaatsvinden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gebeurt bijna</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Als de lucht er zo uitziet </a:t>
            </a:r>
            <a:r>
              <a:rPr lang="nl-NL" sz="2400" i="1" u="sng" dirty="0">
                <a:solidFill>
                  <a:srgbClr val="387038"/>
                </a:solidFill>
                <a:latin typeface="Century Gothic" panose="020B0502020202020204" pitchFamily="34" charset="0"/>
                <a:ea typeface="Calibri"/>
                <a:cs typeface="Times New Roman"/>
              </a:rPr>
              <a:t>dreigt</a:t>
            </a:r>
            <a:r>
              <a:rPr lang="nl-NL" sz="2400" i="1" dirty="0">
                <a:solidFill>
                  <a:srgbClr val="387038"/>
                </a:solidFill>
                <a:latin typeface="Century Gothic" panose="020B0502020202020204" pitchFamily="34" charset="0"/>
                <a:ea typeface="Calibri"/>
                <a:cs typeface="Times New Roman"/>
              </a:rPr>
              <a:t> er vast een onweer.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gebeuren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Op deze plek </a:t>
            </a:r>
            <a:r>
              <a:rPr lang="nl-NL" sz="2400" i="1" u="sng" dirty="0">
                <a:solidFill>
                  <a:srgbClr val="387038"/>
                </a:solidFill>
                <a:latin typeface="Century Gothic" panose="020B0502020202020204" pitchFamily="34" charset="0"/>
                <a:ea typeface="Calibri"/>
                <a:cs typeface="Times New Roman"/>
              </a:rPr>
              <a:t>vindt</a:t>
            </a:r>
            <a:r>
              <a:rPr lang="nl-NL" sz="2400" i="1" dirty="0">
                <a:solidFill>
                  <a:srgbClr val="387038"/>
                </a:solidFill>
                <a:latin typeface="Century Gothic" panose="020B0502020202020204" pitchFamily="34" charset="0"/>
                <a:ea typeface="Calibri"/>
                <a:cs typeface="Times New Roman"/>
              </a:rPr>
              <a:t> regelmatig onweer </a:t>
            </a:r>
            <a:r>
              <a:rPr lang="nl-NL" sz="2400" i="1" u="sng" dirty="0">
                <a:solidFill>
                  <a:srgbClr val="387038"/>
                </a:solidFill>
                <a:latin typeface="Century Gothic" panose="020B0502020202020204" pitchFamily="34" charset="0"/>
                <a:ea typeface="Calibri"/>
                <a:cs typeface="Times New Roman"/>
              </a:rPr>
              <a:t>plaats</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49537BB-F779-5DA9-287E-C3CE998499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1950" y="2420888"/>
            <a:ext cx="3576605" cy="2391737"/>
          </a:xfrm>
          <a:prstGeom prst="rect">
            <a:avLst/>
          </a:prstGeom>
        </p:spPr>
      </p:pic>
      <p:pic>
        <p:nvPicPr>
          <p:cNvPr id="4" name="Afbeelding 3" descr="Afbeelding met buitenshuis, landschap, natuur, veld&#10;&#10;Automatisch gegenereerde beschrijving">
            <a:extLst>
              <a:ext uri="{FF2B5EF4-FFF2-40B4-BE49-F238E27FC236}">
                <a16:creationId xmlns:a16="http://schemas.microsoft.com/office/drawing/2014/main" id="{6841D641-11A2-37F2-3743-EEAB2EC3A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647" y="2420888"/>
            <a:ext cx="3730723" cy="2391737"/>
          </a:xfrm>
          <a:prstGeom prst="rect">
            <a:avLst/>
          </a:prstGeom>
        </p:spPr>
      </p:pic>
    </p:spTree>
    <p:extLst>
      <p:ext uri="{BB962C8B-B14F-4D97-AF65-F5344CB8AC3E}">
        <p14:creationId xmlns:p14="http://schemas.microsoft.com/office/powerpoint/2010/main" val="187148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2010" y="312737"/>
            <a:ext cx="493204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voorkomen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55975" y="33601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ontbreken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Na een warme dag </a:t>
            </a:r>
            <a:r>
              <a:rPr lang="nl-NL" sz="2400" i="1" u="sng" dirty="0">
                <a:solidFill>
                  <a:srgbClr val="387038"/>
                </a:solidFill>
                <a:latin typeface="Century Gothic" panose="020B0502020202020204" pitchFamily="34" charset="0"/>
                <a:ea typeface="Calibri"/>
                <a:cs typeface="Times New Roman"/>
              </a:rPr>
              <a:t>komt</a:t>
            </a:r>
            <a:r>
              <a:rPr lang="nl-NL" sz="2400" i="1" dirty="0">
                <a:solidFill>
                  <a:srgbClr val="387038"/>
                </a:solidFill>
                <a:latin typeface="Century Gothic" panose="020B0502020202020204" pitchFamily="34" charset="0"/>
                <a:ea typeface="Calibri"/>
                <a:cs typeface="Times New Roman"/>
              </a:rPr>
              <a:t> regelmatig onweer </a:t>
            </a:r>
            <a:r>
              <a:rPr lang="nl-NL" sz="2400" i="1" u="sng" dirty="0">
                <a:solidFill>
                  <a:srgbClr val="387038"/>
                </a:solidFill>
                <a:latin typeface="Century Gothic" panose="020B0502020202020204" pitchFamily="34" charset="0"/>
                <a:ea typeface="Calibri"/>
                <a:cs typeface="Times New Roman"/>
              </a:rPr>
              <a:t>voor</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 niet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deze lucht </a:t>
            </a:r>
            <a:r>
              <a:rPr lang="nl-NL" sz="2400" i="1" u="sng" dirty="0">
                <a:solidFill>
                  <a:srgbClr val="387038"/>
                </a:solidFill>
                <a:effectLst/>
                <a:latin typeface="Century Gothic" panose="020B0502020202020204" pitchFamily="34" charset="0"/>
                <a:ea typeface="Calibri"/>
                <a:cs typeface="Times New Roman"/>
              </a:rPr>
              <a:t>ontbreken</a:t>
            </a:r>
            <a:r>
              <a:rPr lang="nl-NL" sz="2400" i="1" dirty="0">
                <a:solidFill>
                  <a:srgbClr val="387038"/>
                </a:solidFill>
                <a:effectLst/>
                <a:latin typeface="Century Gothic" panose="020B0502020202020204" pitchFamily="34" charset="0"/>
                <a:ea typeface="Calibri"/>
                <a:cs typeface="Times New Roman"/>
              </a:rPr>
              <a:t> de onweerswolken.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D80BB2E-DEA2-B148-C3FF-94A199530A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196298" y="1828971"/>
            <a:ext cx="2358913" cy="3528392"/>
          </a:xfrm>
          <a:prstGeom prst="rect">
            <a:avLst/>
          </a:prstGeom>
        </p:spPr>
      </p:pic>
      <p:pic>
        <p:nvPicPr>
          <p:cNvPr id="4" name="Afbeelding 3" descr="Afbeelding met wolk, natuur, buitenshuis, horizon&#10;&#10;Automatisch gegenereerde beschrijving">
            <a:extLst>
              <a:ext uri="{FF2B5EF4-FFF2-40B4-BE49-F238E27FC236}">
                <a16:creationId xmlns:a16="http://schemas.microsoft.com/office/drawing/2014/main" id="{AF08455E-C632-51CF-C6A1-7DD506161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1448" y="2413710"/>
            <a:ext cx="3797077" cy="2358913"/>
          </a:xfrm>
          <a:prstGeom prst="rect">
            <a:avLst/>
          </a:prstGeom>
        </p:spPr>
      </p:pic>
    </p:spTree>
    <p:extLst>
      <p:ext uri="{BB962C8B-B14F-4D97-AF65-F5344CB8AC3E}">
        <p14:creationId xmlns:p14="http://schemas.microsoft.com/office/powerpoint/2010/main" val="323276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instorten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metselen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kapotgaan en in elkaar storten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muur was zo oud dat hij wel moest </a:t>
            </a:r>
            <a:r>
              <a:rPr lang="nl-NL" sz="2400" i="1" u="sng" dirty="0">
                <a:solidFill>
                  <a:srgbClr val="387038"/>
                </a:solidFill>
                <a:latin typeface="Century Gothic" panose="020B0502020202020204" pitchFamily="34" charset="0"/>
                <a:ea typeface="Calibri"/>
                <a:cs typeface="Times New Roman"/>
              </a:rPr>
              <a:t>instorten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bouwen met bakstenen en specie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Gelukkig hebben de bouwvakkers tijd om een nieuwe muur te </a:t>
            </a:r>
            <a:r>
              <a:rPr lang="nl-NL" sz="2400" i="1" u="sng" dirty="0">
                <a:solidFill>
                  <a:srgbClr val="387038"/>
                </a:solidFill>
                <a:effectLst/>
                <a:latin typeface="Century Gothic" panose="020B0502020202020204" pitchFamily="34" charset="0"/>
                <a:ea typeface="Calibri"/>
                <a:cs typeface="Times New Roman"/>
              </a:rPr>
              <a:t>metselen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2249D472-6B74-15D2-B86A-F918673089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764" y="2673104"/>
            <a:ext cx="3346650" cy="2234769"/>
          </a:xfrm>
          <a:prstGeom prst="rect">
            <a:avLst/>
          </a:prstGeom>
        </p:spPr>
      </p:pic>
      <p:pic>
        <p:nvPicPr>
          <p:cNvPr id="4" name="Afbeelding 3" descr="Afbeelding met baksteen, persoon, bouwmateriaal, kleding&#10;&#10;Automatisch gegenereerde beschrijving">
            <a:extLst>
              <a:ext uri="{FF2B5EF4-FFF2-40B4-BE49-F238E27FC236}">
                <a16:creationId xmlns:a16="http://schemas.microsoft.com/office/drawing/2014/main" id="{7073F9E9-B4BC-56B5-0626-ABBBEB74D5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9136" y="2708920"/>
            <a:ext cx="3762233" cy="2234769"/>
          </a:xfrm>
          <a:prstGeom prst="rect">
            <a:avLst/>
          </a:prstGeom>
        </p:spPr>
      </p:pic>
    </p:spTree>
    <p:extLst>
      <p:ext uri="{BB962C8B-B14F-4D97-AF65-F5344CB8AC3E}">
        <p14:creationId xmlns:p14="http://schemas.microsoft.com/office/powerpoint/2010/main" val="330912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42970" y="455360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a:t>
            </a:r>
            <a:r>
              <a:rPr lang="nl-NL" sz="4400" dirty="0">
                <a:effectLst/>
                <a:latin typeface="Century Gothic" panose="020B0502020202020204" pitchFamily="34" charset="0"/>
                <a:ea typeface="Calibri"/>
                <a:cs typeface="Times New Roman"/>
              </a:rPr>
              <a:t>e stad</a:t>
            </a:r>
          </a:p>
        </p:txBody>
      </p:sp>
      <p:sp>
        <p:nvSpPr>
          <p:cNvPr id="9" name="Text Box 14"/>
          <p:cNvSpPr txBox="1"/>
          <p:nvPr/>
        </p:nvSpPr>
        <p:spPr>
          <a:xfrm>
            <a:off x="2951762" y="398253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gebied</a:t>
            </a: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h</a:t>
            </a:r>
            <a:r>
              <a:rPr lang="nl-NL" sz="4400" dirty="0">
                <a:effectLst/>
                <a:latin typeface="Century Gothic" panose="020B0502020202020204" pitchFamily="34" charset="0"/>
                <a:ea typeface="Calibri"/>
                <a:cs typeface="Times New Roman"/>
              </a:rPr>
              <a:t>et land</a:t>
            </a:r>
          </a:p>
        </p:txBody>
      </p:sp>
      <p:sp>
        <p:nvSpPr>
          <p:cNvPr id="11" name="Text Box 14"/>
          <p:cNvSpPr txBox="1"/>
          <p:nvPr/>
        </p:nvSpPr>
        <p:spPr>
          <a:xfrm>
            <a:off x="570389" y="519976"/>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Het gebied</a:t>
            </a:r>
            <a:r>
              <a:rPr lang="nl-NL" sz="2000" i="1" dirty="0">
                <a:solidFill>
                  <a:srgbClr val="387038"/>
                </a:solidFill>
                <a:effectLst/>
                <a:latin typeface="Century Gothic" panose="020B0502020202020204" pitchFamily="34" charset="0"/>
                <a:ea typeface="Calibri"/>
                <a:cs typeface="Times New Roman"/>
              </a:rPr>
              <a:t> waar het </a:t>
            </a:r>
            <a:r>
              <a:rPr lang="nl-NL" sz="2000" i="1" dirty="0">
                <a:solidFill>
                  <a:srgbClr val="387038"/>
                </a:solidFill>
                <a:latin typeface="Century Gothic" panose="020B0502020202020204" pitchFamily="34" charset="0"/>
                <a:ea typeface="Calibri"/>
                <a:cs typeface="Times New Roman"/>
              </a:rPr>
              <a:t>‘t</a:t>
            </a:r>
            <a:r>
              <a:rPr lang="nl-NL" sz="2000" i="1" dirty="0">
                <a:solidFill>
                  <a:srgbClr val="387038"/>
                </a:solidFill>
                <a:effectLst/>
                <a:latin typeface="Century Gothic" panose="020B0502020202020204" pitchFamily="34" charset="0"/>
                <a:ea typeface="Calibri"/>
                <a:cs typeface="Times New Roman"/>
              </a:rPr>
              <a:t> vaakst onweert, ligt tussen Antwerpen en Hilversum.</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stuk land</a:t>
            </a:r>
            <a:endParaRPr lang="nl-NL" sz="110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C8FF3664-C3D3-245D-68FB-27055E034CF5}"/>
              </a:ext>
            </a:extLst>
          </p:cNvPr>
          <p:cNvPicPr>
            <a:picLocks noChangeAspect="1"/>
          </p:cNvPicPr>
          <p:nvPr/>
        </p:nvPicPr>
        <p:blipFill>
          <a:blip r:embed="rId4"/>
          <a:stretch>
            <a:fillRect/>
          </a:stretch>
        </p:blipFill>
        <p:spPr>
          <a:xfrm>
            <a:off x="6133258" y="1227696"/>
            <a:ext cx="2440353" cy="2076896"/>
          </a:xfrm>
          <a:prstGeom prst="rect">
            <a:avLst/>
          </a:prstGeom>
        </p:spPr>
      </p:pic>
      <p:pic>
        <p:nvPicPr>
          <p:cNvPr id="23" name="Afbeelding 22" descr="Afbeelding met kaart, tekst, Lettertype&#10;&#10;Automatisch gegenereerde beschrijving">
            <a:extLst>
              <a:ext uri="{FF2B5EF4-FFF2-40B4-BE49-F238E27FC236}">
                <a16:creationId xmlns:a16="http://schemas.microsoft.com/office/drawing/2014/main" id="{12A5600A-5417-D6C8-537F-7BA1FCD0A0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67" y="2689584"/>
            <a:ext cx="2713156" cy="1812388"/>
          </a:xfrm>
          <a:prstGeom prst="rect">
            <a:avLst/>
          </a:prstGeom>
        </p:spPr>
      </p:pic>
      <p:sp>
        <p:nvSpPr>
          <p:cNvPr id="24" name="Ovaal 23">
            <a:extLst>
              <a:ext uri="{FF2B5EF4-FFF2-40B4-BE49-F238E27FC236}">
                <a16:creationId xmlns:a16="http://schemas.microsoft.com/office/drawing/2014/main" id="{7FBD39A6-4E9D-F8E3-5541-999005761D92}"/>
              </a:ext>
            </a:extLst>
          </p:cNvPr>
          <p:cNvSpPr/>
          <p:nvPr/>
        </p:nvSpPr>
        <p:spPr>
          <a:xfrm>
            <a:off x="967364" y="3299467"/>
            <a:ext cx="504056" cy="4990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a:extLst>
              <a:ext uri="{FF2B5EF4-FFF2-40B4-BE49-F238E27FC236}">
                <a16:creationId xmlns:a16="http://schemas.microsoft.com/office/drawing/2014/main" id="{4F37B7CB-9C09-6A6B-E550-9C6EA367F1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42088" y="1287642"/>
            <a:ext cx="2333802" cy="2635533"/>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5696" y="476672"/>
            <a:ext cx="4265385" cy="8440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83967" y="383324"/>
            <a:ext cx="4553415"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schade</a:t>
            </a:r>
            <a:endParaRPr lang="nl-NL" sz="6000" b="1" dirty="0">
              <a:effectLst/>
              <a:latin typeface="Century Gothic" panose="020B0502020202020204" pitchFamily="34" charset="0"/>
              <a:ea typeface="Calibri"/>
              <a:cs typeface="Times New Roman"/>
            </a:endParaRPr>
          </a:p>
        </p:txBody>
      </p:sp>
      <p:sp>
        <p:nvSpPr>
          <p:cNvPr id="7" name="Text Box 14"/>
          <p:cNvSpPr txBox="1"/>
          <p:nvPr/>
        </p:nvSpPr>
        <p:spPr>
          <a:xfrm>
            <a:off x="416822" y="3429000"/>
            <a:ext cx="2787026" cy="1116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58382" y="3466694"/>
            <a:ext cx="3076518" cy="612067"/>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b="1" dirty="0">
                <a:latin typeface="Century Gothic" panose="020B0502020202020204" pitchFamily="34" charset="0"/>
                <a:ea typeface="Calibri"/>
                <a:cs typeface="Times New Roman"/>
              </a:rPr>
              <a:t>de blikschade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2942298"/>
            <a:ext cx="2444750" cy="16028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62288" y="2995650"/>
            <a:ext cx="2671082" cy="625690"/>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b="1" dirty="0">
                <a:latin typeface="Century Gothic" panose="020B0502020202020204" pitchFamily="34" charset="0"/>
                <a:ea typeface="Calibri"/>
                <a:cs typeface="Times New Roman"/>
              </a:rPr>
              <a:t>de bliksem-schade</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499124"/>
            <a:ext cx="2611399" cy="10460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60758" y="34991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water-schade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088232"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dat wat kapot is</a:t>
            </a:r>
            <a:endParaRPr lang="nl-NL" sz="1100" dirty="0">
              <a:effectLst/>
              <a:latin typeface="Century Gothic" panose="020B0502020202020204" pitchFamily="34" charset="0"/>
              <a:ea typeface="Calibri"/>
              <a:cs typeface="Times New Roman"/>
            </a:endParaRPr>
          </a:p>
        </p:txBody>
      </p:sp>
      <p:pic>
        <p:nvPicPr>
          <p:cNvPr id="4" name="Afbeelding 3" descr="Afbeelding met wiel, voertuig, auto, band&#10;&#10;Automatisch gegenereerde beschrijving">
            <a:extLst>
              <a:ext uri="{FF2B5EF4-FFF2-40B4-BE49-F238E27FC236}">
                <a16:creationId xmlns:a16="http://schemas.microsoft.com/office/drawing/2014/main" id="{FC99CE8C-0F7B-8E85-B38C-86704B375A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269" y="4638472"/>
            <a:ext cx="2421186" cy="1365549"/>
          </a:xfrm>
          <a:prstGeom prst="rect">
            <a:avLst/>
          </a:prstGeom>
        </p:spPr>
      </p:pic>
      <p:pic>
        <p:nvPicPr>
          <p:cNvPr id="18" name="Afbeelding 17" descr="Afbeelding met boom, buitenshuis, gras, standbeeld&#10;&#10;Automatisch gegenereerde beschrijving">
            <a:extLst>
              <a:ext uri="{FF2B5EF4-FFF2-40B4-BE49-F238E27FC236}">
                <a16:creationId xmlns:a16="http://schemas.microsoft.com/office/drawing/2014/main" id="{C0E69C09-4E79-2314-7B98-5E315250D7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079" y="4638472"/>
            <a:ext cx="2088232" cy="1382409"/>
          </a:xfrm>
          <a:prstGeom prst="rect">
            <a:avLst/>
          </a:prstGeom>
        </p:spPr>
      </p:pic>
      <p:pic>
        <p:nvPicPr>
          <p:cNvPr id="20" name="Afbeelding 19" descr="Afbeelding met gebouw, vloer, Vloermateriaal, overdekt&#10;&#10;Automatisch gegenereerde beschrijving">
            <a:extLst>
              <a:ext uri="{FF2B5EF4-FFF2-40B4-BE49-F238E27FC236}">
                <a16:creationId xmlns:a16="http://schemas.microsoft.com/office/drawing/2014/main" id="{75B5BCF2-51F1-39C7-FFAF-EA982F49E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2662" y="4629906"/>
            <a:ext cx="1881746" cy="1415073"/>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5736" y="2172353"/>
            <a:ext cx="4464495" cy="7386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051719" y="2023454"/>
            <a:ext cx="475252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gewonde</a:t>
            </a:r>
            <a:endParaRPr lang="nl-NL" sz="5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608616" y="1115082"/>
            <a:ext cx="908255" cy="1064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2154795" cy="1874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persoon, kleding, glimlach, Menselijk gezicht&#10;&#10;Automatisch gegenereerde beschrijving">
            <a:extLst>
              <a:ext uri="{FF2B5EF4-FFF2-40B4-BE49-F238E27FC236}">
                <a16:creationId xmlns:a16="http://schemas.microsoft.com/office/drawing/2014/main" id="{4710BA7F-834D-BAEB-A7A4-F7EA9B344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1631" y="4208921"/>
            <a:ext cx="1443249" cy="1678197"/>
          </a:xfrm>
          <a:prstGeom prst="rect">
            <a:avLst/>
          </a:prstGeom>
        </p:spPr>
      </p:pic>
      <p:sp>
        <p:nvSpPr>
          <p:cNvPr id="11" name="Text Box 14"/>
          <p:cNvSpPr txBox="1"/>
          <p:nvPr/>
        </p:nvSpPr>
        <p:spPr>
          <a:xfrm>
            <a:off x="6149970" y="5087391"/>
            <a:ext cx="253244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838358" y="5046230"/>
            <a:ext cx="320409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mitella</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327924" y="509210"/>
            <a:ext cx="361308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327924" y="448330"/>
            <a:ext cx="351777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noodgeval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16199" y="4057992"/>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33648" y="406837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letsel</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403648" y="2910963"/>
            <a:ext cx="6912768" cy="9361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512169" y="2886309"/>
            <a:ext cx="6516216"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een wond heeft of iets gebroken heeft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A09935D2-0BDA-B8B4-516A-EDA227B8E0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4893" y="1519935"/>
            <a:ext cx="1954265" cy="1305494"/>
          </a:xfrm>
          <a:prstGeom prst="rect">
            <a:avLst/>
          </a:prstGeom>
        </p:spPr>
      </p:pic>
      <p:pic>
        <p:nvPicPr>
          <p:cNvPr id="19" name="Afbeelding 18" descr="Afbeelding met röntgenfilm, Medische beeldbewerking, radiografie, röntgenfoto&#10;&#10;Automatisch gegenereerde beschrijving">
            <a:extLst>
              <a:ext uri="{FF2B5EF4-FFF2-40B4-BE49-F238E27FC236}">
                <a16:creationId xmlns:a16="http://schemas.microsoft.com/office/drawing/2014/main" id="{0FEB1232-BE84-D35A-BC82-D23B2C4C20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8042"/>
          <a:stretch/>
        </p:blipFill>
        <p:spPr>
          <a:xfrm rot="5400000">
            <a:off x="1310424" y="4249742"/>
            <a:ext cx="1153596" cy="2107112"/>
          </a:xfrm>
          <a:prstGeom prst="rect">
            <a:avLst/>
          </a:prstGeom>
        </p:spPr>
      </p:pic>
      <p:pic>
        <p:nvPicPr>
          <p:cNvPr id="21" name="Afbeelding 20" descr="Afbeelding met kleding, brandweerman, werkkleding, Service&#10;&#10;Automatisch gegenereerde beschrijving">
            <a:extLst>
              <a:ext uri="{FF2B5EF4-FFF2-40B4-BE49-F238E27FC236}">
                <a16:creationId xmlns:a16="http://schemas.microsoft.com/office/drawing/2014/main" id="{7173751E-8F91-DB44-3732-3E9C5D267D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869" y="477357"/>
            <a:ext cx="2853653" cy="1609461"/>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a:t>
            </a:r>
            <a:r>
              <a:rPr lang="nl-NL">
                <a:solidFill>
                  <a:srgbClr val="C00000"/>
                </a:solidFill>
                <a:latin typeface="Century Gothic" panose="020B0502020202020204" pitchFamily="34" charset="0"/>
              </a:rPr>
              <a:t>37  –12 september </a:t>
            </a:r>
            <a:r>
              <a:rPr lang="nl-NL" dirty="0">
                <a:solidFill>
                  <a:srgbClr val="C00000"/>
                </a:solidFill>
                <a:latin typeface="Century Gothic" panose="020B0502020202020204" pitchFamily="34" charset="0"/>
              </a:rPr>
              <a:t>2023</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kaart, tekst&#10;&#10;Automatisch gegenereerde beschrijving">
            <a:extLst>
              <a:ext uri="{FF2B5EF4-FFF2-40B4-BE49-F238E27FC236}">
                <a16:creationId xmlns:a16="http://schemas.microsoft.com/office/drawing/2014/main" id="{1F7942A7-C747-4B36-4C46-267241BB7D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020301"/>
            <a:ext cx="4896544" cy="5875853"/>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gebied</a:t>
            </a:r>
          </a:p>
        </p:txBody>
      </p:sp>
      <p:sp>
        <p:nvSpPr>
          <p:cNvPr id="5" name="Ovaal 4">
            <a:extLst>
              <a:ext uri="{FF2B5EF4-FFF2-40B4-BE49-F238E27FC236}">
                <a16:creationId xmlns:a16="http://schemas.microsoft.com/office/drawing/2014/main" id="{B9647BA6-CC13-8D38-4AD2-553B980FC102}"/>
              </a:ext>
            </a:extLst>
          </p:cNvPr>
          <p:cNvSpPr/>
          <p:nvPr/>
        </p:nvSpPr>
        <p:spPr>
          <a:xfrm rot="685014">
            <a:off x="3556727" y="2837514"/>
            <a:ext cx="717120" cy="145442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C00000"/>
              </a:solidFill>
            </a:endParaRPr>
          </a:p>
        </p:txBody>
      </p:sp>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plaatsvinden</a:t>
            </a:r>
          </a:p>
        </p:txBody>
      </p:sp>
      <p:pic>
        <p:nvPicPr>
          <p:cNvPr id="3" name="Afbeelding 2" descr="Afbeelding met wolk, hemel, buitenshuis, bliksem&#10;&#10;Automatisch gegenereerde beschrijving">
            <a:extLst>
              <a:ext uri="{FF2B5EF4-FFF2-40B4-BE49-F238E27FC236}">
                <a16:creationId xmlns:a16="http://schemas.microsoft.com/office/drawing/2014/main" id="{2C83C662-A227-BBA5-C2F3-F2AEA6279F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628800"/>
            <a:ext cx="6940795" cy="463645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voorkomen</a:t>
            </a:r>
          </a:p>
        </p:txBody>
      </p:sp>
      <p:pic>
        <p:nvPicPr>
          <p:cNvPr id="3" name="Afbeelding 2" descr="Afbeelding met bliksem, wolk, Donder, onweer&#10;&#10;Automatisch gegenereerde beschrijving">
            <a:extLst>
              <a:ext uri="{FF2B5EF4-FFF2-40B4-BE49-F238E27FC236}">
                <a16:creationId xmlns:a16="http://schemas.microsoft.com/office/drawing/2014/main" id="{7504EA40-38F1-353C-2787-2D7FBF608D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7784" y="1250175"/>
            <a:ext cx="3600400" cy="538982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schade</a:t>
            </a:r>
          </a:p>
        </p:txBody>
      </p:sp>
      <p:pic>
        <p:nvPicPr>
          <p:cNvPr id="3" name="Afbeelding 2" descr="Afbeelding met buitenshuis, bos, jungle, Oerbos&#10;&#10;Automatisch gegenereerde beschrijving">
            <a:extLst>
              <a:ext uri="{FF2B5EF4-FFF2-40B4-BE49-F238E27FC236}">
                <a16:creationId xmlns:a16="http://schemas.microsoft.com/office/drawing/2014/main" id="{5149D017-BFDC-4888-4DEE-01D196E4E8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3768" y="1340768"/>
            <a:ext cx="3384376" cy="508164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treffen</a:t>
            </a:r>
          </a:p>
        </p:txBody>
      </p:sp>
      <p:pic>
        <p:nvPicPr>
          <p:cNvPr id="5" name="Afbeelding 4" descr="Afbeelding met bliksem, hemel, wolk, onweer&#10;&#10;Automatisch gegenereerde beschrijving">
            <a:extLst>
              <a:ext uri="{FF2B5EF4-FFF2-40B4-BE49-F238E27FC236}">
                <a16:creationId xmlns:a16="http://schemas.microsoft.com/office/drawing/2014/main" id="{3A108556-3956-0A81-58CF-7CE3724357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340768"/>
            <a:ext cx="7560840" cy="505064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instorten</a:t>
            </a:r>
          </a:p>
        </p:txBody>
      </p:sp>
      <p:pic>
        <p:nvPicPr>
          <p:cNvPr id="3" name="Afbeelding 2" descr="Afbeelding met gebouw, baksteen, bouwmateriaal, metselwerk&#10;&#10;Automatisch gegenereerde beschrijving">
            <a:extLst>
              <a:ext uri="{FF2B5EF4-FFF2-40B4-BE49-F238E27FC236}">
                <a16:creationId xmlns:a16="http://schemas.microsoft.com/office/drawing/2014/main" id="{F4F24CEC-5F39-D724-FDF8-6A8A60A376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588" y="1412776"/>
            <a:ext cx="7416824" cy="495444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gewonde</a:t>
            </a:r>
          </a:p>
        </p:txBody>
      </p:sp>
      <p:pic>
        <p:nvPicPr>
          <p:cNvPr id="3" name="Afbeelding 2" descr="Afbeelding met persoon, Vlees, person, huid&#10;&#10;Automatisch gegenereerde beschrijving">
            <a:extLst>
              <a:ext uri="{FF2B5EF4-FFF2-40B4-BE49-F238E27FC236}">
                <a16:creationId xmlns:a16="http://schemas.microsoft.com/office/drawing/2014/main" id="{8F582629-3D26-5E40-CC5E-D95981CC4B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9400" y="1307099"/>
            <a:ext cx="6696744" cy="4473426"/>
          </a:xfrm>
          <a:prstGeom prst="rect">
            <a:avLst/>
          </a:prstGeom>
        </p:spPr>
      </p:pic>
      <p:sp>
        <p:nvSpPr>
          <p:cNvPr id="4" name="Tekstvak 3">
            <a:extLst>
              <a:ext uri="{FF2B5EF4-FFF2-40B4-BE49-F238E27FC236}">
                <a16:creationId xmlns:a16="http://schemas.microsoft.com/office/drawing/2014/main" id="{77C255BD-CECE-EA2C-164C-1D3310C47FF3}"/>
              </a:ext>
            </a:extLst>
          </p:cNvPr>
          <p:cNvSpPr txBox="1"/>
          <p:nvPr/>
        </p:nvSpPr>
        <p:spPr>
          <a:xfrm>
            <a:off x="1043608" y="5905517"/>
            <a:ext cx="4821936" cy="923330"/>
          </a:xfrm>
          <a:prstGeom prst="rect">
            <a:avLst/>
          </a:prstGeom>
          <a:noFill/>
        </p:spPr>
        <p:txBody>
          <a:bodyPr wrap="square">
            <a:spAutoFit/>
          </a:bodyPr>
          <a:lstStyle/>
          <a:p>
            <a:r>
              <a:rPr lang="nl-NL" dirty="0">
                <a:hlinkClick r:id="rId4"/>
              </a:rPr>
              <a:t>https://www.youtube.com/watch?v=9KQQzMxCTzo</a:t>
            </a:r>
            <a:endParaRPr lang="nl-NL" dirty="0"/>
          </a:p>
          <a:p>
            <a:endParaRPr lang="nl-NL" dirty="0"/>
          </a:p>
        </p:txBody>
      </p:sp>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663</Words>
  <Application>Microsoft Office PowerPoint</Application>
  <PresentationFormat>Diavoorstelling (4:3)</PresentationFormat>
  <Paragraphs>185</Paragraphs>
  <Slides>17</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495</cp:revision>
  <dcterms:created xsi:type="dcterms:W3CDTF">2021-06-08T06:13:59Z</dcterms:created>
  <dcterms:modified xsi:type="dcterms:W3CDTF">2023-09-12T09:31:26Z</dcterms:modified>
</cp:coreProperties>
</file>