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76" r:id="rId4"/>
    <p:sldId id="1460" r:id="rId5"/>
    <p:sldId id="1477" r:id="rId6"/>
    <p:sldId id="1475" r:id="rId7"/>
    <p:sldId id="1479" r:id="rId8"/>
    <p:sldId id="1480" r:id="rId9"/>
    <p:sldId id="1478" r:id="rId10"/>
    <p:sldId id="934" r:id="rId11"/>
    <p:sldId id="263" r:id="rId12"/>
    <p:sldId id="1486" r:id="rId13"/>
    <p:sldId id="1487" r:id="rId14"/>
    <p:sldId id="259" r:id="rId15"/>
    <p:sldId id="1488" r:id="rId16"/>
    <p:sldId id="1485"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6"/>
            <p14:sldId id="1460"/>
            <p14:sldId id="1477"/>
            <p14:sldId id="1475"/>
            <p14:sldId id="1479"/>
            <p14:sldId id="1480"/>
            <p14:sldId id="1478"/>
            <p14:sldId id="934"/>
            <p14:sldId id="263"/>
            <p14:sldId id="1486"/>
            <p14:sldId id="1487"/>
            <p14:sldId id="259"/>
            <p14:sldId id="1488"/>
            <p14:sldId id="148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6658" autoAdjust="0"/>
  </p:normalViewPr>
  <p:slideViewPr>
    <p:cSldViewPr>
      <p:cViewPr varScale="1">
        <p:scale>
          <a:sx n="62" d="100"/>
          <a:sy n="62" d="100"/>
        </p:scale>
        <p:origin x="1666"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5-9-2023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5-9-2023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het aantal: </a:t>
            </a:r>
            <a:r>
              <a:rPr lang="nl-NL" sz="1200" kern="1200" dirty="0">
                <a:solidFill>
                  <a:schemeClr val="tx1"/>
                </a:solidFill>
                <a:effectLst/>
                <a:latin typeface="+mn-lt"/>
                <a:ea typeface="+mn-ea"/>
                <a:cs typeface="+mn-cs"/>
              </a:rPr>
              <a:t>hoeveel het er zijn</a:t>
            </a:r>
          </a:p>
          <a:p>
            <a:pPr fontAlgn="t"/>
            <a:r>
              <a:rPr lang="nl-NL" sz="1200" b="1" kern="1200" dirty="0">
                <a:solidFill>
                  <a:schemeClr val="tx1"/>
                </a:solidFill>
                <a:effectLst/>
                <a:latin typeface="+mn-lt"/>
                <a:ea typeface="+mn-ea"/>
                <a:cs typeface="+mn-cs"/>
              </a:rPr>
              <a:t>het leefgebied: </a:t>
            </a:r>
            <a:r>
              <a:rPr lang="nl-NL" sz="1200" kern="1200" dirty="0">
                <a:solidFill>
                  <a:schemeClr val="tx1"/>
                </a:solidFill>
                <a:effectLst/>
                <a:latin typeface="+mn-lt"/>
                <a:ea typeface="+mn-ea"/>
                <a:cs typeface="+mn-cs"/>
              </a:rPr>
              <a:t>de plek waar dieren of mensen leven</a:t>
            </a:r>
          </a:p>
          <a:p>
            <a:pPr fontAlgn="t"/>
            <a:r>
              <a:rPr lang="nl-NL" sz="1200" b="1" kern="1200" dirty="0">
                <a:solidFill>
                  <a:schemeClr val="tx1"/>
                </a:solidFill>
                <a:effectLst/>
                <a:latin typeface="+mn-lt"/>
                <a:ea typeface="+mn-ea"/>
                <a:cs typeface="+mn-cs"/>
              </a:rPr>
              <a:t>de diersoort: </a:t>
            </a:r>
            <a:r>
              <a:rPr lang="nl-NL" sz="1200" kern="1200" dirty="0">
                <a:solidFill>
                  <a:schemeClr val="tx1"/>
                </a:solidFill>
                <a:effectLst/>
                <a:latin typeface="+mn-lt"/>
                <a:ea typeface="+mn-ea"/>
                <a:cs typeface="+mn-cs"/>
              </a:rPr>
              <a:t>de groep waar dieren die op elkaar lijken bij horen</a:t>
            </a:r>
          </a:p>
          <a:p>
            <a:pPr fontAlgn="t"/>
            <a:r>
              <a:rPr lang="nl-NL" sz="1200" b="1" kern="1200" dirty="0">
                <a:solidFill>
                  <a:schemeClr val="tx1"/>
                </a:solidFill>
                <a:effectLst/>
                <a:latin typeface="+mn-lt"/>
                <a:ea typeface="+mn-ea"/>
                <a:cs typeface="+mn-cs"/>
              </a:rPr>
              <a:t>beschermen: </a:t>
            </a:r>
            <a:r>
              <a:rPr lang="nl-NL" sz="1200" kern="1200" dirty="0">
                <a:solidFill>
                  <a:schemeClr val="tx1"/>
                </a:solidFill>
                <a:effectLst/>
                <a:latin typeface="+mn-lt"/>
                <a:ea typeface="+mn-ea"/>
                <a:cs typeface="+mn-cs"/>
              </a:rPr>
              <a:t>ervoor zorgen dat het goed blijft gaan met iets of iemand</a:t>
            </a:r>
          </a:p>
          <a:p>
            <a:pPr fontAlgn="t"/>
            <a:r>
              <a:rPr lang="nl-NL" sz="1200" b="1" kern="1200" dirty="0">
                <a:solidFill>
                  <a:schemeClr val="tx1"/>
                </a:solidFill>
                <a:effectLst/>
                <a:latin typeface="+mn-lt"/>
                <a:ea typeface="+mn-ea"/>
                <a:cs typeface="+mn-cs"/>
              </a:rPr>
              <a:t>veilig: </a:t>
            </a:r>
            <a:r>
              <a:rPr lang="nl-NL" sz="1200" kern="1200" dirty="0">
                <a:solidFill>
                  <a:schemeClr val="tx1"/>
                </a:solidFill>
                <a:effectLst/>
                <a:latin typeface="+mn-lt"/>
                <a:ea typeface="+mn-ea"/>
                <a:cs typeface="+mn-cs"/>
              </a:rPr>
              <a:t>zonder gevaar</a:t>
            </a:r>
          </a:p>
          <a:p>
            <a:pPr fontAlgn="t"/>
            <a:r>
              <a:rPr lang="nl-NL" sz="1200" b="1" kern="1200" dirty="0">
                <a:solidFill>
                  <a:schemeClr val="tx1"/>
                </a:solidFill>
                <a:effectLst/>
                <a:latin typeface="+mn-lt"/>
                <a:ea typeface="+mn-ea"/>
                <a:cs typeface="+mn-cs"/>
              </a:rPr>
              <a:t>in de buurt: </a:t>
            </a:r>
            <a:r>
              <a:rPr lang="nl-NL" sz="1200" kern="1200" dirty="0">
                <a:solidFill>
                  <a:schemeClr val="tx1"/>
                </a:solidFill>
                <a:effectLst/>
                <a:latin typeface="+mn-lt"/>
                <a:ea typeface="+mn-ea"/>
                <a:cs typeface="+mn-cs"/>
              </a:rPr>
              <a:t>dichtbij</a:t>
            </a:r>
          </a:p>
          <a:p>
            <a:pPr fontAlgn="t"/>
            <a:r>
              <a:rPr lang="nl-NL" sz="1200" b="1" kern="1200" dirty="0">
                <a:solidFill>
                  <a:schemeClr val="tx1"/>
                </a:solidFill>
                <a:effectLst/>
                <a:latin typeface="+mn-lt"/>
                <a:ea typeface="+mn-ea"/>
                <a:cs typeface="+mn-cs"/>
              </a:rPr>
              <a:t>de akker: </a:t>
            </a:r>
            <a:r>
              <a:rPr lang="nl-NL" sz="1200" kern="1200" dirty="0">
                <a:solidFill>
                  <a:schemeClr val="tx1"/>
                </a:solidFill>
                <a:effectLst/>
                <a:latin typeface="+mn-lt"/>
                <a:ea typeface="+mn-ea"/>
                <a:cs typeface="+mn-cs"/>
              </a:rPr>
              <a:t>het stuk land waar boeren planten laten groeien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94494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5-9-2023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4.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png"/><Relationship Id="rId7" Type="http://schemas.openxmlformats.org/officeDocument/2006/relationships/image" Target="../media/image29.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eenvandaag.avrotros.nl/item/boer-sietze-kocht-tientallen-hectares-land-niet-voor-zijn-vee-maar-om-bedreigde-vogels-te-bescherm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In Nederland komen zo’n 36.000 </a:t>
            </a:r>
            <a:r>
              <a:rPr lang="nl-NL" sz="2000" b="1" u="sng" dirty="0">
                <a:ea typeface="Times New Roman" panose="02020603050405020304" pitchFamily="18" charset="0"/>
                <a:cs typeface="Arial" panose="020B0604020202020204" pitchFamily="34" charset="0"/>
              </a:rPr>
              <a:t>diersoorten</a:t>
            </a:r>
            <a:r>
              <a:rPr lang="nl-NL" sz="2000" dirty="0">
                <a:ea typeface="Times New Roman" panose="02020603050405020304" pitchFamily="18" charset="0"/>
                <a:cs typeface="Arial" panose="020B0604020202020204" pitchFamily="34" charset="0"/>
              </a:rPr>
              <a:t> in het wild voor. De diersoort is </a:t>
            </a:r>
            <a:r>
              <a:rPr lang="nl-NL" sz="2000" b="1" i="1" dirty="0">
                <a:ea typeface="Times New Roman" panose="02020603050405020304" pitchFamily="18" charset="0"/>
                <a:cs typeface="Arial" panose="020B0604020202020204" pitchFamily="34" charset="0"/>
              </a:rPr>
              <a:t>de groep waar dieren die op elkaar lijken bij horen. </a:t>
            </a:r>
            <a:r>
              <a:rPr lang="nl-NL" sz="2000" dirty="0">
                <a:effectLst/>
                <a:ea typeface="Times New Roman" panose="02020603050405020304" pitchFamily="18" charset="0"/>
                <a:cs typeface="Arial" panose="020B0604020202020204" pitchFamily="34" charset="0"/>
              </a:rPr>
              <a:t>Een </a:t>
            </a:r>
            <a:r>
              <a:rPr lang="nl-NL" sz="2000" dirty="0">
                <a:ea typeface="Times New Roman" panose="02020603050405020304" pitchFamily="18" charset="0"/>
                <a:cs typeface="Arial" panose="020B0604020202020204" pitchFamily="34" charset="0"/>
              </a:rPr>
              <a:t>(</a:t>
            </a:r>
            <a:r>
              <a:rPr lang="nl-NL" sz="2000" dirty="0">
                <a:effectLst/>
                <a:ea typeface="Times New Roman" panose="02020603050405020304" pitchFamily="18" charset="0"/>
                <a:cs typeface="Arial" panose="020B0604020202020204" pitchFamily="34" charset="0"/>
              </a:rPr>
              <a:t>groot) </a:t>
            </a:r>
            <a:r>
              <a:rPr lang="nl-NL" sz="2000" b="1" u="sng" dirty="0">
                <a:effectLst/>
                <a:ea typeface="Times New Roman" panose="02020603050405020304" pitchFamily="18" charset="0"/>
                <a:cs typeface="Arial" panose="020B0604020202020204" pitchFamily="34" charset="0"/>
              </a:rPr>
              <a:t>aantal</a:t>
            </a:r>
            <a:r>
              <a:rPr lang="nl-NL" sz="2000" dirty="0">
                <a:ea typeface="Times New Roman" panose="02020603050405020304" pitchFamily="18" charset="0"/>
                <a:cs typeface="Arial" panose="020B0604020202020204" pitchFamily="34" charset="0"/>
              </a:rPr>
              <a:t> daarvan, </a:t>
            </a:r>
            <a:r>
              <a:rPr lang="nl-NL" sz="2000" dirty="0">
                <a:effectLst/>
                <a:ea typeface="Times New Roman" panose="02020603050405020304" pitchFamily="18" charset="0"/>
                <a:cs typeface="Arial" panose="020B0604020202020204" pitchFamily="34" charset="0"/>
              </a:rPr>
              <a:t>namelijk 500 diersoorten, zijn beschermd. Deze diersoorten staan op een </a:t>
            </a:r>
            <a:r>
              <a:rPr lang="nl-NL" sz="2000" dirty="0">
                <a:ea typeface="Times New Roman" panose="02020603050405020304" pitchFamily="18" charset="0"/>
                <a:cs typeface="Arial" panose="020B0604020202020204" pitchFamily="34" charset="0"/>
              </a:rPr>
              <a:t>speciale</a:t>
            </a:r>
            <a:r>
              <a:rPr lang="nl-NL" sz="2000" dirty="0">
                <a:effectLst/>
                <a:ea typeface="Times New Roman" panose="02020603050405020304" pitchFamily="18" charset="0"/>
                <a:cs typeface="Arial" panose="020B0604020202020204" pitchFamily="34" charset="0"/>
              </a:rPr>
              <a:t> lijst. De rode lijst. Je kan </a:t>
            </a:r>
            <a:r>
              <a:rPr lang="nl-NL" sz="2000" dirty="0">
                <a:ea typeface="Times New Roman" panose="02020603050405020304" pitchFamily="18" charset="0"/>
                <a:cs typeface="Arial" panose="020B0604020202020204" pitchFamily="34" charset="0"/>
              </a:rPr>
              <a:t>in die  lijst precies zien om welke dieren het gaat en </a:t>
            </a:r>
            <a:r>
              <a:rPr lang="nl-NL" sz="2000" b="1" i="1" dirty="0">
                <a:ea typeface="Times New Roman" panose="02020603050405020304" pitchFamily="18" charset="0"/>
                <a:cs typeface="Arial" panose="020B0604020202020204" pitchFamily="34" charset="0"/>
              </a:rPr>
              <a:t>hoeveel het er zijn</a:t>
            </a:r>
            <a:r>
              <a:rPr lang="nl-NL" sz="2000"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Toen ik de lijst zag schrok ik wel van alle diersoorten die er bijna niet meer zijn. </a:t>
            </a:r>
            <a:r>
              <a:rPr lang="nl-NL" sz="2000" dirty="0">
                <a:ea typeface="Times New Roman" panose="02020603050405020304" pitchFamily="18" charset="0"/>
                <a:cs typeface="Arial" panose="020B0604020202020204" pitchFamily="34" charset="0"/>
              </a:rPr>
              <a:t>Daarom</a:t>
            </a:r>
            <a:r>
              <a:rPr lang="nl-NL" sz="2000" dirty="0">
                <a:effectLst/>
                <a:ea typeface="Times New Roman" panose="02020603050405020304" pitchFamily="18" charset="0"/>
                <a:cs typeface="Arial" panose="020B0604020202020204" pitchFamily="34" charset="0"/>
              </a:rPr>
              <a:t> moeten wij alle dieren goed </a:t>
            </a:r>
            <a:r>
              <a:rPr lang="nl-NL" sz="2000" b="1" u="sng" dirty="0">
                <a:effectLst/>
                <a:ea typeface="Times New Roman" panose="02020603050405020304" pitchFamily="18" charset="0"/>
                <a:cs typeface="Arial" panose="020B0604020202020204" pitchFamily="34" charset="0"/>
              </a:rPr>
              <a:t>beschermen</a:t>
            </a:r>
            <a:r>
              <a:rPr lang="nl-NL" sz="2000" dirty="0">
                <a:effectLst/>
                <a:ea typeface="Times New Roman" panose="02020603050405020304" pitchFamily="18" charset="0"/>
                <a:cs typeface="Arial" panose="020B0604020202020204" pitchFamily="34" charset="0"/>
              </a:rPr>
              <a:t>. We moeten </a:t>
            </a:r>
            <a:r>
              <a:rPr lang="nl-NL" sz="2000" b="1" i="1" dirty="0">
                <a:effectLst/>
                <a:ea typeface="Times New Roman" panose="02020603050405020304" pitchFamily="18" charset="0"/>
                <a:cs typeface="Arial" panose="020B0604020202020204" pitchFamily="34" charset="0"/>
              </a:rPr>
              <a:t>ervoor zorgen dat het goed blijft gaan met hen</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Ik zag bijvoorbeeld dat het niet goed gaat met de bijen, de vlinders en de weidevogels. Dit komt bijvoorbeeld doordat er minder bloemen bloeien. Soms wordt ook het </a:t>
            </a:r>
            <a:r>
              <a:rPr lang="nl-NL" sz="2000" b="1" u="sng" dirty="0">
                <a:ea typeface="Times New Roman" panose="02020603050405020304" pitchFamily="18" charset="0"/>
                <a:cs typeface="Arial" panose="020B0604020202020204" pitchFamily="34" charset="0"/>
              </a:rPr>
              <a:t>leefgebied</a:t>
            </a:r>
            <a:r>
              <a:rPr lang="nl-NL" sz="2000" dirty="0">
                <a:ea typeface="Times New Roman" panose="02020603050405020304" pitchFamily="18" charset="0"/>
                <a:cs typeface="Arial" panose="020B0604020202020204" pitchFamily="34" charset="0"/>
              </a:rPr>
              <a:t> van de dieren steeds kleiner. </a:t>
            </a:r>
            <a:r>
              <a:rPr lang="nl-NL" sz="2000" dirty="0">
                <a:effectLst/>
                <a:ea typeface="Times New Roman" panose="02020603050405020304" pitchFamily="18" charset="0"/>
                <a:cs typeface="Arial" panose="020B0604020202020204" pitchFamily="34" charset="0"/>
              </a:rPr>
              <a:t>Het leefgebied</a:t>
            </a:r>
            <a:r>
              <a:rPr lang="nl-NL" sz="2000" dirty="0">
                <a:ea typeface="Times New Roman" panose="02020603050405020304" pitchFamily="18" charset="0"/>
                <a:cs typeface="Arial" panose="020B0604020202020204" pitchFamily="34" charset="0"/>
              </a:rPr>
              <a:t>,</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noem je </a:t>
            </a:r>
            <a:r>
              <a:rPr lang="nl-NL" sz="2000" b="1" i="1" dirty="0">
                <a:ea typeface="Times New Roman" panose="02020603050405020304" pitchFamily="18" charset="0"/>
                <a:cs typeface="Arial" panose="020B0604020202020204" pitchFamily="34" charset="0"/>
              </a:rPr>
              <a:t>de plek waar dieren of mensen leven. </a:t>
            </a:r>
            <a:r>
              <a:rPr lang="nl-NL" sz="2000" dirty="0">
                <a:ea typeface="Times New Roman" panose="02020603050405020304" pitchFamily="18" charset="0"/>
                <a:cs typeface="Arial" panose="020B0604020202020204" pitchFamily="34" charset="0"/>
              </a:rPr>
              <a:t>V</a:t>
            </a:r>
            <a:r>
              <a:rPr lang="nl-NL" sz="2000" dirty="0">
                <a:effectLst/>
                <a:ea typeface="Times New Roman" panose="02020603050405020304" pitchFamily="18" charset="0"/>
                <a:cs typeface="Arial" panose="020B0604020202020204" pitchFamily="34" charset="0"/>
              </a:rPr>
              <a:t>aak is dat gewoon het bos bij jullie </a:t>
            </a:r>
            <a:r>
              <a:rPr lang="nl-NL" sz="2000" b="1" u="sng" dirty="0">
                <a:ea typeface="Times New Roman" panose="02020603050405020304" pitchFamily="18" charset="0"/>
                <a:cs typeface="Arial" panose="020B0604020202020204" pitchFamily="34" charset="0"/>
              </a:rPr>
              <a:t>in de buurt</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het bos </a:t>
            </a:r>
            <a:r>
              <a:rPr lang="nl-NL" sz="2000" b="1" i="1" dirty="0">
                <a:ea typeface="Times New Roman" panose="02020603050405020304" pitchFamily="18" charset="0"/>
                <a:cs typeface="Arial" panose="020B0604020202020204" pitchFamily="34" charset="0"/>
              </a:rPr>
              <a:t>dichtbij</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Of </a:t>
            </a:r>
            <a:r>
              <a:rPr lang="nl-NL" sz="2000" b="1" u="sng" dirty="0">
                <a:ea typeface="Times New Roman" panose="02020603050405020304" pitchFamily="18" charset="0"/>
                <a:cs typeface="Arial" panose="020B0604020202020204" pitchFamily="34" charset="0"/>
              </a:rPr>
              <a:t>de akker</a:t>
            </a:r>
            <a:r>
              <a:rPr lang="nl-NL" sz="2000" dirty="0">
                <a:ea typeface="Times New Roman" panose="02020603050405020304" pitchFamily="18" charset="0"/>
                <a:cs typeface="Arial" panose="020B0604020202020204" pitchFamily="34" charset="0"/>
              </a:rPr>
              <a:t> van de boer in het dorpje verderop. De akker, zo noem je </a:t>
            </a:r>
            <a:r>
              <a:rPr lang="nl-NL" sz="2000" b="1" i="1" dirty="0">
                <a:ea typeface="Times New Roman" panose="02020603050405020304" pitchFamily="18" charset="0"/>
                <a:cs typeface="Arial" panose="020B0604020202020204" pitchFamily="34" charset="0"/>
              </a:rPr>
              <a:t>het stuk land waar boeren planten laten groeien.</a:t>
            </a:r>
            <a:br>
              <a:rPr lang="nl-NL" sz="2000" b="1" i="1"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Dus ook in Nederland zijn er dieren in gevaar. Wij moeten er dus samen voor zorgen dat alle dieren </a:t>
            </a:r>
            <a:r>
              <a:rPr lang="nl-NL" sz="2000" b="1" u="sng" dirty="0">
                <a:ea typeface="Times New Roman" panose="02020603050405020304" pitchFamily="18" charset="0"/>
                <a:cs typeface="Arial" panose="020B0604020202020204" pitchFamily="34" charset="0"/>
              </a:rPr>
              <a:t>veilig</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zonder gevaar </a:t>
            </a:r>
            <a:r>
              <a:rPr lang="nl-NL" sz="2000" dirty="0">
                <a:ea typeface="Times New Roman" panose="02020603050405020304" pitchFamily="18" charset="0"/>
                <a:cs typeface="Arial" panose="020B0604020202020204" pitchFamily="34" charset="0"/>
              </a:rPr>
              <a:t>kunnen leven. Daarom hebben we in Nederland een speciale wet waarin alle afspraken staan zodat we dieren kunnen beschermen en waar iedereen zich aan moet houden. Zorgen jullie ook goed voor de dieren die bij jullie in de buurt leven? </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In de laatste dia vind je een link naar een filmpje over een boer die weidevogels beschermt (4.39).</a:t>
            </a: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6" name="Rectangle 1">
            <a:extLst>
              <a:ext uri="{FF2B5EF4-FFF2-40B4-BE49-F238E27FC236}">
                <a16:creationId xmlns:a16="http://schemas.microsoft.com/office/drawing/2014/main" id="{384B875F-FC74-E82D-E5F6-1AE57DA30356}"/>
              </a:ext>
            </a:extLst>
          </p:cNvPr>
          <p:cNvSpPr>
            <a:spLocks noChangeArrowheads="1"/>
          </p:cNvSpPr>
          <p:nvPr/>
        </p:nvSpPr>
        <p:spPr bwMode="auto">
          <a:xfrm>
            <a:off x="4948621" y="4989588"/>
            <a:ext cx="65" cy="7142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veilig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35407" y="29470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bedreigd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zonder gevaar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11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r>
              <a:rPr lang="nl-NL" sz="1100" dirty="0"/>
              <a:t>Foto </a:t>
            </a:r>
            <a:r>
              <a:rPr lang="nl-NL" sz="1100" dirty="0" err="1"/>
              <a:t>Hielco</a:t>
            </a:r>
            <a:r>
              <a:rPr lang="nl-NL" sz="1100" dirty="0"/>
              <a:t> Kuipers (Leidsch Dagblad)</a:t>
            </a:r>
          </a:p>
          <a:p>
            <a:pPr algn="ctr">
              <a:lnSpc>
                <a:spcPct val="107000"/>
              </a:lnSpc>
              <a:spcAft>
                <a:spcPts val="0"/>
              </a:spcAft>
            </a:pPr>
            <a:r>
              <a:rPr lang="nl-NL" sz="11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De weidevogels kunnen zo </a:t>
            </a:r>
            <a:r>
              <a:rPr lang="nl-NL" sz="2400" i="1" u="sng" dirty="0">
                <a:solidFill>
                  <a:srgbClr val="387038"/>
                </a:solidFill>
                <a:latin typeface="Century Gothic" panose="020B0502020202020204" pitchFamily="34" charset="0"/>
                <a:ea typeface="Calibri"/>
                <a:cs typeface="Times New Roman"/>
              </a:rPr>
              <a:t>veilig</a:t>
            </a:r>
            <a:r>
              <a:rPr lang="nl-NL" sz="2400" i="1" dirty="0">
                <a:solidFill>
                  <a:srgbClr val="387038"/>
                </a:solidFill>
                <a:latin typeface="Century Gothic" panose="020B0502020202020204" pitchFamily="34" charset="0"/>
                <a:ea typeface="Calibri"/>
                <a:cs typeface="Times New Roman"/>
              </a:rPr>
              <a:t> hun eieren leggen.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met de kans om uit te sterven, in gevaar</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Vlinders </a:t>
            </a:r>
            <a:r>
              <a:rPr lang="nl-NL" sz="2400" i="1" dirty="0">
                <a:solidFill>
                  <a:srgbClr val="387038"/>
                </a:solidFill>
                <a:latin typeface="Century Gothic" panose="020B0502020202020204" pitchFamily="34" charset="0"/>
                <a:ea typeface="Calibri"/>
                <a:cs typeface="Times New Roman"/>
              </a:rPr>
              <a:t>worden </a:t>
            </a:r>
            <a:r>
              <a:rPr lang="nl-NL" sz="2400" i="1" u="sng" dirty="0">
                <a:solidFill>
                  <a:srgbClr val="387038"/>
                </a:solidFill>
                <a:latin typeface="Century Gothic" panose="020B0502020202020204" pitchFamily="34" charset="0"/>
                <a:ea typeface="Calibri"/>
                <a:cs typeface="Times New Roman"/>
              </a:rPr>
              <a:t>bedreigd</a:t>
            </a:r>
            <a:r>
              <a:rPr lang="nl-NL" sz="2400" i="1" dirty="0">
                <a:solidFill>
                  <a:srgbClr val="387038"/>
                </a:solidFill>
                <a:latin typeface="Century Gothic" panose="020B0502020202020204" pitchFamily="34" charset="0"/>
                <a:ea typeface="Calibri"/>
                <a:cs typeface="Times New Roman"/>
              </a:rPr>
              <a:t> door mensen die gif spuiten.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86CC0CF2-2765-1A0A-E9E7-16223E6DC1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091" y="2132856"/>
            <a:ext cx="3710203" cy="2474465"/>
          </a:xfrm>
          <a:prstGeom prst="rect">
            <a:avLst/>
          </a:prstGeom>
        </p:spPr>
      </p:pic>
      <p:pic>
        <p:nvPicPr>
          <p:cNvPr id="4" name="Afbeelding 3" descr="Afbeelding met illustratie, clipart, tekenfilm, kunst&#10;&#10;Automatisch gegenereerde beschrijving">
            <a:extLst>
              <a:ext uri="{FF2B5EF4-FFF2-40B4-BE49-F238E27FC236}">
                <a16:creationId xmlns:a16="http://schemas.microsoft.com/office/drawing/2014/main" id="{C42DB49A-FF97-5737-730F-B12D777B6A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4088" y="2636912"/>
            <a:ext cx="2736304" cy="2090622"/>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in de buurt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i</a:t>
            </a:r>
            <a:r>
              <a:rPr lang="nl-NL" sz="5900" b="1" dirty="0">
                <a:solidFill>
                  <a:srgbClr val="387038"/>
                </a:solidFill>
                <a:effectLst/>
                <a:latin typeface="Century Gothic" panose="020B0502020202020204" pitchFamily="34" charset="0"/>
                <a:ea typeface="Calibri"/>
                <a:cs typeface="Times New Roman"/>
              </a:rPr>
              <a:t>n de verte</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dichtbij</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Soms wonen bedreigde dieren in het bos bij ons </a:t>
            </a:r>
            <a:r>
              <a:rPr lang="nl-NL" sz="2400" i="1" u="sng" dirty="0">
                <a:solidFill>
                  <a:srgbClr val="387038"/>
                </a:solidFill>
                <a:latin typeface="Century Gothic" panose="020B0502020202020204" pitchFamily="34" charset="0"/>
                <a:ea typeface="Calibri"/>
                <a:cs typeface="Times New Roman"/>
              </a:rPr>
              <a:t>in de buurt</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op grote afstand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a:t>
            </a:r>
            <a:r>
              <a:rPr lang="nl-NL" sz="2400" i="1" dirty="0">
                <a:solidFill>
                  <a:srgbClr val="387038"/>
                </a:solidFill>
                <a:effectLst/>
                <a:latin typeface="Century Gothic" panose="020B0502020202020204" pitchFamily="34" charset="0"/>
                <a:ea typeface="Calibri"/>
                <a:cs typeface="Times New Roman"/>
              </a:rPr>
              <a:t> berg </a:t>
            </a:r>
            <a:r>
              <a:rPr lang="nl-NL" sz="2400" i="1" dirty="0">
                <a:solidFill>
                  <a:srgbClr val="387038"/>
                </a:solidFill>
                <a:latin typeface="Century Gothic" panose="020B0502020202020204" pitchFamily="34" charset="0"/>
                <a:ea typeface="Calibri"/>
                <a:cs typeface="Times New Roman"/>
              </a:rPr>
              <a:t>zie je </a:t>
            </a:r>
            <a:r>
              <a:rPr lang="nl-NL" sz="2400" i="1" u="sng" dirty="0">
                <a:solidFill>
                  <a:srgbClr val="387038"/>
                </a:solidFill>
                <a:latin typeface="Century Gothic" panose="020B0502020202020204" pitchFamily="34" charset="0"/>
                <a:ea typeface="Calibri"/>
                <a:cs typeface="Times New Roman"/>
              </a:rPr>
              <a:t>in de verte</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F0DD52CB-654A-2E21-8FAC-E245E657E2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303" y="2198219"/>
            <a:ext cx="3921665" cy="2461562"/>
          </a:xfrm>
          <a:prstGeom prst="rect">
            <a:avLst/>
          </a:prstGeom>
        </p:spPr>
      </p:pic>
      <p:pic>
        <p:nvPicPr>
          <p:cNvPr id="5" name="Afbeelding 4" descr="Afbeelding met persoon, buitenshuis, kleding, boom&#10;&#10;Automatisch gegenereerde beschrijving">
            <a:extLst>
              <a:ext uri="{FF2B5EF4-FFF2-40B4-BE49-F238E27FC236}">
                <a16:creationId xmlns:a16="http://schemas.microsoft.com/office/drawing/2014/main" id="{226B6050-7701-F9AB-E872-32A6270E71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8" y="2198219"/>
            <a:ext cx="3646992" cy="2436191"/>
          </a:xfrm>
          <a:prstGeom prst="rect">
            <a:avLst/>
          </a:prstGeom>
        </p:spPr>
      </p:pic>
    </p:spTree>
    <p:extLst>
      <p:ext uri="{BB962C8B-B14F-4D97-AF65-F5344CB8AC3E}">
        <p14:creationId xmlns:p14="http://schemas.microsoft.com/office/powerpoint/2010/main" val="17444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07" y="41151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latin typeface="Century Gothic" panose="020B0502020202020204" pitchFamily="34" charset="0"/>
                <a:ea typeface="Calibri"/>
                <a:cs typeface="Times New Roman"/>
              </a:rPr>
              <a:t>beschermen</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1" y="35209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stropen</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7" y="1556792"/>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ervoor zorgen dat het goed blijft gaan met iets of iemand</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Wij moeten alle dieren </a:t>
            </a:r>
            <a:r>
              <a:rPr lang="nl-NL" sz="2400" i="1" u="sng" dirty="0">
                <a:solidFill>
                  <a:srgbClr val="387038"/>
                </a:solidFill>
                <a:latin typeface="Century Gothic" panose="020B0502020202020204" pitchFamily="34" charset="0"/>
                <a:ea typeface="Calibri"/>
                <a:cs typeface="Times New Roman"/>
              </a:rPr>
              <a:t>beschermen</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8" y="1552646"/>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doden van beschermde en bedreigde dieren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endParaRPr lang="nl-NL" sz="8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Er zijn nog steeds veel mensen die dieren </a:t>
            </a:r>
            <a:r>
              <a:rPr lang="nl-NL" sz="2400" i="1" u="sng" dirty="0">
                <a:solidFill>
                  <a:srgbClr val="387038"/>
                </a:solidFill>
                <a:effectLst/>
                <a:latin typeface="Century Gothic" panose="020B0502020202020204" pitchFamily="34" charset="0"/>
                <a:ea typeface="Calibri"/>
                <a:cs typeface="Times New Roman"/>
              </a:rPr>
              <a:t>stropen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FE623333-CD72-EBB4-A51E-C611CE7AD9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334" y="3284984"/>
            <a:ext cx="4048758" cy="1495487"/>
          </a:xfrm>
          <a:prstGeom prst="rect">
            <a:avLst/>
          </a:prstGeom>
        </p:spPr>
      </p:pic>
      <p:pic>
        <p:nvPicPr>
          <p:cNvPr id="6" name="Afbeelding 5" descr="Afbeelding met wapen, vuurwapen, Langeafstandswapen, Schieten&#10;&#10;Automatisch gegenereerde beschrijving">
            <a:extLst>
              <a:ext uri="{FF2B5EF4-FFF2-40B4-BE49-F238E27FC236}">
                <a16:creationId xmlns:a16="http://schemas.microsoft.com/office/drawing/2014/main" id="{AA7240FA-00F7-2EB8-1A57-6AF3AE8DAE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8064" y="3068960"/>
            <a:ext cx="2891619" cy="1931602"/>
          </a:xfrm>
          <a:prstGeom prst="rect">
            <a:avLst/>
          </a:prstGeom>
        </p:spPr>
      </p:pic>
    </p:spTree>
    <p:extLst>
      <p:ext uri="{BB962C8B-B14F-4D97-AF65-F5344CB8AC3E}">
        <p14:creationId xmlns:p14="http://schemas.microsoft.com/office/powerpoint/2010/main" val="78717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19672" y="476672"/>
            <a:ext cx="448140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403649" y="404664"/>
            <a:ext cx="482453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leefgebied</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78557" y="3827973"/>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de akker</a:t>
            </a:r>
            <a:endParaRPr lang="nl-NL" sz="40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91733" y="3825981"/>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het bos</a:t>
            </a:r>
            <a:endParaRPr lang="nl-NL" sz="40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0" y="382223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de weide</a:t>
            </a:r>
            <a:endParaRPr lang="nl-NL" sz="40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plek waar dieren of mensen leven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vogel, watervogel, buitenshuis, grutto&#10;&#10;Automatisch gegenereerde beschrijving">
            <a:extLst>
              <a:ext uri="{FF2B5EF4-FFF2-40B4-BE49-F238E27FC236}">
                <a16:creationId xmlns:a16="http://schemas.microsoft.com/office/drawing/2014/main" id="{247BE428-9887-8F1C-1077-17EC597BA8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76" y="1275563"/>
            <a:ext cx="1800200" cy="1202534"/>
          </a:xfrm>
          <a:prstGeom prst="rect">
            <a:avLst/>
          </a:prstGeom>
        </p:spPr>
      </p:pic>
      <p:pic>
        <p:nvPicPr>
          <p:cNvPr id="19" name="Afbeelding 18" descr="Afbeelding met vogel, watervogel, pluvier, buitenshuis&#10;&#10;Automatisch gegenereerde beschrijving">
            <a:extLst>
              <a:ext uri="{FF2B5EF4-FFF2-40B4-BE49-F238E27FC236}">
                <a16:creationId xmlns:a16="http://schemas.microsoft.com/office/drawing/2014/main" id="{5FC7B488-D4C4-3599-672C-E83CBA20B3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2200" y="4602623"/>
            <a:ext cx="2080992" cy="1377617"/>
          </a:xfrm>
          <a:prstGeom prst="rect">
            <a:avLst/>
          </a:prstGeom>
        </p:spPr>
      </p:pic>
      <p:pic>
        <p:nvPicPr>
          <p:cNvPr id="21" name="Afbeelding 20" descr="Afbeelding met zoogdier, knaagdier, eekhoorn, buitenshuis&#10;&#10;Automatisch gegenereerde beschrijving">
            <a:extLst>
              <a:ext uri="{FF2B5EF4-FFF2-40B4-BE49-F238E27FC236}">
                <a16:creationId xmlns:a16="http://schemas.microsoft.com/office/drawing/2014/main" id="{164FFE89-F760-97E1-E8EA-3E4E1235ED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82749" y="4591194"/>
            <a:ext cx="1380036" cy="1380036"/>
          </a:xfrm>
          <a:prstGeom prst="rect">
            <a:avLst/>
          </a:prstGeom>
        </p:spPr>
      </p:pic>
      <p:pic>
        <p:nvPicPr>
          <p:cNvPr id="23" name="Afbeelding 22" descr="Afbeelding met buitenshuis, grond, plant, gras&#10;&#10;Automatisch gegenereerde beschrijving">
            <a:extLst>
              <a:ext uri="{FF2B5EF4-FFF2-40B4-BE49-F238E27FC236}">
                <a16:creationId xmlns:a16="http://schemas.microsoft.com/office/drawing/2014/main" id="{F4AEDC17-1086-5787-D7CB-76588EB9A52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5576" y="4581128"/>
            <a:ext cx="2080992" cy="1390102"/>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8079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19672" y="476672"/>
            <a:ext cx="448140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403649" y="404664"/>
            <a:ext cx="482453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diersoort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00969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46993" y="3881821"/>
            <a:ext cx="2036984"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de </a:t>
            </a:r>
            <a:r>
              <a:rPr lang="nl-NL" sz="3600" b="1" dirty="0">
                <a:latin typeface="Century Gothic" panose="020B0502020202020204" pitchFamily="34" charset="0"/>
                <a:ea typeface="Calibri"/>
                <a:cs typeface="Times New Roman"/>
              </a:rPr>
              <a:t>bij</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2722650" y="3861049"/>
            <a:ext cx="249150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624250" y="3877211"/>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vlinder</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393732" y="3877210"/>
            <a:ext cx="3449299" cy="6679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214156" y="3895465"/>
            <a:ext cx="373601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 de weidevogel</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24378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groep waar dieren die op elkaar lijken bij horen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17" name="Afbeelding 16" descr="Afbeelding met vos, schets, fauna, buitenshuis&#10;&#10;Automatisch gegenereerde beschrijving">
            <a:extLst>
              <a:ext uri="{FF2B5EF4-FFF2-40B4-BE49-F238E27FC236}">
                <a16:creationId xmlns:a16="http://schemas.microsoft.com/office/drawing/2014/main" id="{9180275F-56A9-BD8B-3552-E167544ACD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822" y="1268761"/>
            <a:ext cx="2978465" cy="1090118"/>
          </a:xfrm>
          <a:prstGeom prst="rect">
            <a:avLst/>
          </a:prstGeom>
          <a:ln>
            <a:solidFill>
              <a:schemeClr val="tx1"/>
            </a:solidFill>
          </a:ln>
        </p:spPr>
      </p:pic>
      <p:pic>
        <p:nvPicPr>
          <p:cNvPr id="19" name="Afbeelding 18" descr="Afbeelding met vogel, watervogel, grutto, gras&#10;&#10;Automatisch gegenereerde beschrijving">
            <a:extLst>
              <a:ext uri="{FF2B5EF4-FFF2-40B4-BE49-F238E27FC236}">
                <a16:creationId xmlns:a16="http://schemas.microsoft.com/office/drawing/2014/main" id="{C56EF2CA-156A-EACF-D765-D52A4364FE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4208" y="4589456"/>
            <a:ext cx="1991094" cy="1421641"/>
          </a:xfrm>
          <a:prstGeom prst="rect">
            <a:avLst/>
          </a:prstGeom>
        </p:spPr>
      </p:pic>
      <p:pic>
        <p:nvPicPr>
          <p:cNvPr id="21" name="Afbeelding 20" descr="Afbeelding met Motten en vlinders, insect, Bestuiver, ongewerveld dier&#10;&#10;Automatisch gegenereerde beschrijving">
            <a:extLst>
              <a:ext uri="{FF2B5EF4-FFF2-40B4-BE49-F238E27FC236}">
                <a16:creationId xmlns:a16="http://schemas.microsoft.com/office/drawing/2014/main" id="{CDC62D48-5A29-D205-DC69-FD16007F6C1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35609" y="4589456"/>
            <a:ext cx="2065588" cy="1379813"/>
          </a:xfrm>
          <a:prstGeom prst="rect">
            <a:avLst/>
          </a:prstGeom>
        </p:spPr>
      </p:pic>
      <p:pic>
        <p:nvPicPr>
          <p:cNvPr id="2" name="Afbeelding 1">
            <a:extLst>
              <a:ext uri="{FF2B5EF4-FFF2-40B4-BE49-F238E27FC236}">
                <a16:creationId xmlns:a16="http://schemas.microsoft.com/office/drawing/2014/main" id="{E0607A3A-1167-A5AA-294E-424F37C8C3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713743" y="4510244"/>
            <a:ext cx="1379813" cy="1538236"/>
          </a:xfrm>
          <a:prstGeom prst="rect">
            <a:avLst/>
          </a:prstGeom>
        </p:spPr>
      </p:pic>
    </p:spTree>
    <p:extLst>
      <p:ext uri="{BB962C8B-B14F-4D97-AF65-F5344CB8AC3E}">
        <p14:creationId xmlns:p14="http://schemas.microsoft.com/office/powerpoint/2010/main" val="207852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87" y="-86063"/>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3805985"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238663" y="2393461"/>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a:t>
            </a:r>
            <a:r>
              <a:rPr lang="nl-NL" sz="5400" b="1" dirty="0">
                <a:effectLst/>
                <a:latin typeface="Century Gothic" panose="020B0502020202020204" pitchFamily="34" charset="0"/>
                <a:ea typeface="Calibri"/>
                <a:cs typeface="Times New Roman"/>
              </a:rPr>
              <a:t>e akker</a:t>
            </a:r>
            <a:endParaRPr lang="nl-NL" sz="5400" dirty="0">
              <a:effectLst/>
              <a:latin typeface="Century Gothic" panose="020B0502020202020204" pitchFamily="34" charset="0"/>
              <a:ea typeface="Calibri"/>
              <a:cs typeface="Times New Roman"/>
            </a:endParaRPr>
          </a:p>
        </p:txBody>
      </p:sp>
      <p:cxnSp>
        <p:nvCxnSpPr>
          <p:cNvPr id="8" name="Rechte verbindingslijn 7"/>
          <p:cNvCxnSpPr>
            <a:cxnSpLocks/>
            <a:endCxn id="16" idx="0"/>
          </p:cNvCxnSpPr>
          <p:nvPr/>
        </p:nvCxnSpPr>
        <p:spPr>
          <a:xfrm flipH="1">
            <a:off x="2386566" y="3212976"/>
            <a:ext cx="1222050" cy="19106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2647989" cy="16870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637440" y="4900007"/>
            <a:ext cx="211102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6637440" y="4851904"/>
            <a:ext cx="211102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oogsten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01624" y="797203"/>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verbouwen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1291002" y="5155359"/>
            <a:ext cx="222620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273462" y="5123594"/>
            <a:ext cx="222620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zaaien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688605" y="3223941"/>
            <a:ext cx="5184576"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780177" y="3157099"/>
            <a:ext cx="5583646"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stuk land waar boeren planten laten groeien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persoon, grond, hand, buitenshuis&#10;&#10;Automatisch gegenereerde beschrijving">
            <a:extLst>
              <a:ext uri="{FF2B5EF4-FFF2-40B4-BE49-F238E27FC236}">
                <a16:creationId xmlns:a16="http://schemas.microsoft.com/office/drawing/2014/main" id="{876A9691-9D7C-9B9D-7FAA-DC0DF59DBB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4168285"/>
            <a:ext cx="1339735" cy="894943"/>
          </a:xfrm>
          <a:prstGeom prst="rect">
            <a:avLst/>
          </a:prstGeom>
        </p:spPr>
      </p:pic>
      <p:pic>
        <p:nvPicPr>
          <p:cNvPr id="6" name="Afbeelding 5" descr="Afbeelding met groente, produceren, Natuurlijke voeding, Veganistische voeding&#10;&#10;Automatisch gegenereerde beschrijving">
            <a:extLst>
              <a:ext uri="{FF2B5EF4-FFF2-40B4-BE49-F238E27FC236}">
                <a16:creationId xmlns:a16="http://schemas.microsoft.com/office/drawing/2014/main" id="{D39FCAA0-3643-7736-8A8C-F2A453DE70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3813" y="4628316"/>
            <a:ext cx="1812017" cy="1206803"/>
          </a:xfrm>
          <a:prstGeom prst="rect">
            <a:avLst/>
          </a:prstGeom>
        </p:spPr>
      </p:pic>
      <p:pic>
        <p:nvPicPr>
          <p:cNvPr id="22" name="Afbeelding 21" descr="Afbeelding met gras, buitenshuis, landschap, hemel&#10;&#10;Automatisch gegenereerde beschrijving">
            <a:extLst>
              <a:ext uri="{FF2B5EF4-FFF2-40B4-BE49-F238E27FC236}">
                <a16:creationId xmlns:a16="http://schemas.microsoft.com/office/drawing/2014/main" id="{DE3B72CC-1999-56AF-E93C-19288B1872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8159" y="351609"/>
            <a:ext cx="3075116" cy="1968074"/>
          </a:xfrm>
          <a:prstGeom prst="rect">
            <a:avLst/>
          </a:prstGeom>
        </p:spPr>
      </p:pic>
      <p:pic>
        <p:nvPicPr>
          <p:cNvPr id="23" name="Afbeelding 22">
            <a:extLst>
              <a:ext uri="{FF2B5EF4-FFF2-40B4-BE49-F238E27FC236}">
                <a16:creationId xmlns:a16="http://schemas.microsoft.com/office/drawing/2014/main" id="{33C16A53-FD05-1644-8FB1-568C36A016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46826" y="1787761"/>
            <a:ext cx="2399966" cy="1348684"/>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5940088"/>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het aantal</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hoeveel het er zijn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Een groot </a:t>
            </a:r>
            <a:r>
              <a:rPr lang="nl-NL" sz="2800" i="1" u="sng" dirty="0">
                <a:solidFill>
                  <a:srgbClr val="387038"/>
                </a:solidFill>
                <a:latin typeface="Century Gothic" panose="020B0502020202020204" pitchFamily="34" charset="0"/>
                <a:cs typeface="Times New Roman"/>
              </a:rPr>
              <a:t>aantal</a:t>
            </a:r>
            <a:r>
              <a:rPr lang="nl-NL" sz="2800" i="1" dirty="0">
                <a:solidFill>
                  <a:srgbClr val="387038"/>
                </a:solidFill>
                <a:latin typeface="Century Gothic" panose="020B0502020202020204" pitchFamily="34" charset="0"/>
                <a:cs typeface="Times New Roman"/>
              </a:rPr>
              <a:t> dieren staat op de rode lijst.</a:t>
            </a:r>
            <a:endParaRPr lang="nl-NL" sz="2800" i="1" dirty="0">
              <a:solidFill>
                <a:srgbClr val="00B050"/>
              </a:solidFill>
              <a:latin typeface="Century Gothic" panose="020B0502020202020204" pitchFamily="34" charset="0"/>
            </a:endParaRPr>
          </a:p>
        </p:txBody>
      </p:sp>
      <p:pic>
        <p:nvPicPr>
          <p:cNvPr id="5" name="Afbeelding 4">
            <a:extLst>
              <a:ext uri="{FF2B5EF4-FFF2-40B4-BE49-F238E27FC236}">
                <a16:creationId xmlns:a16="http://schemas.microsoft.com/office/drawing/2014/main" id="{8D49A7D0-596F-1D6A-BFAA-C99368D0B1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5736" y="2132856"/>
            <a:ext cx="4200569" cy="3222248"/>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36  –  5 september 2023</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diersoort</a:t>
            </a:r>
          </a:p>
        </p:txBody>
      </p:sp>
      <p:pic>
        <p:nvPicPr>
          <p:cNvPr id="3" name="Afbeelding 2" descr="Afbeelding met vos, schets, fauna, buitenshuis&#10;&#10;Automatisch gegenereerde beschrijving">
            <a:extLst>
              <a:ext uri="{FF2B5EF4-FFF2-40B4-BE49-F238E27FC236}">
                <a16:creationId xmlns:a16="http://schemas.microsoft.com/office/drawing/2014/main" id="{249ACAD2-B366-A421-5B14-DFDFF4B977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2264675"/>
            <a:ext cx="8066469" cy="295232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aantal</a:t>
            </a:r>
          </a:p>
        </p:txBody>
      </p:sp>
      <p:pic>
        <p:nvPicPr>
          <p:cNvPr id="3" name="Afbeelding 2" descr="Afbeelding met kleding, tekenfilm, tekening&#10;&#10;Automatisch gegenereerde beschrijving">
            <a:extLst>
              <a:ext uri="{FF2B5EF4-FFF2-40B4-BE49-F238E27FC236}">
                <a16:creationId xmlns:a16="http://schemas.microsoft.com/office/drawing/2014/main" id="{19135329-B64E-9B5E-563A-EDB09D4126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242486"/>
            <a:ext cx="6848232" cy="5267871"/>
          </a:xfrm>
          <a:prstGeom prst="rect">
            <a:avLst/>
          </a:prstGeom>
        </p:spPr>
      </p:pic>
      <p:sp>
        <p:nvSpPr>
          <p:cNvPr id="4" name="Tekstvak 3">
            <a:extLst>
              <a:ext uri="{FF2B5EF4-FFF2-40B4-BE49-F238E27FC236}">
                <a16:creationId xmlns:a16="http://schemas.microsoft.com/office/drawing/2014/main" id="{37AF6970-C732-C4E8-31D5-59E93E8B0902}"/>
              </a:ext>
            </a:extLst>
          </p:cNvPr>
          <p:cNvSpPr txBox="1"/>
          <p:nvPr/>
        </p:nvSpPr>
        <p:spPr>
          <a:xfrm rot="1389957">
            <a:off x="5547237" y="1840636"/>
            <a:ext cx="738779" cy="646331"/>
          </a:xfrm>
          <a:prstGeom prst="rect">
            <a:avLst/>
          </a:prstGeom>
          <a:solidFill>
            <a:srgbClr val="FF0000"/>
          </a:solidFill>
        </p:spPr>
        <p:txBody>
          <a:bodyPr wrap="square" rtlCol="0">
            <a:spAutoFit/>
          </a:bodyPr>
          <a:lstStyle/>
          <a:p>
            <a:r>
              <a:rPr lang="nl-NL" b="1" dirty="0">
                <a:solidFill>
                  <a:srgbClr val="EEF6EE"/>
                </a:solidFill>
              </a:rPr>
              <a:t>Rode</a:t>
            </a:r>
          </a:p>
          <a:p>
            <a:r>
              <a:rPr lang="nl-NL" b="1" dirty="0">
                <a:solidFill>
                  <a:srgbClr val="EEF6EE"/>
                </a:solidFill>
              </a:rPr>
              <a:t>Lijst</a:t>
            </a:r>
          </a:p>
        </p:txBody>
      </p:sp>
      <p:sp>
        <p:nvSpPr>
          <p:cNvPr id="7" name="Tekstvak 6">
            <a:extLst>
              <a:ext uri="{FF2B5EF4-FFF2-40B4-BE49-F238E27FC236}">
                <a16:creationId xmlns:a16="http://schemas.microsoft.com/office/drawing/2014/main" id="{AFDDB4FE-6AA1-3122-7D15-90E5470826FB}"/>
              </a:ext>
            </a:extLst>
          </p:cNvPr>
          <p:cNvSpPr txBox="1"/>
          <p:nvPr/>
        </p:nvSpPr>
        <p:spPr>
          <a:xfrm>
            <a:off x="5420033" y="2426472"/>
            <a:ext cx="360040" cy="923330"/>
          </a:xfrm>
          <a:prstGeom prst="rect">
            <a:avLst/>
          </a:prstGeom>
          <a:noFill/>
        </p:spPr>
        <p:txBody>
          <a:bodyPr wrap="square" rtlCol="0">
            <a:spAutoFit/>
          </a:bodyPr>
          <a:lstStyle/>
          <a:p>
            <a:r>
              <a:rPr lang="nl-NL" dirty="0">
                <a:solidFill>
                  <a:srgbClr val="FF0000"/>
                </a:solidFill>
              </a:rPr>
              <a:t>1</a:t>
            </a:r>
          </a:p>
          <a:p>
            <a:r>
              <a:rPr lang="nl-NL" dirty="0">
                <a:solidFill>
                  <a:srgbClr val="FF0000"/>
                </a:solidFill>
              </a:rPr>
              <a:t>2</a:t>
            </a:r>
          </a:p>
          <a:p>
            <a:r>
              <a:rPr lang="nl-NL" dirty="0">
                <a:solidFill>
                  <a:srgbClr val="FF0000"/>
                </a:solidFill>
              </a:rPr>
              <a:t>3</a:t>
            </a:r>
          </a:p>
        </p:txBody>
      </p:sp>
      <p:sp>
        <p:nvSpPr>
          <p:cNvPr id="8" name="Tekstvak 7">
            <a:extLst>
              <a:ext uri="{FF2B5EF4-FFF2-40B4-BE49-F238E27FC236}">
                <a16:creationId xmlns:a16="http://schemas.microsoft.com/office/drawing/2014/main" id="{7CE2A26B-EA7D-0257-27A3-A6F55470FA7C}"/>
              </a:ext>
            </a:extLst>
          </p:cNvPr>
          <p:cNvSpPr txBox="1"/>
          <p:nvPr/>
        </p:nvSpPr>
        <p:spPr>
          <a:xfrm rot="2101520">
            <a:off x="1637730" y="5130528"/>
            <a:ext cx="1233530" cy="707886"/>
          </a:xfrm>
          <a:prstGeom prst="rect">
            <a:avLst/>
          </a:prstGeom>
          <a:noFill/>
        </p:spPr>
        <p:txBody>
          <a:bodyPr wrap="square" rtlCol="0">
            <a:spAutoFit/>
          </a:bodyPr>
          <a:lstStyle/>
          <a:p>
            <a:r>
              <a:rPr lang="nl-NL" sz="4000" b="1" dirty="0">
                <a:solidFill>
                  <a:srgbClr val="FF0000"/>
                </a:solidFill>
              </a:rPr>
              <a:t>500</a:t>
            </a:r>
          </a:p>
        </p:txBody>
      </p:sp>
      <p:sp>
        <p:nvSpPr>
          <p:cNvPr id="15" name="Explosie: 14 punten 14">
            <a:extLst>
              <a:ext uri="{FF2B5EF4-FFF2-40B4-BE49-F238E27FC236}">
                <a16:creationId xmlns:a16="http://schemas.microsoft.com/office/drawing/2014/main" id="{017AE892-AEC3-4B9F-14A5-9D915B5EB4AD}"/>
              </a:ext>
            </a:extLst>
          </p:cNvPr>
          <p:cNvSpPr/>
          <p:nvPr/>
        </p:nvSpPr>
        <p:spPr>
          <a:xfrm>
            <a:off x="1212768" y="4365104"/>
            <a:ext cx="2083453" cy="2012223"/>
          </a:xfrm>
          <a:prstGeom prst="irregularSeal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C00000"/>
              </a:solidFill>
            </a:endParaRPr>
          </a:p>
        </p:txBody>
      </p:sp>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beschermen</a:t>
            </a:r>
          </a:p>
        </p:txBody>
      </p:sp>
      <p:pic>
        <p:nvPicPr>
          <p:cNvPr id="5" name="Afbeelding 4" descr="Afbeelding met persoon, nagel, vinger, overdekt&#10;&#10;Automatisch gegenereerde beschrijving">
            <a:extLst>
              <a:ext uri="{FF2B5EF4-FFF2-40B4-BE49-F238E27FC236}">
                <a16:creationId xmlns:a16="http://schemas.microsoft.com/office/drawing/2014/main" id="{1D14D901-AADB-4BAA-3F0F-0F471166BF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2765818"/>
            <a:ext cx="7545754" cy="2520280"/>
          </a:xfrm>
          <a:prstGeom prst="rect">
            <a:avLst/>
          </a:prstGeom>
        </p:spPr>
      </p:pic>
      <p:pic>
        <p:nvPicPr>
          <p:cNvPr id="8" name="Afbeelding 7" descr="Afbeelding met Vliesvleugelig insect, ongedierte, bij, Netvleugeligen&#10;&#10;Automatisch gegenereerde beschrijving">
            <a:extLst>
              <a:ext uri="{FF2B5EF4-FFF2-40B4-BE49-F238E27FC236}">
                <a16:creationId xmlns:a16="http://schemas.microsoft.com/office/drawing/2014/main" id="{DADE6897-9931-801D-17ED-646FE8ABC4F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52680" y="3388865"/>
            <a:ext cx="1640920" cy="1836754"/>
          </a:xfrm>
          <a:prstGeom prst="rect">
            <a:avLst/>
          </a:prstGeom>
        </p:spPr>
      </p:pic>
      <p:pic>
        <p:nvPicPr>
          <p:cNvPr id="10" name="Afbeelding 9" descr="Afbeelding met Motten en vlinders, vlinder, ongewerveld dier, insect&#10;&#10;Automatisch gegenereerde beschrijving">
            <a:extLst>
              <a:ext uri="{FF2B5EF4-FFF2-40B4-BE49-F238E27FC236}">
                <a16:creationId xmlns:a16="http://schemas.microsoft.com/office/drawing/2014/main" id="{E7BC2739-E019-16B1-F4C6-729A77DF6B71}"/>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321078" y="3827946"/>
            <a:ext cx="2092325" cy="1397673"/>
          </a:xfrm>
          <a:prstGeom prst="rect">
            <a:avLst/>
          </a:prstGeom>
        </p:spPr>
      </p:pic>
      <p:pic>
        <p:nvPicPr>
          <p:cNvPr id="12" name="Afbeelding 11" descr="Afbeelding met vogel, watervogel, pluvier, snavel&#10;&#10;Automatisch gegenereerde beschrijving">
            <a:extLst>
              <a:ext uri="{FF2B5EF4-FFF2-40B4-BE49-F238E27FC236}">
                <a16:creationId xmlns:a16="http://schemas.microsoft.com/office/drawing/2014/main" id="{C490F2A3-C7DF-7EF9-D23F-56D42F8F04A6}"/>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292080" y="3469135"/>
            <a:ext cx="1917280" cy="183675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leefgebied</a:t>
            </a:r>
          </a:p>
        </p:txBody>
      </p:sp>
      <p:pic>
        <p:nvPicPr>
          <p:cNvPr id="3" name="Afbeelding 2" descr="Afbeelding met vogel, watervogel, buitenshuis, grutto&#10;&#10;Automatisch gegenereerde beschrijving">
            <a:extLst>
              <a:ext uri="{FF2B5EF4-FFF2-40B4-BE49-F238E27FC236}">
                <a16:creationId xmlns:a16="http://schemas.microsoft.com/office/drawing/2014/main" id="{99455336-A867-1677-C879-E41FDFDA58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80" y="1412776"/>
            <a:ext cx="7560840" cy="5050641"/>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de buurt</a:t>
            </a:r>
          </a:p>
        </p:txBody>
      </p:sp>
      <p:pic>
        <p:nvPicPr>
          <p:cNvPr id="3" name="Afbeelding 2" descr="Afbeelding met buitenshuis, boom, huis, Woonwijk&#10;&#10;Automatisch gegenereerde beschrijving">
            <a:extLst>
              <a:ext uri="{FF2B5EF4-FFF2-40B4-BE49-F238E27FC236}">
                <a16:creationId xmlns:a16="http://schemas.microsoft.com/office/drawing/2014/main" id="{FEABD2EC-9264-1764-74FF-0A9377BDBD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445" y="1455887"/>
            <a:ext cx="8235978" cy="4645092"/>
          </a:xfrm>
          <a:prstGeom prst="rect">
            <a:avLst/>
          </a:prstGeom>
        </p:spPr>
      </p:pic>
      <p:sp>
        <p:nvSpPr>
          <p:cNvPr id="8" name="Ovaal 7">
            <a:extLst>
              <a:ext uri="{FF2B5EF4-FFF2-40B4-BE49-F238E27FC236}">
                <a16:creationId xmlns:a16="http://schemas.microsoft.com/office/drawing/2014/main" id="{8EC5ABC6-E92E-8208-AFDB-A8F7CE583C67}"/>
              </a:ext>
            </a:extLst>
          </p:cNvPr>
          <p:cNvSpPr/>
          <p:nvPr/>
        </p:nvSpPr>
        <p:spPr>
          <a:xfrm rot="2024193">
            <a:off x="1294618" y="1153255"/>
            <a:ext cx="2592288" cy="54432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akker</a:t>
            </a:r>
          </a:p>
        </p:txBody>
      </p:sp>
      <p:pic>
        <p:nvPicPr>
          <p:cNvPr id="3" name="Afbeelding 2" descr="Afbeelding met gras, buitenshuis, landbouw, oogst&#10;&#10;Automatisch gegenereerde beschrijving">
            <a:extLst>
              <a:ext uri="{FF2B5EF4-FFF2-40B4-BE49-F238E27FC236}">
                <a16:creationId xmlns:a16="http://schemas.microsoft.com/office/drawing/2014/main" id="{7617EF43-E8A4-694E-FA22-1EA73BB57B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775" y="1556792"/>
            <a:ext cx="8456449" cy="4752527"/>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veilig</a:t>
            </a:r>
          </a:p>
        </p:txBody>
      </p:sp>
      <p:pic>
        <p:nvPicPr>
          <p:cNvPr id="2" name="Afbeelding 1">
            <a:extLst>
              <a:ext uri="{FF2B5EF4-FFF2-40B4-BE49-F238E27FC236}">
                <a16:creationId xmlns:a16="http://schemas.microsoft.com/office/drawing/2014/main" id="{758AD7B5-1549-3426-4B3D-0106781E95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650" y="1226143"/>
            <a:ext cx="6967028" cy="4644686"/>
          </a:xfrm>
          <a:prstGeom prst="rect">
            <a:avLst/>
          </a:prstGeom>
        </p:spPr>
      </p:pic>
      <p:sp>
        <p:nvSpPr>
          <p:cNvPr id="4" name="Tekstvak 3">
            <a:extLst>
              <a:ext uri="{FF2B5EF4-FFF2-40B4-BE49-F238E27FC236}">
                <a16:creationId xmlns:a16="http://schemas.microsoft.com/office/drawing/2014/main" id="{EA221292-D9E9-528D-AB8A-42ED5E077C28}"/>
              </a:ext>
            </a:extLst>
          </p:cNvPr>
          <p:cNvSpPr txBox="1"/>
          <p:nvPr/>
        </p:nvSpPr>
        <p:spPr>
          <a:xfrm>
            <a:off x="5952499" y="5870829"/>
            <a:ext cx="4825312" cy="276999"/>
          </a:xfrm>
          <a:prstGeom prst="rect">
            <a:avLst/>
          </a:prstGeom>
          <a:noFill/>
        </p:spPr>
        <p:txBody>
          <a:bodyPr wrap="square">
            <a:spAutoFit/>
          </a:bodyPr>
          <a:lstStyle/>
          <a:p>
            <a:r>
              <a:rPr lang="nl-NL" sz="1200" dirty="0"/>
              <a:t>Foto </a:t>
            </a:r>
            <a:r>
              <a:rPr lang="nl-NL" sz="1200" dirty="0" err="1"/>
              <a:t>Hielco</a:t>
            </a:r>
            <a:r>
              <a:rPr lang="nl-NL" sz="1200" dirty="0"/>
              <a:t> Kuipers (Leidsch Dagblad)</a:t>
            </a:r>
          </a:p>
        </p:txBody>
      </p:sp>
      <p:sp>
        <p:nvSpPr>
          <p:cNvPr id="5" name="Tekstvak 4">
            <a:extLst>
              <a:ext uri="{FF2B5EF4-FFF2-40B4-BE49-F238E27FC236}">
                <a16:creationId xmlns:a16="http://schemas.microsoft.com/office/drawing/2014/main" id="{3CBC5B37-4109-A87F-35D7-8790510ECFE1}"/>
              </a:ext>
            </a:extLst>
          </p:cNvPr>
          <p:cNvSpPr txBox="1"/>
          <p:nvPr/>
        </p:nvSpPr>
        <p:spPr>
          <a:xfrm>
            <a:off x="321547" y="6147828"/>
            <a:ext cx="5628502" cy="738664"/>
          </a:xfrm>
          <a:prstGeom prst="rect">
            <a:avLst/>
          </a:prstGeom>
          <a:noFill/>
        </p:spPr>
        <p:txBody>
          <a:bodyPr wrap="square">
            <a:spAutoFit/>
          </a:bodyPr>
          <a:lstStyle/>
          <a:p>
            <a:r>
              <a:rPr lang="nl-NL" sz="1200" dirty="0">
                <a:hlinkClick r:id="rId4"/>
              </a:rPr>
              <a:t>https://eenvandaag.avrotros.nl/item/boer-sietze-kocht-tientallen-hectares-land-niet-voor-zijn-vee-maar-om-bedreigde-vogels-te-beschermen/</a:t>
            </a:r>
            <a:endParaRPr lang="nl-NL" sz="1200" dirty="0"/>
          </a:p>
          <a:p>
            <a:endParaRPr lang="nl-NL" dirty="0"/>
          </a:p>
        </p:txBody>
      </p:sp>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2465</TotalTime>
  <Words>677</Words>
  <Application>Microsoft Office PowerPoint</Application>
  <PresentationFormat>Diavoorstelling (4:3)</PresentationFormat>
  <Paragraphs>169</Paragraphs>
  <Slides>17</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495</cp:revision>
  <dcterms:created xsi:type="dcterms:W3CDTF">2021-06-08T06:13:59Z</dcterms:created>
  <dcterms:modified xsi:type="dcterms:W3CDTF">2023-09-05T08:28:52Z</dcterms:modified>
</cp:coreProperties>
</file>