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493" r:id="rId2"/>
    <p:sldId id="548" r:id="rId3"/>
    <p:sldId id="1117" r:id="rId4"/>
    <p:sldId id="1490" r:id="rId5"/>
    <p:sldId id="1460" r:id="rId6"/>
    <p:sldId id="1476" r:id="rId7"/>
    <p:sldId id="1479" r:id="rId8"/>
    <p:sldId id="1483" r:id="rId9"/>
    <p:sldId id="1480" r:id="rId10"/>
    <p:sldId id="1481" r:id="rId11"/>
    <p:sldId id="1477" r:id="rId12"/>
    <p:sldId id="1434" r:id="rId13"/>
    <p:sldId id="934" r:id="rId14"/>
    <p:sldId id="1487" r:id="rId15"/>
    <p:sldId id="1494" r:id="rId16"/>
    <p:sldId id="1171" r:id="rId17"/>
    <p:sldId id="456" r:id="rId18"/>
    <p:sldId id="1446" r:id="rId19"/>
    <p:sldId id="1492" r:id="rId20"/>
    <p:sldId id="1456" r:id="rId21"/>
    <p:sldId id="1489" r:id="rId22"/>
    <p:sldId id="1452" r:id="rId23"/>
    <p:sldId id="1488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93"/>
            <p14:sldId id="548"/>
            <p14:sldId id="1117"/>
            <p14:sldId id="1490"/>
            <p14:sldId id="1460"/>
            <p14:sldId id="1476"/>
            <p14:sldId id="1479"/>
            <p14:sldId id="1483"/>
            <p14:sldId id="1480"/>
            <p14:sldId id="1481"/>
            <p14:sldId id="1477"/>
            <p14:sldId id="1434"/>
            <p14:sldId id="934"/>
            <p14:sldId id="1487"/>
            <p14:sldId id="1494"/>
            <p14:sldId id="1171"/>
            <p14:sldId id="456"/>
            <p14:sldId id="1446"/>
            <p14:sldId id="1492"/>
            <p14:sldId id="1456"/>
            <p14:sldId id="1489"/>
            <p14:sldId id="1452"/>
            <p14:sldId id="14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038"/>
    <a:srgbClr val="DBEDDB"/>
    <a:srgbClr val="FDFCF8"/>
    <a:srgbClr val="EEF6EE"/>
    <a:srgbClr val="F4F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2588" autoAdjust="0"/>
  </p:normalViewPr>
  <p:slideViewPr>
    <p:cSldViewPr>
      <p:cViewPr varScale="1">
        <p:scale>
          <a:sx n="76" d="100"/>
          <a:sy n="76" d="100"/>
        </p:scale>
        <p:origin x="124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26-9-2023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26-9-2023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model: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voorwerp dat in het klein nagemaakt is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sinds: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vanaf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monument: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bouwwerk uit het verleden dat beschermd moet worden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pas komen: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nuttig zijn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vergaan: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ophouden te bestaan, kapotgaan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bewijzen: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laten zien dat iets zo is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 de indruk zijn: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knap of goed vinden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instructie: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aanwijzing voor hoe je iets moet doen of gebruiken, de uitleg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tegenwoordig: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nu, in deze tijd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vergaderen: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samenkomen om te overleggen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1315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816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jako-o.com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315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jako-o.com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0088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26-9-2023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26-9-2023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26-9-2023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26-9-2023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26-9-2023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26-9-2023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26-9-2023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26-9-2023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26-9-2023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26-9-2023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26-9-2023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26-9-2023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5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180512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>
                <a:solidFill>
                  <a:prstClr val="black"/>
                </a:solidFill>
              </a:rPr>
              <a:t>Semantisatieverhaal A: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Mijn broer is al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sinds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hij 6 jaar is, groot fan van Lego. Dus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vanaf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zijn 6</a:t>
            </a:r>
            <a:r>
              <a:rPr lang="nl-NL" sz="2000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levensjaar. Het begon met kleine auto’s, kleine huisjes en diertjes van Lego.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Tegenwoordig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bouwt hij enorm grote pakketten. Tegenwoordig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nu, in deze tijd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Bijvoorbeeld bekende gebouwen.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model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dan hè. Een model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voorwerp dat in het klein nagemaakt is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Zoals het vrijheidsbeeld uit Amerika. Dat is een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monument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Een monument is speciaal, het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bouwwerk uit het verleden dat beschermd moet worden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Mijn broer is nu 42 jaar, dus hij heeft wel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bewezen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laten zien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dat hij een grote fan is. Ik zag hem een keer tijdens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het vergaderen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online stiekem met Lego spelen…  Vergaderen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samenkomen om te overleggen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Ik ben wel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onder de indruk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van wat je allemaal van Lego kunt maken. Onder de indruk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knap of goed vinden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Gelukkig zit er altijd een duidelijke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instructie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bij een Lego-pakket. De instructie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aanwijzing voor hoe je iets moet doen of gebruiken, de uitleg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En er zitten tegenwoordig ook altijd extra Lego-stukjes bij. Een extra raampje, of een oogje. Reservestukjes kunnen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van pas komen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nuttig zijn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als je iets kwijtraakt. Mijn broer heeft zijn eerste Lego-autootjes ook nog staan. Deze zijn al heel oud. Lego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vergaat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niet, het is bijna onverwoestbaar. Vergaan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ophouden te bestaan, kapotgaan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Het is van kunststof gemaakt. Kranten bijvoorbeeld vergaan na een tijd. Die zijn moeilijker om lang te bewaren. Wie is er ook fan van Lego?</a:t>
            </a: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83598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instructie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887B974-7695-A373-C1F5-9EA6DD977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556792"/>
            <a:ext cx="7421810" cy="495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van pas komen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2D6F4F96-ADE6-A154-97F4-F1BD75FBBB58}"/>
              </a:ext>
            </a:extLst>
          </p:cNvPr>
          <p:cNvGrpSpPr/>
          <p:nvPr/>
        </p:nvGrpSpPr>
        <p:grpSpPr>
          <a:xfrm>
            <a:off x="292147" y="2262591"/>
            <a:ext cx="8106249" cy="4059727"/>
            <a:chOff x="292147" y="2262591"/>
            <a:chExt cx="8106249" cy="4059727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CDB2793C-4A05-3AF7-A268-12B4D3EFE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5896" y="3140968"/>
              <a:ext cx="4762500" cy="3181350"/>
            </a:xfrm>
            <a:prstGeom prst="rect">
              <a:avLst/>
            </a:prstGeom>
          </p:spPr>
        </p:pic>
        <p:pic>
          <p:nvPicPr>
            <p:cNvPr id="1026" name="Picture 2" descr="LEGO® 6060734 - 14769pb004 - Tegel, Rond 2 x 2 met Bodem O en Oog opdruk">
              <a:extLst>
                <a:ext uri="{FF2B5EF4-FFF2-40B4-BE49-F238E27FC236}">
                  <a16:creationId xmlns:a16="http://schemas.microsoft.com/office/drawing/2014/main" id="{6EF2CCFB-5D89-F2E5-B86E-FD698ED7E5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5576" y="2276872"/>
              <a:ext cx="589248" cy="392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025A3B42-7AB1-D592-26ED-6884941C7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6675" y="2799439"/>
              <a:ext cx="805272" cy="536848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020FECFB-73AE-4238-A797-66F0E4C52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4363" y="2262591"/>
              <a:ext cx="805272" cy="536848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F145A017-40B5-C84C-DC78-42A7053B5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147" y="3072662"/>
              <a:ext cx="1389761" cy="926507"/>
            </a:xfrm>
            <a:prstGeom prst="rect">
              <a:avLst/>
            </a:prstGeom>
          </p:spPr>
        </p:pic>
      </p:grpSp>
      <p:sp>
        <p:nvSpPr>
          <p:cNvPr id="14" name="Tekstvak 13">
            <a:extLst>
              <a:ext uri="{FF2B5EF4-FFF2-40B4-BE49-F238E27FC236}">
                <a16:creationId xmlns:a16="http://schemas.microsoft.com/office/drawing/2014/main" id="{804D9E1B-0579-3B50-DF42-6D598E8164CD}"/>
              </a:ext>
            </a:extLst>
          </p:cNvPr>
          <p:cNvSpPr txBox="1"/>
          <p:nvPr/>
        </p:nvSpPr>
        <p:spPr>
          <a:xfrm>
            <a:off x="107504" y="6525344"/>
            <a:ext cx="150408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500" dirty="0">
                <a:solidFill>
                  <a:schemeClr val="bg1">
                    <a:lumMod val="85000"/>
                  </a:schemeClr>
                </a:solidFill>
              </a:rPr>
              <a:t>Bron: https://www.toypro.com/nl/list/onderdelen</a:t>
            </a:r>
          </a:p>
        </p:txBody>
      </p:sp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07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vergaan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7C1CDBE-77BA-478B-B42C-A5D1D87932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276872"/>
            <a:ext cx="4419652" cy="2952328"/>
          </a:xfrm>
          <a:prstGeom prst="rect">
            <a:avLst/>
          </a:prstGeom>
        </p:spPr>
      </p:pic>
      <p:sp>
        <p:nvSpPr>
          <p:cNvPr id="12" name="Pijl: rechts 11">
            <a:extLst>
              <a:ext uri="{FF2B5EF4-FFF2-40B4-BE49-F238E27FC236}">
                <a16:creationId xmlns:a16="http://schemas.microsoft.com/office/drawing/2014/main" id="{F0470C31-D04E-4EB3-8B79-D901093A3D57}"/>
              </a:ext>
            </a:extLst>
          </p:cNvPr>
          <p:cNvSpPr/>
          <p:nvPr/>
        </p:nvSpPr>
        <p:spPr>
          <a:xfrm>
            <a:off x="3203848" y="3284984"/>
            <a:ext cx="1008112" cy="9361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Afbeelding met tekst&#10;&#10;Automatisch gegenereerde beschrijving">
            <a:extLst>
              <a:ext uri="{FF2B5EF4-FFF2-40B4-BE49-F238E27FC236}">
                <a16:creationId xmlns:a16="http://schemas.microsoft.com/office/drawing/2014/main" id="{C8896D77-63B3-4753-8FE6-252BB80737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770661"/>
            <a:ext cx="2826538" cy="18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57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4560866" y="-1069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onder de 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0" y="149771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onverschillig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zonder belangstelling of betrokkenheid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is onverschillig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over de ruzie die er in de klas is.</a:t>
            </a: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knap of goed vinden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ben onder de indruk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wat je allemaal van Lego kunt maken.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BEE1D620-1A64-D0DD-84E8-2B43F413A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70425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indruk zijn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B656D23-6556-4472-4F45-F5289B512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5" y="649476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zijn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4C7357-051C-9B9A-81DA-B571665D7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442" y="2564904"/>
            <a:ext cx="3243621" cy="216673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09BA7B5-3549-9F57-EC1E-94BB671C5C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139" y="3140968"/>
            <a:ext cx="3163485" cy="20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32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-24639" y="40343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weerleggen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bewijzen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laten zien dat het niet juist is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foto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weerlegt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het feit dat mijn broer een Lego-fan is.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laten zien dat iets zo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Deze foto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bewijst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dat mijn broer een grote fan is.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184F929-C7B7-829F-035E-ABC5081CBF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3005" y="2742319"/>
            <a:ext cx="3634495" cy="2160240"/>
          </a:xfrm>
          <a:prstGeom prst="rect">
            <a:avLst/>
          </a:prstGeom>
        </p:spPr>
      </p:pic>
      <p:pic>
        <p:nvPicPr>
          <p:cNvPr id="4" name="Afbeelding 3" descr="Afbeelding met persoon, Hondenras, huisdier, kleding&#10;&#10;Automatisch gegenereerde beschrijving">
            <a:extLst>
              <a:ext uri="{FF2B5EF4-FFF2-40B4-BE49-F238E27FC236}">
                <a16:creationId xmlns:a16="http://schemas.microsoft.com/office/drawing/2014/main" id="{2EDD1747-E544-54A4-6648-595761D599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716324"/>
            <a:ext cx="2880320" cy="1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90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sinds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tot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vanaf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Sinds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2016 kijkt hij naar Sesamstraat.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verder dan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Tot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2019 keek hij naar Sesamstraat, daarna is hij gestopt.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7" name="Picture 3" descr="C:\Users\Kosterm\Downloads\shutterstock_36922573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7249" y="3645024"/>
            <a:ext cx="3983223" cy="68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IJL-RECHTS 17"/>
          <p:cNvSpPr/>
          <p:nvPr/>
        </p:nvSpPr>
        <p:spPr>
          <a:xfrm rot="5400000">
            <a:off x="7128233" y="2960999"/>
            <a:ext cx="1034505" cy="242315"/>
          </a:xfrm>
          <a:prstGeom prst="rightArrow">
            <a:avLst>
              <a:gd name="adj1" fmla="val 29027"/>
              <a:gd name="adj2" fmla="val 4709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oep 15"/>
          <p:cNvGrpSpPr/>
          <p:nvPr/>
        </p:nvGrpSpPr>
        <p:grpSpPr>
          <a:xfrm>
            <a:off x="372221" y="3619235"/>
            <a:ext cx="3846694" cy="781399"/>
            <a:chOff x="5226" y="3356992"/>
            <a:chExt cx="9023074" cy="1832903"/>
          </a:xfrm>
        </p:grpSpPr>
        <p:pic>
          <p:nvPicPr>
            <p:cNvPr id="19" name="Picture 3" descr="C:\Users\Kosterm\Downloads\shutterstock_369225737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26" y="3637719"/>
              <a:ext cx="9023074" cy="1552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al 19"/>
            <p:cNvSpPr/>
            <p:nvPr/>
          </p:nvSpPr>
          <p:spPr>
            <a:xfrm rot="20540754">
              <a:off x="46670" y="3605798"/>
              <a:ext cx="2003094" cy="1549808"/>
            </a:xfrm>
            <a:prstGeom prst="ellipse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PIJL-RECHTS 20"/>
            <p:cNvSpPr/>
            <p:nvPr/>
          </p:nvSpPr>
          <p:spPr>
            <a:xfrm>
              <a:off x="1048216" y="3356992"/>
              <a:ext cx="6836151" cy="484632"/>
            </a:xfrm>
            <a:prstGeom prst="rightArrow">
              <a:avLst>
                <a:gd name="adj1" fmla="val 29027"/>
                <a:gd name="adj2" fmla="val 4709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261931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393203" y="33237"/>
            <a:ext cx="410445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van pas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82243" y="114933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nutteloos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nuttig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Reservestukjes, extra stukjes, kunnen altijd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van pas komen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zonder nut of doel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schaar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nutteloos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Je kan er niet mee knippen.</a:t>
            </a:r>
            <a:endParaRPr lang="nl-NL" sz="2400" i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600400" cy="292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2">
            <a:extLst>
              <a:ext uri="{FF2B5EF4-FFF2-40B4-BE49-F238E27FC236}">
                <a16:creationId xmlns:a16="http://schemas.microsoft.com/office/drawing/2014/main" id="{7379AECE-6FF9-82E0-19FF-EAE4BAA56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87" y="626237"/>
            <a:ext cx="410445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komen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EF2DC2B6-E4AE-6D11-DA6C-48159EBC3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789" y="640828"/>
            <a:ext cx="410445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D321D31E-1B1B-FF71-F28B-BEA8643B2C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2821" y="2701557"/>
            <a:ext cx="1853038" cy="1870462"/>
          </a:xfrm>
          <a:prstGeom prst="rect">
            <a:avLst/>
          </a:prstGeom>
        </p:spPr>
      </p:pic>
      <p:pic>
        <p:nvPicPr>
          <p:cNvPr id="17" name="Picture 2" descr="LEGO® 6060734 - 14769pb004 - Tegel, Rond 2 x 2 met Bodem O en Oog opdruk">
            <a:extLst>
              <a:ext uri="{FF2B5EF4-FFF2-40B4-BE49-F238E27FC236}">
                <a16:creationId xmlns:a16="http://schemas.microsoft.com/office/drawing/2014/main" id="{5068811E-FFC2-5363-B560-677BEBCA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2276872"/>
            <a:ext cx="589248" cy="39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826EF6E-9F05-2D20-AB24-5ABA4B234EA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748136"/>
            <a:ext cx="805272" cy="53684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7A6E9C97-038B-8ECC-9CB4-8072EDE61DC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875" y="2177022"/>
            <a:ext cx="805272" cy="536848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C6CEC9A3-CDF3-7F5D-8BD9-1F4DB233751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47" y="3072662"/>
            <a:ext cx="1389761" cy="92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73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7103" y="45471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vergaan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blijven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179511" y="1628800"/>
            <a:ext cx="424847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ophouden te bestaan, kapotgaan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Kranten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vergaan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na een tijdje.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niet tijdelijk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0" dirty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Lego zal altijd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blijven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6E22D8E5-AB41-42EC-8281-17718EC3B5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4" y="3202554"/>
            <a:ext cx="3878421" cy="144951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EAAAAB5-62F0-6735-9738-0AB81AF57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2538735"/>
            <a:ext cx="3173167" cy="211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62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voorheen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404664"/>
            <a:ext cx="4788025" cy="99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tegenwoordig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vroeger, in het verleden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Voorheen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speelde hij met kleine auto’s, kleine huisjes en diertjes van Lego.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nu, in deze tijd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Tegenwoordig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bouwt hij enorm grote pakketten.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775052F2-C8BE-4F77-BA72-C241AAD48802}"/>
              </a:ext>
            </a:extLst>
          </p:cNvPr>
          <p:cNvSpPr/>
          <p:nvPr/>
        </p:nvSpPr>
        <p:spPr>
          <a:xfrm>
            <a:off x="755576" y="2564905"/>
            <a:ext cx="2980114" cy="223224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51969DC-3781-86BE-1F4C-0985A0CD0A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269" y="2924944"/>
            <a:ext cx="2186837" cy="145862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65FFDD6-DB2E-512A-D181-0C1C216A17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3132" y="2723959"/>
            <a:ext cx="3245745" cy="1929178"/>
          </a:xfrm>
          <a:prstGeom prst="rect">
            <a:avLst/>
          </a:prstGeom>
        </p:spPr>
      </p:pic>
      <p:sp>
        <p:nvSpPr>
          <p:cNvPr id="2" name="Pijl: rechts 1">
            <a:extLst>
              <a:ext uri="{FF2B5EF4-FFF2-40B4-BE49-F238E27FC236}">
                <a16:creationId xmlns:a16="http://schemas.microsoft.com/office/drawing/2014/main" id="{A8424F80-1F30-4D2A-ADE2-9AF8E71C116E}"/>
              </a:ext>
            </a:extLst>
          </p:cNvPr>
          <p:cNvSpPr/>
          <p:nvPr/>
        </p:nvSpPr>
        <p:spPr>
          <a:xfrm>
            <a:off x="3807699" y="3570943"/>
            <a:ext cx="1423424" cy="6480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665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39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26 september 2023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622364" y="447926"/>
            <a:ext cx="4695671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341908" y="388473"/>
            <a:ext cx="5256585" cy="7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het monument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05765" y="3714427"/>
            <a:ext cx="3597315" cy="99371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endParaRPr lang="en-US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32169" y="3135162"/>
            <a:ext cx="3597315" cy="37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5863935" y="3714545"/>
            <a:ext cx="2696249" cy="99359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5797363" y="3714427"/>
            <a:ext cx="3056828" cy="135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 Eiffeltoren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5609116" y="473522"/>
            <a:ext cx="3185855" cy="194421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5667730" y="501983"/>
            <a:ext cx="3056827" cy="164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b="0" dirty="0">
                <a:solidFill>
                  <a:srgbClr val="4F4F4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bouwwerk uit het verleden dat beschermd moet worden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E47C47C-A67A-44B8-AE5E-2DF52D691092}"/>
              </a:ext>
            </a:extLst>
          </p:cNvPr>
          <p:cNvSpPr txBox="1"/>
          <p:nvPr/>
        </p:nvSpPr>
        <p:spPr>
          <a:xfrm>
            <a:off x="461379" y="3721918"/>
            <a:ext cx="348608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en-US" sz="3600" b="1" dirty="0">
                <a:latin typeface="Century Gothic" panose="020B0502020202020204" pitchFamily="34" charset="0"/>
                <a:ea typeface="Calibri"/>
                <a:cs typeface="Times New Roman"/>
              </a:rPr>
              <a:t>het Vrijheidsbeeld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4" name="Afbeelding 23" descr="Afbeelding met buiten, lucht, gebouw, toren&#10;&#10;Automatisch gegenereerde beschrijving">
            <a:extLst>
              <a:ext uri="{FF2B5EF4-FFF2-40B4-BE49-F238E27FC236}">
                <a16:creationId xmlns:a16="http://schemas.microsoft.com/office/drawing/2014/main" id="{E8EE88DF-6A28-4576-9A69-63BFC5FF09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574" y="4750951"/>
            <a:ext cx="1779762" cy="1273687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D2EE6CF-5D56-970E-0BE6-9FEBA9BDE0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050" y="4807025"/>
            <a:ext cx="1738827" cy="116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47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718592" y="2588226"/>
            <a:ext cx="4320479" cy="87429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763810" y="2492896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6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model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3300817" y="1017390"/>
            <a:ext cx="692578" cy="157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 flipH="1">
            <a:off x="1867135" y="3730028"/>
            <a:ext cx="2867364" cy="12459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39552" y="4975945"/>
            <a:ext cx="284126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42304" y="4934784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schaal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2032079" y="425630"/>
            <a:ext cx="3299405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2032079" y="410478"/>
            <a:ext cx="3299405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origineel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718593" y="3421949"/>
            <a:ext cx="5093768" cy="90466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752793" y="3385589"/>
            <a:ext cx="5131575" cy="68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het voorwerp dat in het klein nagemaakt is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64FD760-4E69-00F4-A5D6-1C934A7E8E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039" y="503440"/>
            <a:ext cx="2577763" cy="172194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40E9514-C48A-FC8A-B407-007F37315C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46" y="2556228"/>
            <a:ext cx="2126062" cy="1418083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B345D163-D523-4024-1F77-153B13E818CE}"/>
              </a:ext>
            </a:extLst>
          </p:cNvPr>
          <p:cNvSpPr txBox="1"/>
          <p:nvPr/>
        </p:nvSpPr>
        <p:spPr>
          <a:xfrm>
            <a:off x="3489339" y="4797152"/>
            <a:ext cx="5763181" cy="8803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rgbClr val="387038"/>
                </a:solidFill>
              </a:rPr>
              <a:t>1 millimeter model = 1 meter (1000 millimeter) origineel                     </a:t>
            </a:r>
            <a:br>
              <a:rPr lang="nl-NL" dirty="0">
                <a:solidFill>
                  <a:srgbClr val="387038"/>
                </a:solidFill>
              </a:rPr>
            </a:br>
            <a:r>
              <a:rPr lang="nl-NL" dirty="0">
                <a:solidFill>
                  <a:srgbClr val="387038"/>
                </a:solidFill>
              </a:rPr>
              <a:t>                                 1:1000</a:t>
            </a:r>
          </a:p>
        </p:txBody>
      </p:sp>
    </p:spTree>
    <p:extLst>
      <p:ext uri="{BB962C8B-B14F-4D97-AF65-F5344CB8AC3E}">
        <p14:creationId xmlns:p14="http://schemas.microsoft.com/office/powerpoint/2010/main" val="85300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B3DD1AE7-C7A3-43A8-B446-0E617170FB20}"/>
              </a:ext>
            </a:extLst>
          </p:cNvPr>
          <p:cNvCxnSpPr>
            <a:cxnSpLocks/>
          </p:cNvCxnSpPr>
          <p:nvPr/>
        </p:nvCxnSpPr>
        <p:spPr>
          <a:xfrm>
            <a:off x="4716016" y="1473364"/>
            <a:ext cx="566345" cy="6892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21" y="230443"/>
            <a:ext cx="9128770" cy="606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123728" y="2403361"/>
            <a:ext cx="5472608" cy="85860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9" name="Rechte verbindingslijn 8"/>
          <p:cNvCxnSpPr>
            <a:cxnSpLocks/>
          </p:cNvCxnSpPr>
          <p:nvPr/>
        </p:nvCxnSpPr>
        <p:spPr>
          <a:xfrm>
            <a:off x="2594736" y="4468577"/>
            <a:ext cx="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4"/>
          <p:cNvSpPr txBox="1"/>
          <p:nvPr/>
        </p:nvSpPr>
        <p:spPr>
          <a:xfrm>
            <a:off x="3158875" y="806612"/>
            <a:ext cx="5644670" cy="67817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1989218" y="2345700"/>
            <a:ext cx="5741627" cy="48859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de instructie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80151" y="5133106"/>
            <a:ext cx="4079881" cy="67215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755576" y="5111034"/>
            <a:ext cx="4104456" cy="52426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concentreren  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798" y="6257792"/>
            <a:ext cx="1543690" cy="555583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123728" y="3264705"/>
            <a:ext cx="6299009" cy="95638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184939" y="3269528"/>
            <a:ext cx="6275493" cy="28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nl-NL" sz="2800" dirty="0">
                <a:latin typeface="Century Gothic" panose="020B0502020202020204" pitchFamily="34" charset="0"/>
              </a:rPr>
              <a:t>= de aanwijzing voor hoe je iets moet doen of gebruiken, de uitleg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3063852" y="38602"/>
            <a:ext cx="6444128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3158875" y="743975"/>
            <a:ext cx="5693910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de gebruiksaanwijzing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11FE0EE3-F94D-4E2D-9F74-A81FDE6A09F1}"/>
              </a:ext>
            </a:extLst>
          </p:cNvPr>
          <p:cNvSpPr txBox="1"/>
          <p:nvPr/>
        </p:nvSpPr>
        <p:spPr>
          <a:xfrm>
            <a:off x="489393" y="6073126"/>
            <a:ext cx="242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Century Gothic" panose="020B0502020202020204" pitchFamily="34" charset="0"/>
            </a:endParaRPr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7B96AACD-052C-401C-9C84-3971127C07F6}"/>
              </a:ext>
            </a:extLst>
          </p:cNvPr>
          <p:cNvCxnSpPr>
            <a:cxnSpLocks/>
          </p:cNvCxnSpPr>
          <p:nvPr/>
        </p:nvCxnSpPr>
        <p:spPr>
          <a:xfrm>
            <a:off x="4427985" y="1484784"/>
            <a:ext cx="845247" cy="9303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>
            <a:extLst>
              <a:ext uri="{FF2B5EF4-FFF2-40B4-BE49-F238E27FC236}">
                <a16:creationId xmlns:a16="http://schemas.microsoft.com/office/drawing/2014/main" id="{AA331E8B-A036-25AA-532F-6B402ED467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85" y="698693"/>
            <a:ext cx="2268815" cy="1515568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D1EA71F4-3819-E699-DFA5-E474803BFDDF}"/>
              </a:ext>
            </a:extLst>
          </p:cNvPr>
          <p:cNvCxnSpPr>
            <a:cxnSpLocks/>
          </p:cNvCxnSpPr>
          <p:nvPr/>
        </p:nvCxnSpPr>
        <p:spPr>
          <a:xfrm flipH="1">
            <a:off x="1580093" y="4221088"/>
            <a:ext cx="1576322" cy="9120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88043F1-851C-3A80-39F6-EB65C80EF5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088" y="4667210"/>
            <a:ext cx="1838998" cy="122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49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4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1873104"/>
            <a:ext cx="5245775" cy="94264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38704" y="1767165"/>
            <a:ext cx="4936426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vergaderen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2198813" y="3212976"/>
            <a:ext cx="1409803" cy="5715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  <a:stCxn id="14" idx="2"/>
          </p:cNvCxnSpPr>
          <p:nvPr/>
        </p:nvCxnSpPr>
        <p:spPr>
          <a:xfrm>
            <a:off x="3969814" y="1011575"/>
            <a:ext cx="992825" cy="8615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5159561" y="3300391"/>
            <a:ext cx="901659" cy="19172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3699366" y="5189680"/>
            <a:ext cx="3043016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3779913" y="5143812"/>
            <a:ext cx="2808312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agenda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2915816" y="428584"/>
            <a:ext cx="216680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066396" y="404664"/>
            <a:ext cx="1806835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online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693849" y="3745480"/>
            <a:ext cx="301829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64547" y="3701517"/>
            <a:ext cx="3018297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afspraak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062528" y="2755729"/>
            <a:ext cx="6109872" cy="58967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062528" y="2791093"/>
            <a:ext cx="6109872" cy="60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samenkomen om te overleggen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7BC0D41-87C2-7327-2382-1396F54379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253" y="4463940"/>
            <a:ext cx="2044961" cy="136584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E83FE8AD-E12E-5D33-8143-57A64CEAC1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017" y="3857563"/>
            <a:ext cx="1939971" cy="2029899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EA4503C9-0C3F-EEF2-5225-A0A5753C6FB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9203" y="338593"/>
            <a:ext cx="1870275" cy="145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4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18333A4-1CD9-08B8-289B-30B4CA849ACF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sinds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865CD29-FEB7-E827-700E-71C214AB76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65" y="2723958"/>
            <a:ext cx="3195464" cy="2131375"/>
          </a:xfrm>
          <a:prstGeom prst="rect">
            <a:avLst/>
          </a:prstGeom>
        </p:spPr>
      </p:pic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685D2BC3-4CA4-9E46-BE7B-40B12822FB62}"/>
              </a:ext>
            </a:extLst>
          </p:cNvPr>
          <p:cNvCxnSpPr>
            <a:cxnSpLocks/>
          </p:cNvCxnSpPr>
          <p:nvPr/>
        </p:nvCxnSpPr>
        <p:spPr>
          <a:xfrm>
            <a:off x="2915816" y="3713231"/>
            <a:ext cx="2160240" cy="819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008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18333A4-1CD9-08B8-289B-30B4CA849ACF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tegenwoordig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865CD29-FEB7-E827-700E-71C214AB76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65" y="2723958"/>
            <a:ext cx="3195464" cy="2131375"/>
          </a:xfrm>
          <a:prstGeom prst="rect">
            <a:avLst/>
          </a:prstGeom>
        </p:spPr>
      </p:pic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212AC5DD-C00A-ADDC-B585-455A3668D00A}"/>
              </a:ext>
            </a:extLst>
          </p:cNvPr>
          <p:cNvCxnSpPr>
            <a:cxnSpLocks/>
          </p:cNvCxnSpPr>
          <p:nvPr/>
        </p:nvCxnSpPr>
        <p:spPr>
          <a:xfrm>
            <a:off x="2915816" y="3713231"/>
            <a:ext cx="2160240" cy="819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731CFF52-702B-655C-FA35-48F37055A5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2723958"/>
            <a:ext cx="3328806" cy="197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0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model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31F8CD2-1354-5DE4-CF50-A62F6210E5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768" y="625978"/>
            <a:ext cx="4331314" cy="289331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6855A5E-53C5-7545-1184-F42DE23378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53" y="2732467"/>
            <a:ext cx="5509399" cy="3674769"/>
          </a:xfrm>
          <a:prstGeom prst="rect">
            <a:avLst/>
          </a:prstGeom>
        </p:spPr>
      </p:pic>
      <p:sp>
        <p:nvSpPr>
          <p:cNvPr id="5" name="Pijl: omlaag 4">
            <a:extLst>
              <a:ext uri="{FF2B5EF4-FFF2-40B4-BE49-F238E27FC236}">
                <a16:creationId xmlns:a16="http://schemas.microsoft.com/office/drawing/2014/main" id="{8D09BB9A-F1C4-9233-CB9D-B50955F5BD77}"/>
              </a:ext>
            </a:extLst>
          </p:cNvPr>
          <p:cNvSpPr/>
          <p:nvPr/>
        </p:nvSpPr>
        <p:spPr>
          <a:xfrm>
            <a:off x="1907704" y="1700808"/>
            <a:ext cx="72008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monument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453AB8-0AF1-2794-430E-20DAA8FD5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556792"/>
            <a:ext cx="7200800" cy="481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bewijzen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D8F167A-09C6-0A62-9442-49DDF10B35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556792"/>
            <a:ext cx="7774740" cy="462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vergaderen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EEC624D-0ADC-AFDF-ABFD-520A54A5FD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872" y="2348880"/>
            <a:ext cx="5549602" cy="432697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A85CF4D-FBE4-6127-9369-5CB0D237B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92" y="1778106"/>
            <a:ext cx="3084017" cy="177639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5B600AD-F6F3-B1A4-0F32-A3530FA452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18030">
            <a:off x="4859476" y="5085215"/>
            <a:ext cx="432888" cy="253943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971DFEEF-0563-0B4C-7CF7-468FC8816B52}"/>
              </a:ext>
            </a:extLst>
          </p:cNvPr>
          <p:cNvSpPr/>
          <p:nvPr/>
        </p:nvSpPr>
        <p:spPr>
          <a:xfrm rot="21348957">
            <a:off x="4787748" y="5085561"/>
            <a:ext cx="69032" cy="277191"/>
          </a:xfrm>
          <a:prstGeom prst="rect">
            <a:avLst/>
          </a:prstGeom>
          <a:solidFill>
            <a:srgbClr val="FDF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2B245B21-7D07-6E60-AF45-DD26DF87022F}"/>
              </a:ext>
            </a:extLst>
          </p:cNvPr>
          <p:cNvSpPr/>
          <p:nvPr/>
        </p:nvSpPr>
        <p:spPr>
          <a:xfrm>
            <a:off x="4427848" y="4512369"/>
            <a:ext cx="1296144" cy="108012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E042E45C-D738-5803-94B6-4EEFE9CB2D7A}"/>
              </a:ext>
            </a:extLst>
          </p:cNvPr>
          <p:cNvCxnSpPr>
            <a:cxnSpLocks/>
          </p:cNvCxnSpPr>
          <p:nvPr/>
        </p:nvCxnSpPr>
        <p:spPr>
          <a:xfrm flipH="1" flipV="1">
            <a:off x="2134980" y="3789040"/>
            <a:ext cx="2382311" cy="109880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onder de indruk zijn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750388F-8989-5705-AC31-F1932059E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54" y="1700808"/>
            <a:ext cx="7124292" cy="475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Words>864</Words>
  <Application>Microsoft Office PowerPoint</Application>
  <PresentationFormat>Diavoorstelling (4:3)</PresentationFormat>
  <Paragraphs>260</Paragraphs>
  <Slides>23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Harmsel ter, Marjan</cp:lastModifiedBy>
  <cp:revision>501</cp:revision>
  <dcterms:created xsi:type="dcterms:W3CDTF">2021-06-08T06:13:59Z</dcterms:created>
  <dcterms:modified xsi:type="dcterms:W3CDTF">2023-09-26T09:06:09Z</dcterms:modified>
</cp:coreProperties>
</file>