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524" r:id="rId2"/>
    <p:sldId id="548" r:id="rId3"/>
    <p:sldId id="1481" r:id="rId4"/>
    <p:sldId id="1480" r:id="rId5"/>
    <p:sldId id="1483" r:id="rId6"/>
    <p:sldId id="1476" r:id="rId7"/>
    <p:sldId id="1475" r:id="rId8"/>
    <p:sldId id="1479" r:id="rId9"/>
    <p:sldId id="1478" r:id="rId10"/>
    <p:sldId id="1490" r:id="rId11"/>
    <p:sldId id="1526" r:id="rId12"/>
    <p:sldId id="1482" r:id="rId13"/>
    <p:sldId id="934" r:id="rId14"/>
    <p:sldId id="1510" r:id="rId15"/>
    <p:sldId id="1521" r:id="rId16"/>
    <p:sldId id="1453" r:id="rId17"/>
    <p:sldId id="1522" r:id="rId18"/>
    <p:sldId id="1525" r:id="rId19"/>
    <p:sldId id="1518" r:id="rId20"/>
    <p:sldId id="1519" r:id="rId21"/>
    <p:sldId id="1488" r:id="rId22"/>
    <p:sldId id="1523" r:id="rId23"/>
    <p:sldId id="1489"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24"/>
            <p14:sldId id="548"/>
            <p14:sldId id="1481"/>
            <p14:sldId id="1480"/>
            <p14:sldId id="1483"/>
            <p14:sldId id="1476"/>
            <p14:sldId id="1475"/>
            <p14:sldId id="1479"/>
            <p14:sldId id="1478"/>
            <p14:sldId id="1490"/>
            <p14:sldId id="1526"/>
            <p14:sldId id="1482"/>
            <p14:sldId id="934"/>
            <p14:sldId id="1510"/>
            <p14:sldId id="1521"/>
            <p14:sldId id="1453"/>
            <p14:sldId id="1522"/>
            <p14:sldId id="1525"/>
            <p14:sldId id="1518"/>
            <p14:sldId id="1519"/>
            <p14:sldId id="1488"/>
            <p14:sldId id="1523"/>
            <p14:sldId id="14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9824" autoAdjust="0"/>
  </p:normalViewPr>
  <p:slideViewPr>
    <p:cSldViewPr>
      <p:cViewPr varScale="1">
        <p:scale>
          <a:sx n="77" d="100"/>
          <a:sy n="77" d="100"/>
        </p:scale>
        <p:origin x="1306"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19-9-2023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19-9-2023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achterblijven bij: </a:t>
            </a:r>
            <a:r>
              <a:rPr lang="nl-NL" sz="1200" kern="1200" dirty="0">
                <a:solidFill>
                  <a:schemeClr val="tx1"/>
                </a:solidFill>
                <a:effectLst/>
                <a:latin typeface="+mn-lt"/>
                <a:ea typeface="+mn-ea"/>
                <a:cs typeface="+mn-cs"/>
              </a:rPr>
              <a:t>niet kunnen bijhouden</a:t>
            </a:r>
          </a:p>
          <a:p>
            <a:pPr fontAlgn="t"/>
            <a:r>
              <a:rPr lang="nl-NL" sz="1200" b="1" kern="1200" dirty="0">
                <a:solidFill>
                  <a:schemeClr val="tx1"/>
                </a:solidFill>
                <a:effectLst/>
                <a:latin typeface="+mn-lt"/>
                <a:ea typeface="+mn-ea"/>
                <a:cs typeface="+mn-cs"/>
              </a:rPr>
              <a:t>onderzoek doen: </a:t>
            </a:r>
            <a:r>
              <a:rPr lang="nl-NL" sz="1200" kern="1200" dirty="0">
                <a:solidFill>
                  <a:schemeClr val="tx1"/>
                </a:solidFill>
                <a:effectLst/>
                <a:latin typeface="+mn-lt"/>
                <a:ea typeface="+mn-ea"/>
                <a:cs typeface="+mn-cs"/>
              </a:rPr>
              <a:t>iets goed bekijken omdat je er veel over wilt weten</a:t>
            </a:r>
          </a:p>
          <a:p>
            <a:pPr fontAlgn="t"/>
            <a:r>
              <a:rPr lang="nl-NL" sz="1200" b="1" kern="1200" dirty="0">
                <a:solidFill>
                  <a:schemeClr val="tx1"/>
                </a:solidFill>
                <a:effectLst/>
                <a:latin typeface="+mn-lt"/>
                <a:ea typeface="+mn-ea"/>
                <a:cs typeface="+mn-cs"/>
              </a:rPr>
              <a:t>de organisatie: </a:t>
            </a:r>
            <a:r>
              <a:rPr lang="nl-NL" sz="1200" kern="1200" dirty="0">
                <a:solidFill>
                  <a:schemeClr val="tx1"/>
                </a:solidFill>
                <a:effectLst/>
                <a:latin typeface="+mn-lt"/>
                <a:ea typeface="+mn-ea"/>
                <a:cs typeface="+mn-cs"/>
              </a:rPr>
              <a:t>de groep mensen die samen hetzelfde doel hebben</a:t>
            </a:r>
          </a:p>
          <a:p>
            <a:pPr fontAlgn="t"/>
            <a:r>
              <a:rPr lang="nl-NL" sz="1200" b="1" kern="1200" dirty="0">
                <a:solidFill>
                  <a:schemeClr val="tx1"/>
                </a:solidFill>
                <a:effectLst/>
                <a:latin typeface="+mn-lt"/>
                <a:ea typeface="+mn-ea"/>
                <a:cs typeface="+mn-cs"/>
              </a:rPr>
              <a:t>verwachten: </a:t>
            </a:r>
            <a:r>
              <a:rPr lang="nl-NL" sz="1200" kern="1200" dirty="0">
                <a:solidFill>
                  <a:schemeClr val="tx1"/>
                </a:solidFill>
                <a:effectLst/>
                <a:latin typeface="+mn-lt"/>
                <a:ea typeface="+mn-ea"/>
                <a:cs typeface="+mn-cs"/>
              </a:rPr>
              <a:t>denken dat iets zal gebeuren</a:t>
            </a:r>
          </a:p>
          <a:p>
            <a:pPr fontAlgn="t"/>
            <a:r>
              <a:rPr lang="nl-NL" sz="1200" b="1" kern="1200" dirty="0">
                <a:solidFill>
                  <a:schemeClr val="tx1"/>
                </a:solidFill>
                <a:effectLst/>
                <a:latin typeface="+mn-lt"/>
                <a:ea typeface="+mn-ea"/>
                <a:cs typeface="+mn-cs"/>
              </a:rPr>
              <a:t>het medicijn: </a:t>
            </a:r>
            <a:r>
              <a:rPr lang="nl-NL" sz="1200" kern="1200" dirty="0">
                <a:solidFill>
                  <a:schemeClr val="tx1"/>
                </a:solidFill>
                <a:effectLst/>
                <a:latin typeface="+mn-lt"/>
                <a:ea typeface="+mn-ea"/>
                <a:cs typeface="+mn-cs"/>
              </a:rPr>
              <a:t>het middel tegen een ziekte, bijvoorbeeld een pil of een drankje</a:t>
            </a:r>
          </a:p>
          <a:p>
            <a:pPr fontAlgn="t"/>
            <a:r>
              <a:rPr lang="nl-NL" sz="1200" b="1" kern="1200" dirty="0">
                <a:solidFill>
                  <a:schemeClr val="tx1"/>
                </a:solidFill>
                <a:effectLst/>
                <a:latin typeface="+mn-lt"/>
                <a:ea typeface="+mn-ea"/>
                <a:cs typeface="+mn-cs"/>
              </a:rPr>
              <a:t>vergelijken met: </a:t>
            </a:r>
            <a:r>
              <a:rPr lang="nl-NL" sz="1200" kern="1200" dirty="0">
                <a:solidFill>
                  <a:schemeClr val="tx1"/>
                </a:solidFill>
                <a:effectLst/>
                <a:latin typeface="+mn-lt"/>
                <a:ea typeface="+mn-ea"/>
                <a:cs typeface="+mn-cs"/>
              </a:rPr>
              <a:t>kijken naar wat hetzelfde is en wat anders is</a:t>
            </a:r>
          </a:p>
          <a:p>
            <a:pPr fontAlgn="t"/>
            <a:r>
              <a:rPr lang="nl-NL" sz="1200" b="1" kern="1200" dirty="0">
                <a:solidFill>
                  <a:schemeClr val="tx1"/>
                </a:solidFill>
                <a:effectLst/>
                <a:latin typeface="+mn-lt"/>
                <a:ea typeface="+mn-ea"/>
                <a:cs typeface="+mn-cs"/>
              </a:rPr>
              <a:t>overlijden: </a:t>
            </a:r>
            <a:r>
              <a:rPr lang="nl-NL" sz="1200" kern="1200" dirty="0">
                <a:solidFill>
                  <a:schemeClr val="tx1"/>
                </a:solidFill>
                <a:effectLst/>
                <a:latin typeface="+mn-lt"/>
                <a:ea typeface="+mn-ea"/>
                <a:cs typeface="+mn-cs"/>
              </a:rPr>
              <a:t>doodgaan</a:t>
            </a:r>
          </a:p>
          <a:p>
            <a:pPr fontAlgn="t"/>
            <a:r>
              <a:rPr lang="nl-NL" sz="1200" b="1" kern="1200" dirty="0">
                <a:solidFill>
                  <a:schemeClr val="tx1"/>
                </a:solidFill>
                <a:effectLst/>
                <a:latin typeface="+mn-lt"/>
                <a:ea typeface="+mn-ea"/>
                <a:cs typeface="+mn-cs"/>
              </a:rPr>
              <a:t>ter: </a:t>
            </a:r>
            <a:r>
              <a:rPr lang="nl-NL" sz="1200" kern="1200" dirty="0">
                <a:solidFill>
                  <a:schemeClr val="tx1"/>
                </a:solidFill>
                <a:effectLst/>
                <a:latin typeface="+mn-lt"/>
                <a:ea typeface="+mn-ea"/>
                <a:cs typeface="+mn-cs"/>
              </a:rPr>
              <a:t>op de</a:t>
            </a:r>
          </a:p>
          <a:p>
            <a:pPr fontAlgn="t"/>
            <a:r>
              <a:rPr lang="nl-NL" sz="1200" b="1" kern="1200" dirty="0">
                <a:solidFill>
                  <a:schemeClr val="tx1"/>
                </a:solidFill>
                <a:effectLst/>
                <a:latin typeface="+mn-lt"/>
                <a:ea typeface="+mn-ea"/>
                <a:cs typeface="+mn-cs"/>
              </a:rPr>
              <a:t>dankbaar: </a:t>
            </a:r>
            <a:r>
              <a:rPr lang="nl-NL" sz="1200" kern="1200" dirty="0">
                <a:solidFill>
                  <a:schemeClr val="tx1"/>
                </a:solidFill>
                <a:effectLst/>
                <a:latin typeface="+mn-lt"/>
                <a:ea typeface="+mn-ea"/>
                <a:cs typeface="+mn-cs"/>
              </a:rPr>
              <a:t>blij met wat je hebt</a:t>
            </a:r>
          </a:p>
          <a:p>
            <a:pPr fontAlgn="t"/>
            <a:r>
              <a:rPr lang="nl-NL" sz="1200" b="1" kern="1200" dirty="0">
                <a:solidFill>
                  <a:schemeClr val="tx1"/>
                </a:solidFill>
                <a:effectLst/>
                <a:latin typeface="+mn-lt"/>
                <a:ea typeface="+mn-ea"/>
                <a:cs typeface="+mn-cs"/>
              </a:rPr>
              <a:t>fit: </a:t>
            </a:r>
            <a:r>
              <a:rPr lang="nl-NL" sz="1200" kern="1200" dirty="0">
                <a:solidFill>
                  <a:schemeClr val="tx1"/>
                </a:solidFill>
                <a:effectLst/>
                <a:latin typeface="+mn-lt"/>
                <a:ea typeface="+mn-ea"/>
                <a:cs typeface="+mn-cs"/>
              </a:rPr>
              <a:t>gezond</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3421335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29747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19-9-2023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tlnieuws.nl/nieuws/nederland/artikel/5407583/eeuwig-leven-genetica-biologie-gentechnologi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23.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4.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1.png"/><Relationship Id="rId7" Type="http://schemas.openxmlformats.org/officeDocument/2006/relationships/image" Target="../media/image5.jp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1.png"/><Relationship Id="rId7" Type="http://schemas.openxmlformats.org/officeDocument/2006/relationships/image" Target="../media/image41.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7.jp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2652" y="35332"/>
            <a:ext cx="9101348" cy="6994068"/>
          </a:xfrm>
        </p:spPr>
        <p:txBody>
          <a:bodyPr>
            <a:noAutofit/>
          </a:bodyPr>
          <a:lstStyle/>
          <a:p>
            <a:pPr marL="0" lvl="0" indent="0">
              <a:buNone/>
            </a:pPr>
            <a:r>
              <a:rPr lang="nl-NL" sz="1900" u="sng" dirty="0">
                <a:solidFill>
                  <a:prstClr val="black"/>
                </a:solidFill>
              </a:rPr>
              <a:t>Semantisatieverhaal A:</a:t>
            </a:r>
          </a:p>
          <a:p>
            <a:pPr marL="0" lvl="0" indent="0">
              <a:spcBef>
                <a:spcPts val="200"/>
              </a:spcBef>
              <a:spcAft>
                <a:spcPts val="200"/>
              </a:spcAft>
              <a:buNone/>
            </a:pPr>
            <a:r>
              <a:rPr lang="nl-NL" sz="1800" dirty="0">
                <a:effectLst/>
                <a:ea typeface="Times New Roman" panose="02020603050405020304" pitchFamily="18" charset="0"/>
                <a:cs typeface="Arial" panose="020B0604020202020204" pitchFamily="34" charset="0"/>
              </a:rPr>
              <a:t>Op het nieuws zag ik de Amerikaan Bryan Johnson, een van de rijkste mannen </a:t>
            </a:r>
            <a:r>
              <a:rPr lang="nl-NL" sz="1800" b="1" u="sng" dirty="0">
                <a:effectLst/>
                <a:ea typeface="Times New Roman" panose="02020603050405020304" pitchFamily="18" charset="0"/>
                <a:cs typeface="Arial" panose="020B0604020202020204" pitchFamily="34" charset="0"/>
              </a:rPr>
              <a:t>ter</a:t>
            </a:r>
            <a:r>
              <a:rPr lang="nl-NL" sz="1800" dirty="0">
                <a:effectLst/>
                <a:ea typeface="Times New Roman" panose="02020603050405020304" pitchFamily="18" charset="0"/>
                <a:cs typeface="Arial" panose="020B0604020202020204" pitchFamily="34" charset="0"/>
              </a:rPr>
              <a:t> wereld, </a:t>
            </a:r>
            <a:r>
              <a:rPr lang="nl-NL" sz="1800" b="1" i="1" dirty="0">
                <a:effectLst/>
                <a:ea typeface="Times New Roman" panose="02020603050405020304" pitchFamily="18" charset="0"/>
                <a:cs typeface="Arial" panose="020B0604020202020204" pitchFamily="34" charset="0"/>
              </a:rPr>
              <a:t>op de </a:t>
            </a:r>
            <a:r>
              <a:rPr lang="nl-NL" sz="1800" dirty="0">
                <a:effectLst/>
                <a:ea typeface="Times New Roman" panose="02020603050405020304" pitchFamily="18" charset="0"/>
                <a:cs typeface="Arial" panose="020B0604020202020204" pitchFamily="34" charset="0"/>
              </a:rPr>
              <a:t>wereld. Hij probeert eeuwig in leven te blijven. Wij mensen zullen allemaal een keer </a:t>
            </a:r>
            <a:r>
              <a:rPr lang="nl-NL" sz="1800" b="1" u="sng" dirty="0">
                <a:effectLst/>
                <a:ea typeface="Times New Roman" panose="02020603050405020304" pitchFamily="18" charset="0"/>
                <a:cs typeface="Arial" panose="020B0604020202020204" pitchFamily="34" charset="0"/>
              </a:rPr>
              <a:t>overlijden</a:t>
            </a:r>
            <a:r>
              <a:rPr lang="nl-NL" sz="1800" dirty="0">
                <a:effectLst/>
                <a:ea typeface="Times New Roman" panose="02020603050405020304" pitchFamily="18" charset="0"/>
                <a:cs typeface="Arial" panose="020B0604020202020204" pitchFamily="34" charset="0"/>
              </a:rPr>
              <a:t>. Zo </a:t>
            </a:r>
            <a:r>
              <a:rPr lang="nl-NL" sz="1800" dirty="0">
                <a:ea typeface="Times New Roman" panose="02020603050405020304" pitchFamily="18" charset="0"/>
                <a:cs typeface="Arial" panose="020B0604020202020204" pitchFamily="34" charset="0"/>
              </a:rPr>
              <a:t>noem je </a:t>
            </a:r>
            <a:r>
              <a:rPr lang="nl-NL" sz="1800" b="1" i="1" dirty="0">
                <a:ea typeface="Times New Roman" panose="02020603050405020304" pitchFamily="18" charset="0"/>
                <a:cs typeface="Arial" panose="020B0604020202020204" pitchFamily="34" charset="0"/>
              </a:rPr>
              <a:t>doodgaan</a:t>
            </a:r>
            <a:r>
              <a:rPr lang="nl-NL" sz="1800" dirty="0">
                <a:ea typeface="Times New Roman" panose="02020603050405020304" pitchFamily="18" charset="0"/>
                <a:cs typeface="Arial" panose="020B0604020202020204" pitchFamily="34" charset="0"/>
              </a:rPr>
              <a:t> ook wel. </a:t>
            </a:r>
            <a:r>
              <a:rPr lang="nl-NL" sz="1800" dirty="0">
                <a:effectLst/>
                <a:ea typeface="Times New Roman" panose="02020603050405020304" pitchFamily="18" charset="0"/>
                <a:cs typeface="Arial" panose="020B0604020202020204" pitchFamily="34" charset="0"/>
              </a:rPr>
              <a:t>Bryan hoopt dat hij op een bepaalde manier kan leven zodat hij nooit zal overlijden. Bryan is een </a:t>
            </a:r>
            <a:r>
              <a:rPr lang="nl-NL" sz="1800" b="1" u="sng" dirty="0">
                <a:effectLst/>
                <a:ea typeface="Times New Roman" panose="02020603050405020304" pitchFamily="18" charset="0"/>
                <a:cs typeface="Arial" panose="020B0604020202020204" pitchFamily="34" charset="0"/>
              </a:rPr>
              <a:t>fitte</a:t>
            </a:r>
            <a:r>
              <a:rPr lang="nl-NL" sz="1800" b="1" i="1" dirty="0">
                <a:ea typeface="Times New Roman" panose="02020603050405020304" pitchFamily="18" charset="0"/>
                <a:cs typeface="Arial" panose="020B0604020202020204" pitchFamily="34" charset="0"/>
              </a:rPr>
              <a:t>, gezonde </a:t>
            </a:r>
            <a:r>
              <a:rPr lang="nl-NL" sz="1800" dirty="0">
                <a:effectLst/>
                <a:ea typeface="Times New Roman" panose="02020603050405020304" pitchFamily="18" charset="0"/>
                <a:cs typeface="Arial" panose="020B0604020202020204" pitchFamily="34" charset="0"/>
              </a:rPr>
              <a:t>man. Hij staat elke dag om half 5 op en eet in de ochtend </a:t>
            </a:r>
            <a:r>
              <a:rPr lang="nl-NL" sz="1800" dirty="0">
                <a:ea typeface="Times New Roman" panose="02020603050405020304" pitchFamily="18" charset="0"/>
                <a:cs typeface="Arial" panose="020B0604020202020204" pitchFamily="34" charset="0"/>
              </a:rPr>
              <a:t>alle</a:t>
            </a:r>
            <a:r>
              <a:rPr lang="nl-NL" sz="1800" dirty="0">
                <a:effectLst/>
                <a:ea typeface="Times New Roman" panose="02020603050405020304" pitchFamily="18" charset="0"/>
                <a:cs typeface="Arial" panose="020B0604020202020204" pitchFamily="34" charset="0"/>
              </a:rPr>
              <a:t> maaltijden die wi</a:t>
            </a:r>
            <a:r>
              <a:rPr lang="nl-NL" sz="1800" dirty="0">
                <a:ea typeface="Times New Roman" panose="02020603050405020304" pitchFamily="18" charset="0"/>
                <a:cs typeface="Arial" panose="020B0604020202020204" pitchFamily="34" charset="0"/>
              </a:rPr>
              <a:t>j op 1</a:t>
            </a:r>
            <a:r>
              <a:rPr lang="nl-NL" sz="1800" dirty="0">
                <a:effectLst/>
                <a:ea typeface="Times New Roman" panose="02020603050405020304" pitchFamily="18" charset="0"/>
                <a:cs typeface="Arial" panose="020B0604020202020204" pitchFamily="34" charset="0"/>
              </a:rPr>
              <a:t> dag eten; ontbijt, lunch en avondeten. In de middag en de avond eet Bryan ongeveer 100 pillen. Hij </a:t>
            </a:r>
            <a:r>
              <a:rPr lang="nl-NL" sz="1800" dirty="0">
                <a:ea typeface="Times New Roman" panose="02020603050405020304" pitchFamily="18" charset="0"/>
                <a:cs typeface="Arial" panose="020B0604020202020204" pitchFamily="34" charset="0"/>
              </a:rPr>
              <a:t>wordt hierbij ondersteund door</a:t>
            </a:r>
            <a:r>
              <a:rPr lang="nl-NL" sz="1800" dirty="0">
                <a:effectLst/>
                <a:ea typeface="Times New Roman" panose="02020603050405020304" pitchFamily="18" charset="0"/>
                <a:cs typeface="Arial" panose="020B0604020202020204" pitchFamily="34" charset="0"/>
              </a:rPr>
              <a:t> een </a:t>
            </a:r>
            <a:r>
              <a:rPr lang="nl-NL" sz="1800" b="1" u="sng" dirty="0">
                <a:effectLst/>
                <a:ea typeface="Times New Roman" panose="02020603050405020304" pitchFamily="18" charset="0"/>
                <a:cs typeface="Arial" panose="020B0604020202020204" pitchFamily="34" charset="0"/>
              </a:rPr>
              <a:t>organisatie</a:t>
            </a:r>
            <a:r>
              <a:rPr lang="nl-NL" sz="1800" b="1" i="1" dirty="0">
                <a:ea typeface="Times New Roman" panose="02020603050405020304" pitchFamily="18" charset="0"/>
                <a:cs typeface="Arial" panose="020B0604020202020204" pitchFamily="34" charset="0"/>
              </a:rPr>
              <a:t>, een groep mensen die samen hetzelfde doel hebben </a:t>
            </a:r>
            <a:r>
              <a:rPr lang="nl-NL" sz="1800" dirty="0">
                <a:ea typeface="Times New Roman" panose="02020603050405020304" pitchFamily="18" charset="0"/>
                <a:cs typeface="Arial" panose="020B0604020202020204" pitchFamily="34" charset="0"/>
              </a:rPr>
              <a:t>en</a:t>
            </a:r>
            <a:r>
              <a:rPr lang="nl-NL" sz="1800" b="1" i="1" dirty="0">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die </a:t>
            </a:r>
            <a:r>
              <a:rPr lang="nl-NL" sz="1800" b="1" u="sng" dirty="0">
                <a:ea typeface="Times New Roman" panose="02020603050405020304" pitchFamily="18" charset="0"/>
                <a:cs typeface="Arial" panose="020B0604020202020204" pitchFamily="34" charset="0"/>
              </a:rPr>
              <a:t>onderzoek doen</a:t>
            </a:r>
            <a:r>
              <a:rPr lang="nl-NL" sz="1800" b="1" dirty="0">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naar het lichaam van Bryan, die </a:t>
            </a:r>
            <a:r>
              <a:rPr lang="nl-NL" sz="1800" b="1" i="1" dirty="0">
                <a:ea typeface="Times New Roman" panose="02020603050405020304" pitchFamily="18" charset="0"/>
                <a:cs typeface="Arial" panose="020B0604020202020204" pitchFamily="34" charset="0"/>
              </a:rPr>
              <a:t>iets goed bekijken omdat ze er veel over willen weten. </a:t>
            </a:r>
            <a:r>
              <a:rPr lang="nl-NL" sz="1800" dirty="0">
                <a:ea typeface="Times New Roman" panose="02020603050405020304" pitchFamily="18" charset="0"/>
                <a:cs typeface="Arial" panose="020B0604020202020204" pitchFamily="34" charset="0"/>
              </a:rPr>
              <a:t>En zij checken de hele dag het lichaam van Bryan. Ze </a:t>
            </a:r>
            <a:r>
              <a:rPr lang="nl-NL" sz="1800" b="1" u="sng" dirty="0">
                <a:ea typeface="Times New Roman" panose="02020603050405020304" pitchFamily="18" charset="0"/>
                <a:cs typeface="Arial" panose="020B0604020202020204" pitchFamily="34" charset="0"/>
              </a:rPr>
              <a:t>vergelijken</a:t>
            </a:r>
            <a:r>
              <a:rPr lang="nl-NL" sz="1800" dirty="0">
                <a:ea typeface="Times New Roman" panose="02020603050405020304" pitchFamily="18" charset="0"/>
                <a:cs typeface="Arial" panose="020B0604020202020204" pitchFamily="34" charset="0"/>
              </a:rPr>
              <a:t> wat ze zien met de dag ervoor. Ze </a:t>
            </a:r>
            <a:r>
              <a:rPr lang="nl-NL" sz="1800" b="1" i="1" dirty="0">
                <a:ea typeface="Times New Roman" panose="02020603050405020304" pitchFamily="18" charset="0"/>
                <a:cs typeface="Arial" panose="020B0604020202020204" pitchFamily="34" charset="0"/>
              </a:rPr>
              <a:t>kijken naar wat hetzelfde is en wat anders is </a:t>
            </a:r>
            <a:r>
              <a:rPr lang="nl-NL" sz="1800" dirty="0">
                <a:ea typeface="Times New Roman" panose="02020603050405020304" pitchFamily="18" charset="0"/>
                <a:cs typeface="Arial" panose="020B0604020202020204" pitchFamily="34" charset="0"/>
              </a:rPr>
              <a:t>en vertellen hem dan welke </a:t>
            </a:r>
            <a:r>
              <a:rPr lang="nl-NL" sz="1800" b="1" u="sng" dirty="0">
                <a:ea typeface="Times New Roman" panose="02020603050405020304" pitchFamily="18" charset="0"/>
                <a:cs typeface="Arial" panose="020B0604020202020204" pitchFamily="34" charset="0"/>
              </a:rPr>
              <a:t>medicijnen</a:t>
            </a:r>
            <a:r>
              <a:rPr lang="nl-NL" sz="1800" b="1" dirty="0">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welke</a:t>
            </a:r>
            <a:r>
              <a:rPr lang="nl-NL" sz="1800" b="1" i="1" dirty="0">
                <a:ea typeface="Times New Roman" panose="02020603050405020304" pitchFamily="18" charset="0"/>
                <a:cs typeface="Arial" panose="020B0604020202020204" pitchFamily="34" charset="0"/>
              </a:rPr>
              <a:t> pillen,</a:t>
            </a:r>
            <a:r>
              <a:rPr lang="nl-NL" sz="1800" dirty="0">
                <a:ea typeface="Times New Roman" panose="02020603050405020304" pitchFamily="18" charset="0"/>
                <a:cs typeface="Arial" panose="020B0604020202020204" pitchFamily="34" charset="0"/>
              </a:rPr>
              <a:t> hij moet nemen. Bryan </a:t>
            </a:r>
            <a:r>
              <a:rPr lang="nl-NL" sz="1800" b="1" u="sng" dirty="0">
                <a:ea typeface="Times New Roman" panose="02020603050405020304" pitchFamily="18" charset="0"/>
                <a:cs typeface="Arial" panose="020B0604020202020204" pitchFamily="34" charset="0"/>
              </a:rPr>
              <a:t>verwacht</a:t>
            </a:r>
            <a:r>
              <a:rPr lang="nl-NL" sz="1800" dirty="0">
                <a:ea typeface="Times New Roman" panose="02020603050405020304" pitchFamily="18" charset="0"/>
                <a:cs typeface="Arial" panose="020B0604020202020204" pitchFamily="34" charset="0"/>
              </a:rPr>
              <a:t> dat als hij precies eet en doet wat de onderzoekers zeggen, hij </a:t>
            </a:r>
            <a:r>
              <a:rPr lang="nl-NL" sz="1800" dirty="0" err="1">
                <a:ea typeface="Times New Roman" panose="02020603050405020304" pitchFamily="18" charset="0"/>
                <a:cs typeface="Arial" panose="020B0604020202020204" pitchFamily="34" charset="0"/>
              </a:rPr>
              <a:t>hééél</a:t>
            </a:r>
            <a:r>
              <a:rPr lang="nl-NL" sz="1800" dirty="0">
                <a:ea typeface="Times New Roman" panose="02020603050405020304" pitchFamily="18" charset="0"/>
                <a:cs typeface="Arial" panose="020B0604020202020204" pitchFamily="34" charset="0"/>
              </a:rPr>
              <a:t> oud gaat worden. Hij </a:t>
            </a:r>
            <a:r>
              <a:rPr lang="nl-NL" sz="1800" b="1" i="1" dirty="0">
                <a:ea typeface="Times New Roman" panose="02020603050405020304" pitchFamily="18" charset="0"/>
                <a:cs typeface="Arial" panose="020B0604020202020204" pitchFamily="34" charset="0"/>
              </a:rPr>
              <a:t>denkt echt dat dat zal gebeuren</a:t>
            </a:r>
            <a:r>
              <a:rPr lang="nl-NL" sz="1800" dirty="0">
                <a:ea typeface="Times New Roman" panose="02020603050405020304" pitchFamily="18" charset="0"/>
                <a:cs typeface="Arial" panose="020B0604020202020204" pitchFamily="34" charset="0"/>
              </a:rPr>
              <a:t>. Als je schatrijk bent, kun je zo’n organisatie regelen en betalen. Heb je zoveel geld niet, en moet je het zelf doen, dan </a:t>
            </a:r>
            <a:r>
              <a:rPr lang="nl-NL" sz="1800" b="1" u="sng" dirty="0">
                <a:ea typeface="Times New Roman" panose="02020603050405020304" pitchFamily="18" charset="0"/>
                <a:cs typeface="Arial" panose="020B0604020202020204" pitchFamily="34" charset="0"/>
              </a:rPr>
              <a:t>blijf je achter</a:t>
            </a:r>
            <a:r>
              <a:rPr lang="nl-NL" sz="1800" dirty="0">
                <a:ea typeface="Times New Roman" panose="02020603050405020304" pitchFamily="18" charset="0"/>
                <a:cs typeface="Arial" panose="020B0604020202020204" pitchFamily="34" charset="0"/>
              </a:rPr>
              <a:t>. Dan </a:t>
            </a:r>
            <a:r>
              <a:rPr lang="nl-NL" sz="1800" b="1" i="1" dirty="0">
                <a:ea typeface="Times New Roman" panose="02020603050405020304" pitchFamily="18" charset="0"/>
                <a:cs typeface="Arial" panose="020B0604020202020204" pitchFamily="34" charset="0"/>
              </a:rPr>
              <a:t>kun je dat niet bijhouden</a:t>
            </a:r>
            <a:r>
              <a:rPr lang="nl-NL" sz="1800" dirty="0">
                <a:ea typeface="Times New Roman" panose="02020603050405020304" pitchFamily="18" charset="0"/>
                <a:cs typeface="Arial" panose="020B0604020202020204" pitchFamily="34" charset="0"/>
              </a:rPr>
              <a:t>. Trouwens, ik vind het wel een leuk idee: héél erg oud worden of nooit doodgaan, maar Bryan heeft door zijn manier van leven geen tijd voor vrienden en hij gaat nooit naar een feestje, want dat mag niet. Nou, ik ben heel </a:t>
            </a:r>
            <a:r>
              <a:rPr lang="nl-NL" sz="1800" b="1" u="sng" dirty="0">
                <a:ea typeface="Times New Roman" panose="02020603050405020304" pitchFamily="18" charset="0"/>
                <a:cs typeface="Arial" panose="020B0604020202020204" pitchFamily="34" charset="0"/>
              </a:rPr>
              <a:t>dankbaar</a:t>
            </a:r>
            <a:r>
              <a:rPr lang="nl-NL" sz="1800" dirty="0">
                <a:ea typeface="Times New Roman" panose="02020603050405020304" pitchFamily="18" charset="0"/>
                <a:cs typeface="Arial" panose="020B0604020202020204" pitchFamily="34" charset="0"/>
              </a:rPr>
              <a:t> voor de vriendschappen die ik heb. Ik ben </a:t>
            </a:r>
            <a:r>
              <a:rPr lang="nl-NL" sz="1800" b="1" i="1" dirty="0">
                <a:ea typeface="Times New Roman" panose="02020603050405020304" pitchFamily="18" charset="0"/>
                <a:cs typeface="Arial" panose="020B0604020202020204" pitchFamily="34" charset="0"/>
              </a:rPr>
              <a:t>blij met wat ik heb</a:t>
            </a:r>
            <a:r>
              <a:rPr lang="nl-NL" sz="1800" dirty="0">
                <a:ea typeface="Times New Roman" panose="02020603050405020304" pitchFamily="18" charset="0"/>
                <a:cs typeface="Arial" panose="020B0604020202020204" pitchFamily="34" charset="0"/>
              </a:rPr>
              <a:t>. En 100 pillen per dag slikken, lijkt me ook niet fijn. En om half 5 opstaan elke dag al helemaal niet. Nee, doe mij dan toch maar een leuk leven dat op een dag stopt. </a:t>
            </a:r>
          </a:p>
          <a:p>
            <a:pPr marL="0" lvl="0" indent="0">
              <a:spcBef>
                <a:spcPts val="200"/>
              </a:spcBef>
              <a:spcAft>
                <a:spcPts val="200"/>
              </a:spcAft>
              <a:buNone/>
            </a:pPr>
            <a:endParaRPr lang="nl-NL" sz="18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800"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400" dirty="0">
                <a:ea typeface="Times New Roman" panose="02020603050405020304" pitchFamily="18" charset="0"/>
                <a:cs typeface="Arial" panose="020B0604020202020204" pitchFamily="34" charset="0"/>
              </a:rPr>
              <a:t>Bron:</a:t>
            </a:r>
            <a:endParaRPr lang="nl-NL" sz="1800"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400" dirty="0">
                <a:effectLst/>
                <a:ea typeface="Times New Roman" panose="02020603050405020304" pitchFamily="18" charset="0"/>
                <a:cs typeface="Arial" panose="020B0604020202020204" pitchFamily="34" charset="0"/>
                <a:hlinkClick r:id="rId3"/>
              </a:rPr>
              <a:t>https://www.rtlnieuws.nl/nieuws/nederland/artikel/5407583/eeuwig-leven-genetica-biologie-gentechnologie</a:t>
            </a:r>
            <a:r>
              <a:rPr lang="nl-NL" sz="1400" dirty="0">
                <a:effectLst/>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17645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verwachten</a:t>
            </a:r>
          </a:p>
        </p:txBody>
      </p:sp>
      <p:grpSp>
        <p:nvGrpSpPr>
          <p:cNvPr id="14" name="Groep 13">
            <a:extLst>
              <a:ext uri="{FF2B5EF4-FFF2-40B4-BE49-F238E27FC236}">
                <a16:creationId xmlns:a16="http://schemas.microsoft.com/office/drawing/2014/main" id="{FA3B4D8C-A95C-C198-2183-E686529B0DB4}"/>
              </a:ext>
            </a:extLst>
          </p:cNvPr>
          <p:cNvGrpSpPr/>
          <p:nvPr/>
        </p:nvGrpSpPr>
        <p:grpSpPr>
          <a:xfrm>
            <a:off x="554771" y="494324"/>
            <a:ext cx="8386265" cy="5932938"/>
            <a:chOff x="554771" y="494324"/>
            <a:chExt cx="8386265" cy="5932938"/>
          </a:xfrm>
        </p:grpSpPr>
        <p:grpSp>
          <p:nvGrpSpPr>
            <p:cNvPr id="11" name="Groep 10">
              <a:extLst>
                <a:ext uri="{FF2B5EF4-FFF2-40B4-BE49-F238E27FC236}">
                  <a16:creationId xmlns:a16="http://schemas.microsoft.com/office/drawing/2014/main" id="{9A1B2821-D67B-87B4-4F0E-35482944519F}"/>
                </a:ext>
              </a:extLst>
            </p:cNvPr>
            <p:cNvGrpSpPr/>
            <p:nvPr/>
          </p:nvGrpSpPr>
          <p:grpSpPr>
            <a:xfrm>
              <a:off x="554771" y="1706092"/>
              <a:ext cx="4821864" cy="4721170"/>
              <a:chOff x="3619995" y="1244437"/>
              <a:chExt cx="4821864" cy="4721170"/>
            </a:xfrm>
          </p:grpSpPr>
          <p:pic>
            <p:nvPicPr>
              <p:cNvPr id="12" name="Afbeelding 11">
                <a:extLst>
                  <a:ext uri="{FF2B5EF4-FFF2-40B4-BE49-F238E27FC236}">
                    <a16:creationId xmlns:a16="http://schemas.microsoft.com/office/drawing/2014/main" id="{03DEC647-325A-8F86-B7B5-5AF41505CC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22793" y="1244437"/>
                <a:ext cx="3829527" cy="4536504"/>
              </a:xfrm>
              <a:prstGeom prst="rect">
                <a:avLst/>
              </a:prstGeom>
            </p:spPr>
          </p:pic>
          <p:sp>
            <p:nvSpPr>
              <p:cNvPr id="13" name="Tekstvak 12">
                <a:extLst>
                  <a:ext uri="{FF2B5EF4-FFF2-40B4-BE49-F238E27FC236}">
                    <a16:creationId xmlns:a16="http://schemas.microsoft.com/office/drawing/2014/main" id="{ACB06D2C-1C48-CDB4-D3AF-446BFA5B0EF4}"/>
                  </a:ext>
                </a:extLst>
              </p:cNvPr>
              <p:cNvSpPr txBox="1"/>
              <p:nvPr/>
            </p:nvSpPr>
            <p:spPr>
              <a:xfrm>
                <a:off x="3619995" y="5780941"/>
                <a:ext cx="4821864" cy="184666"/>
              </a:xfrm>
              <a:prstGeom prst="rect">
                <a:avLst/>
              </a:prstGeom>
              <a:noFill/>
            </p:spPr>
            <p:txBody>
              <a:bodyPr wrap="square">
                <a:spAutoFit/>
              </a:bodyPr>
              <a:lstStyle/>
              <a:p>
                <a:r>
                  <a:rPr lang="nl-NL" sz="600" dirty="0">
                    <a:solidFill>
                      <a:schemeClr val="bg1">
                        <a:lumMod val="85000"/>
                      </a:schemeClr>
                    </a:solidFill>
                  </a:rPr>
                  <a:t>https://www.rtlnieuws.nl/nieuws/nederland/artikel/5407583/eeuwig-leven-genetica-biologie-gentechnologie</a:t>
                </a:r>
              </a:p>
            </p:txBody>
          </p:sp>
        </p:grpSp>
        <p:sp>
          <p:nvSpPr>
            <p:cNvPr id="7" name="Gedachtewolkje: wolk 6">
              <a:extLst>
                <a:ext uri="{FF2B5EF4-FFF2-40B4-BE49-F238E27FC236}">
                  <a16:creationId xmlns:a16="http://schemas.microsoft.com/office/drawing/2014/main" id="{E51DFAC3-AFFE-ED4C-5F7B-C71F4B77A7CD}"/>
                </a:ext>
              </a:extLst>
            </p:cNvPr>
            <p:cNvSpPr/>
            <p:nvPr/>
          </p:nvSpPr>
          <p:spPr>
            <a:xfrm rot="1546001">
              <a:off x="5196620" y="661690"/>
              <a:ext cx="3744416" cy="2736304"/>
            </a:xfrm>
            <a:prstGeom prst="cloudCallout">
              <a:avLst>
                <a:gd name="adj1" fmla="val -84601"/>
                <a:gd name="adj2" fmla="val 65635"/>
              </a:avLst>
            </a:prstGeom>
            <a:solidFill>
              <a:srgbClr val="F4FA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 name="Afbeelding 3" descr="Afbeelding met begraafplaats, graf, gras, buitenshuis&#10;&#10;Automatisch gegenereerde beschrijving">
              <a:extLst>
                <a:ext uri="{FF2B5EF4-FFF2-40B4-BE49-F238E27FC236}">
                  <a16:creationId xmlns:a16="http://schemas.microsoft.com/office/drawing/2014/main" id="{B47B6E4D-755B-3B21-9E90-4AAA6B05B9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1979226"/>
              <a:ext cx="1516938" cy="1013315"/>
            </a:xfrm>
            <a:prstGeom prst="rect">
              <a:avLst/>
            </a:prstGeom>
          </p:spPr>
        </p:pic>
        <p:pic>
          <p:nvPicPr>
            <p:cNvPr id="8" name="Afbeelding 7" descr="Afbeelding met persoon, kleding, Menselijk gezicht, Medische apparatuur&#10;&#10;Automatisch gegenereerde beschrijving">
              <a:extLst>
                <a:ext uri="{FF2B5EF4-FFF2-40B4-BE49-F238E27FC236}">
                  <a16:creationId xmlns:a16="http://schemas.microsoft.com/office/drawing/2014/main" id="{D3437D20-09FD-B95B-4CB6-215F693BBF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1164418"/>
              <a:ext cx="2005380" cy="770066"/>
            </a:xfrm>
            <a:prstGeom prst="rect">
              <a:avLst/>
            </a:prstGeom>
          </p:spPr>
        </p:pic>
        <p:sp>
          <p:nvSpPr>
            <p:cNvPr id="9" name="Vermenigvuldigingsteken 8">
              <a:extLst>
                <a:ext uri="{FF2B5EF4-FFF2-40B4-BE49-F238E27FC236}">
                  <a16:creationId xmlns:a16="http://schemas.microsoft.com/office/drawing/2014/main" id="{6F0BBF12-9903-A94B-43F0-2B7816AD240D}"/>
                </a:ext>
              </a:extLst>
            </p:cNvPr>
            <p:cNvSpPr/>
            <p:nvPr/>
          </p:nvSpPr>
          <p:spPr>
            <a:xfrm>
              <a:off x="5446597" y="494324"/>
              <a:ext cx="3131840" cy="2880320"/>
            </a:xfrm>
            <a:prstGeom prst="mathMultiply">
              <a:avLst>
                <a:gd name="adj1" fmla="val 5242"/>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06168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achterblijven bij</a:t>
            </a:r>
          </a:p>
        </p:txBody>
      </p:sp>
      <p:pic>
        <p:nvPicPr>
          <p:cNvPr id="3" name="Afbeelding 2" descr="Afbeelding met schets, tekening, clipart, tekenfilm&#10;&#10;Automatisch gegenereerde beschrijving">
            <a:extLst>
              <a:ext uri="{FF2B5EF4-FFF2-40B4-BE49-F238E27FC236}">
                <a16:creationId xmlns:a16="http://schemas.microsoft.com/office/drawing/2014/main" id="{6F8D694A-77B4-73E8-D7A5-174D6D4AD0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484784"/>
            <a:ext cx="6717693" cy="5064224"/>
          </a:xfrm>
          <a:prstGeom prst="rect">
            <a:avLst/>
          </a:prstGeom>
        </p:spPr>
      </p:pic>
      <p:sp>
        <p:nvSpPr>
          <p:cNvPr id="4" name="Pijl: omlaag 3">
            <a:extLst>
              <a:ext uri="{FF2B5EF4-FFF2-40B4-BE49-F238E27FC236}">
                <a16:creationId xmlns:a16="http://schemas.microsoft.com/office/drawing/2014/main" id="{1F31A1C4-7949-51C7-A4C4-3F495DFE3D21}"/>
              </a:ext>
            </a:extLst>
          </p:cNvPr>
          <p:cNvSpPr/>
          <p:nvPr/>
        </p:nvSpPr>
        <p:spPr>
          <a:xfrm>
            <a:off x="4860032" y="1340768"/>
            <a:ext cx="576064" cy="14401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60632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dankbaar</a:t>
            </a:r>
          </a:p>
        </p:txBody>
      </p:sp>
      <p:pic>
        <p:nvPicPr>
          <p:cNvPr id="3" name="Afbeelding 2" descr="Afbeelding met Menselijk gezicht, kleding, persoon, glimlach&#10;&#10;Automatisch gegenereerde beschrijving">
            <a:extLst>
              <a:ext uri="{FF2B5EF4-FFF2-40B4-BE49-F238E27FC236}">
                <a16:creationId xmlns:a16="http://schemas.microsoft.com/office/drawing/2014/main" id="{322A3A0D-E424-435D-48E0-546A8B714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412776"/>
            <a:ext cx="7776864" cy="5194946"/>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1196752"/>
            <a:ext cx="9144000" cy="514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3714" y="1418202"/>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hetzelfde</a:t>
            </a:r>
            <a:endParaRPr lang="nl-NL" sz="5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135735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anders</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2564904"/>
            <a:ext cx="4072956" cy="36004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Deze appels zijn, </a:t>
            </a:r>
            <a:r>
              <a:rPr lang="nl-NL" sz="2400" i="1" u="sng" dirty="0">
                <a:solidFill>
                  <a:srgbClr val="387038"/>
                </a:solidFill>
                <a:latin typeface="Century Gothic" panose="020B0502020202020204" pitchFamily="34" charset="0"/>
                <a:ea typeface="Calibri"/>
                <a:cs typeface="Times New Roman"/>
              </a:rPr>
              <a:t>vergeleken met</a:t>
            </a:r>
            <a:r>
              <a:rPr lang="nl-NL" sz="2400" i="1" dirty="0">
                <a:solidFill>
                  <a:srgbClr val="387038"/>
                </a:solidFill>
                <a:latin typeface="Century Gothic" panose="020B0502020202020204" pitchFamily="34" charset="0"/>
                <a:ea typeface="Calibri"/>
                <a:cs typeface="Times New Roman"/>
              </a:rPr>
              <a:t> elkaar, hetzelfde.</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3011" y="2492896"/>
            <a:ext cx="4181477" cy="3672408"/>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90000"/>
              </a:lnSpc>
            </a:pPr>
            <a:endParaRPr lang="nl-NL" sz="2400" i="1" dirty="0">
              <a:solidFill>
                <a:srgbClr val="387038"/>
              </a:solidFill>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Deze appels zijn, </a:t>
            </a:r>
            <a:r>
              <a:rPr lang="nl-NL" sz="2400" i="1" u="sng" dirty="0">
                <a:solidFill>
                  <a:srgbClr val="387038"/>
                </a:solidFill>
                <a:latin typeface="Century Gothic" panose="020B0502020202020204" pitchFamily="34" charset="0"/>
                <a:ea typeface="Calibri"/>
                <a:cs typeface="Times New Roman"/>
              </a:rPr>
              <a:t>vergeleken met</a:t>
            </a:r>
            <a:r>
              <a:rPr lang="nl-NL" sz="2400" i="1" dirty="0">
                <a:solidFill>
                  <a:srgbClr val="387038"/>
                </a:solidFill>
                <a:latin typeface="Century Gothic" panose="020B0502020202020204" pitchFamily="34" charset="0"/>
                <a:ea typeface="Calibri"/>
                <a:cs typeface="Times New Roman"/>
              </a:rPr>
              <a:t> elkaar, anders.</a:t>
            </a: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4" name="Tekstvak 2">
            <a:extLst>
              <a:ext uri="{FF2B5EF4-FFF2-40B4-BE49-F238E27FC236}">
                <a16:creationId xmlns:a16="http://schemas.microsoft.com/office/drawing/2014/main" id="{8FA8430C-5C6F-B49D-7548-A9C54DF7C8E7}"/>
              </a:ext>
            </a:extLst>
          </p:cNvPr>
          <p:cNvSpPr txBox="1">
            <a:spLocks noChangeArrowheads="1"/>
          </p:cNvSpPr>
          <p:nvPr/>
        </p:nvSpPr>
        <p:spPr bwMode="auto">
          <a:xfrm>
            <a:off x="994048" y="-59862"/>
            <a:ext cx="7178352" cy="107107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700" b="1" dirty="0">
                <a:solidFill>
                  <a:srgbClr val="387038"/>
                </a:solidFill>
                <a:latin typeface="Century Gothic" panose="020B0502020202020204" pitchFamily="34" charset="0"/>
                <a:ea typeface="Calibri"/>
                <a:cs typeface="Times New Roman"/>
              </a:rPr>
              <a:t>vergel</a:t>
            </a:r>
            <a:r>
              <a:rPr lang="nl-NL" sz="4800" b="1" dirty="0">
                <a:solidFill>
                  <a:srgbClr val="387038"/>
                </a:solidFill>
                <a:latin typeface="Century Gothic" panose="020B0502020202020204" pitchFamily="34" charset="0"/>
                <a:ea typeface="Calibri"/>
                <a:cs typeface="Times New Roman"/>
              </a:rPr>
              <a:t>ij</a:t>
            </a:r>
            <a:r>
              <a:rPr lang="nl-NL" sz="5700" b="1" dirty="0">
                <a:solidFill>
                  <a:srgbClr val="387038"/>
                </a:solidFill>
                <a:latin typeface="Century Gothic" panose="020B0502020202020204" pitchFamily="34" charset="0"/>
                <a:ea typeface="Calibri"/>
                <a:cs typeface="Times New Roman"/>
              </a:rPr>
              <a:t>ken met</a:t>
            </a:r>
            <a:endParaRPr lang="nl-NL" sz="5700" dirty="0">
              <a:effectLst/>
              <a:latin typeface="Century Gothic" panose="020B0502020202020204" pitchFamily="34" charset="0"/>
              <a:ea typeface="Calibri"/>
              <a:cs typeface="Times New Roman"/>
            </a:endParaRPr>
          </a:p>
        </p:txBody>
      </p:sp>
      <p:cxnSp>
        <p:nvCxnSpPr>
          <p:cNvPr id="8" name="Rechte verbindingslijn 7">
            <a:extLst>
              <a:ext uri="{FF2B5EF4-FFF2-40B4-BE49-F238E27FC236}">
                <a16:creationId xmlns:a16="http://schemas.microsoft.com/office/drawing/2014/main" id="{8BE5BDD3-546A-5FF7-6A85-3A05479D52B2}"/>
              </a:ext>
            </a:extLst>
          </p:cNvPr>
          <p:cNvCxnSpPr>
            <a:cxnSpLocks/>
          </p:cNvCxnSpPr>
          <p:nvPr/>
        </p:nvCxnSpPr>
        <p:spPr>
          <a:xfrm flipV="1">
            <a:off x="1331640" y="116632"/>
            <a:ext cx="0" cy="130187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D29DBFF8-F210-4791-1E71-3E1495CD6ADA}"/>
              </a:ext>
            </a:extLst>
          </p:cNvPr>
          <p:cNvCxnSpPr>
            <a:cxnSpLocks/>
          </p:cNvCxnSpPr>
          <p:nvPr/>
        </p:nvCxnSpPr>
        <p:spPr>
          <a:xfrm flipV="1">
            <a:off x="7740352" y="116632"/>
            <a:ext cx="0" cy="129614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Rechte verbindingslijn 16">
            <a:extLst>
              <a:ext uri="{FF2B5EF4-FFF2-40B4-BE49-F238E27FC236}">
                <a16:creationId xmlns:a16="http://schemas.microsoft.com/office/drawing/2014/main" id="{55BA0732-4A6D-2613-3FBC-DD9501EBE824}"/>
              </a:ext>
            </a:extLst>
          </p:cNvPr>
          <p:cNvCxnSpPr/>
          <p:nvPr/>
        </p:nvCxnSpPr>
        <p:spPr>
          <a:xfrm>
            <a:off x="1331640" y="116632"/>
            <a:ext cx="640871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Text Box 14">
            <a:extLst>
              <a:ext uri="{FF2B5EF4-FFF2-40B4-BE49-F238E27FC236}">
                <a16:creationId xmlns:a16="http://schemas.microsoft.com/office/drawing/2014/main" id="{FEBED1CF-75F3-61CB-9758-089895B8E0B9}"/>
              </a:ext>
            </a:extLst>
          </p:cNvPr>
          <p:cNvSpPr txBox="1"/>
          <p:nvPr/>
        </p:nvSpPr>
        <p:spPr>
          <a:xfrm>
            <a:off x="3635900" y="836712"/>
            <a:ext cx="5328584"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3" name="Tekstvak 2">
            <a:extLst>
              <a:ext uri="{FF2B5EF4-FFF2-40B4-BE49-F238E27FC236}">
                <a16:creationId xmlns:a16="http://schemas.microsoft.com/office/drawing/2014/main" id="{894DA195-8FE9-7106-08FD-8C224FDFA14C}"/>
              </a:ext>
            </a:extLst>
          </p:cNvPr>
          <p:cNvSpPr txBox="1">
            <a:spLocks noChangeArrowheads="1"/>
          </p:cNvSpPr>
          <p:nvPr/>
        </p:nvSpPr>
        <p:spPr bwMode="auto">
          <a:xfrm>
            <a:off x="3680756" y="903363"/>
            <a:ext cx="5463244"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dirty="0">
                <a:latin typeface="Century Gothic" panose="020B0502020202020204" pitchFamily="34" charset="0"/>
                <a:ea typeface="Calibri"/>
                <a:cs typeface="Times New Roman"/>
              </a:rPr>
              <a:t>= </a:t>
            </a:r>
            <a:r>
              <a:rPr lang="nl-NL" kern="1200" dirty="0">
                <a:solidFill>
                  <a:schemeClr val="tx1"/>
                </a:solidFill>
                <a:effectLst/>
                <a:latin typeface="Century Gothic" panose="020B0502020202020204" pitchFamily="34" charset="0"/>
              </a:rPr>
              <a:t>kijken naar wat hetzelfde is en wat anders is</a:t>
            </a:r>
          </a:p>
          <a:p>
            <a:pPr>
              <a:lnSpc>
                <a:spcPct val="107000"/>
              </a:lnSpc>
              <a:spcAft>
                <a:spcPts val="800"/>
              </a:spcAft>
            </a:pPr>
            <a:endParaRPr lang="nl-NL" sz="2400" dirty="0">
              <a:latin typeface="Century Gothic" panose="020B0502020202020204" pitchFamily="34" charset="0"/>
              <a:ea typeface="Calibri"/>
              <a:cs typeface="Times New Roman"/>
            </a:endParaRPr>
          </a:p>
        </p:txBody>
      </p:sp>
      <p:pic>
        <p:nvPicPr>
          <p:cNvPr id="6" name="Afbeelding 5" descr="Afbeelding met fruit, appel, Natuurlijke voeding, produceren&#10;&#10;Automatisch gegenereerde beschrijving">
            <a:extLst>
              <a:ext uri="{FF2B5EF4-FFF2-40B4-BE49-F238E27FC236}">
                <a16:creationId xmlns:a16="http://schemas.microsoft.com/office/drawing/2014/main" id="{DEA897F3-E6F8-AE96-A578-60813A26DD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2924944"/>
            <a:ext cx="1633453" cy="1561581"/>
          </a:xfrm>
          <a:prstGeom prst="rect">
            <a:avLst/>
          </a:prstGeom>
        </p:spPr>
      </p:pic>
      <p:pic>
        <p:nvPicPr>
          <p:cNvPr id="9" name="Afbeelding 8" descr="Afbeelding met fruit, appel, Natuurlijke voeding, produceren&#10;&#10;Automatisch gegenereerde beschrijving">
            <a:extLst>
              <a:ext uri="{FF2B5EF4-FFF2-40B4-BE49-F238E27FC236}">
                <a16:creationId xmlns:a16="http://schemas.microsoft.com/office/drawing/2014/main" id="{EF30C91B-4C30-D6F7-45ED-63B729F4B4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8946" y="2924943"/>
            <a:ext cx="1633453" cy="1561581"/>
          </a:xfrm>
          <a:prstGeom prst="rect">
            <a:avLst/>
          </a:prstGeom>
        </p:spPr>
      </p:pic>
      <p:pic>
        <p:nvPicPr>
          <p:cNvPr id="16" name="Afbeelding 15" descr="Afbeelding met fruit, appel, Natuurlijke voeding, produceren&#10;&#10;Automatisch gegenereerde beschrijving">
            <a:extLst>
              <a:ext uri="{FF2B5EF4-FFF2-40B4-BE49-F238E27FC236}">
                <a16:creationId xmlns:a16="http://schemas.microsoft.com/office/drawing/2014/main" id="{88B2007F-C4D9-92C6-F017-0C78FD56D5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2924942"/>
            <a:ext cx="1633453" cy="1561581"/>
          </a:xfrm>
          <a:prstGeom prst="rect">
            <a:avLst/>
          </a:prstGeom>
        </p:spPr>
      </p:pic>
      <p:pic>
        <p:nvPicPr>
          <p:cNvPr id="19" name="Afbeelding 18" descr="Afbeelding met appel, fruit, Natuurlijke voeding, Mcintosh&#10;&#10;Automatisch gegenereerde beschrijving">
            <a:extLst>
              <a:ext uri="{FF2B5EF4-FFF2-40B4-BE49-F238E27FC236}">
                <a16:creationId xmlns:a16="http://schemas.microsoft.com/office/drawing/2014/main" id="{8EB020FF-598E-DC70-AA5E-07C8E8A979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7102" y="2780928"/>
            <a:ext cx="2186098" cy="1781670"/>
          </a:xfrm>
          <a:prstGeom prst="rect">
            <a:avLst/>
          </a:prstGeom>
        </p:spPr>
      </p:pic>
    </p:spTree>
    <p:extLst>
      <p:ext uri="{BB962C8B-B14F-4D97-AF65-F5344CB8AC3E}">
        <p14:creationId xmlns:p14="http://schemas.microsoft.com/office/powerpoint/2010/main" val="1495347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4737914"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overlijden</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688" y="587497"/>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worden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4756160"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doodgaan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200" i="1" dirty="0">
                <a:solidFill>
                  <a:srgbClr val="387038"/>
                </a:solidFill>
                <a:latin typeface="Century Gothic" panose="020B0502020202020204" pitchFamily="34" charset="0"/>
                <a:ea typeface="Calibri"/>
                <a:cs typeface="Times New Roman"/>
              </a:rPr>
              <a:t>Op een dag zul je </a:t>
            </a:r>
            <a:r>
              <a:rPr lang="nl-NL" sz="2200" i="1" u="sng" dirty="0">
                <a:solidFill>
                  <a:srgbClr val="387038"/>
                </a:solidFill>
                <a:latin typeface="Century Gothic" panose="020B0502020202020204" pitchFamily="34" charset="0"/>
                <a:ea typeface="Calibri"/>
                <a:cs typeface="Times New Roman"/>
              </a:rPr>
              <a:t>overlijden</a:t>
            </a:r>
            <a:r>
              <a:rPr lang="nl-NL" sz="2200" i="1" dirty="0">
                <a:solidFill>
                  <a:srgbClr val="387038"/>
                </a:solidFill>
                <a:latin typeface="Century Gothic" panose="020B0502020202020204" pitchFamily="34" charset="0"/>
                <a:ea typeface="Calibri"/>
                <a:cs typeface="Times New Roman"/>
              </a:rPr>
              <a:t>. Dan is je leven voorbij.</a:t>
            </a:r>
            <a:endParaRPr lang="nl-NL" sz="22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283527" y="1545214"/>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op de wereld komen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200" i="1" dirty="0">
                <a:solidFill>
                  <a:srgbClr val="387038"/>
                </a:solidFill>
                <a:latin typeface="Century Gothic" panose="020B0502020202020204" pitchFamily="34" charset="0"/>
                <a:ea typeface="Calibri"/>
                <a:cs typeface="Times New Roman"/>
              </a:rPr>
              <a:t>Je leven begint als je </a:t>
            </a:r>
            <a:r>
              <a:rPr lang="nl-NL" sz="2200" i="1" u="sng" dirty="0">
                <a:solidFill>
                  <a:srgbClr val="387038"/>
                </a:solidFill>
                <a:effectLst/>
                <a:latin typeface="Century Gothic" panose="020B0502020202020204" pitchFamily="34" charset="0"/>
                <a:ea typeface="Calibri"/>
                <a:cs typeface="Times New Roman"/>
              </a:rPr>
              <a:t>wordt</a:t>
            </a:r>
            <a:r>
              <a:rPr lang="nl-NL" sz="2200" i="1" dirty="0">
                <a:solidFill>
                  <a:srgbClr val="387038"/>
                </a:solidFill>
                <a:effectLst/>
                <a:latin typeface="Century Gothic" panose="020B0502020202020204" pitchFamily="34" charset="0"/>
                <a:ea typeface="Calibri"/>
                <a:cs typeface="Times New Roman"/>
              </a:rPr>
              <a:t>  </a:t>
            </a:r>
            <a:r>
              <a:rPr lang="nl-NL" sz="2200" i="1" u="sng" dirty="0">
                <a:solidFill>
                  <a:srgbClr val="387038"/>
                </a:solidFill>
                <a:effectLst/>
                <a:latin typeface="Century Gothic" panose="020B0502020202020204" pitchFamily="34" charset="0"/>
                <a:ea typeface="Calibri"/>
                <a:cs typeface="Times New Roman"/>
              </a:rPr>
              <a:t>geboren</a:t>
            </a:r>
            <a:r>
              <a:rPr lang="nl-NL" sz="2200" i="1" dirty="0">
                <a:solidFill>
                  <a:srgbClr val="387038"/>
                </a:solidFill>
                <a:effectLst/>
                <a:latin typeface="Century Gothic" panose="020B0502020202020204" pitchFamily="34" charset="0"/>
                <a:ea typeface="Calibri"/>
                <a:cs typeface="Times New Roman"/>
              </a:rPr>
              <a:t>.</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1">
            <a:extLst>
              <a:ext uri="{FF2B5EF4-FFF2-40B4-BE49-F238E27FC236}">
                <a16:creationId xmlns:a16="http://schemas.microsoft.com/office/drawing/2014/main" id="{983AC3FA-0086-4163-8535-BA3F5F92266E}"/>
              </a:ext>
            </a:extLst>
          </p:cNvPr>
          <p:cNvSpPr txBox="1"/>
          <p:nvPr/>
        </p:nvSpPr>
        <p:spPr>
          <a:xfrm>
            <a:off x="719551" y="-13996"/>
            <a:ext cx="4176464" cy="1015663"/>
          </a:xfrm>
          <a:prstGeom prst="rect">
            <a:avLst/>
          </a:prstGeom>
          <a:noFill/>
        </p:spPr>
        <p:txBody>
          <a:bodyPr wrap="square" rtlCol="0">
            <a:spAutoFit/>
          </a:bodyPr>
          <a:lstStyle/>
          <a:p>
            <a:r>
              <a:rPr lang="nl-NL" sz="6000" b="1" dirty="0">
                <a:solidFill>
                  <a:srgbClr val="387038"/>
                </a:solidFill>
                <a:latin typeface="Century Gothic" panose="020B0502020202020204" pitchFamily="34" charset="0"/>
                <a:ea typeface="Calibri"/>
                <a:cs typeface="Times New Roman"/>
              </a:rPr>
              <a:t>g</a:t>
            </a:r>
            <a:r>
              <a:rPr lang="nl-NL" sz="6000" b="1" dirty="0">
                <a:solidFill>
                  <a:srgbClr val="387038"/>
                </a:solidFill>
                <a:effectLst/>
                <a:latin typeface="Century Gothic" panose="020B0502020202020204" pitchFamily="34" charset="0"/>
                <a:ea typeface="Calibri"/>
                <a:cs typeface="Times New Roman"/>
              </a:rPr>
              <a:t>eboren</a:t>
            </a:r>
            <a:endParaRPr lang="nl-NL" sz="6000" dirty="0"/>
          </a:p>
        </p:txBody>
      </p:sp>
      <p:pic>
        <p:nvPicPr>
          <p:cNvPr id="5" name="Afbeelding 4" descr="Afbeelding met persoon, binnen, badkuip, baby&#10;&#10;Automatisch gegenereerde beschrijving">
            <a:extLst>
              <a:ext uri="{FF2B5EF4-FFF2-40B4-BE49-F238E27FC236}">
                <a16:creationId xmlns:a16="http://schemas.microsoft.com/office/drawing/2014/main" id="{FF21D2E8-26F0-417B-B2C5-C51ADFDDBCB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6974" y="2343073"/>
            <a:ext cx="3803189" cy="2540531"/>
          </a:xfrm>
          <a:prstGeom prst="rect">
            <a:avLst/>
          </a:prstGeom>
        </p:spPr>
      </p:pic>
      <p:pic>
        <p:nvPicPr>
          <p:cNvPr id="6" name="Afbeelding 5" descr="Afbeelding met begraafplaats, graf, gras, buitenshuis&#10;&#10;Automatisch gegenereerde beschrijving">
            <a:extLst>
              <a:ext uri="{FF2B5EF4-FFF2-40B4-BE49-F238E27FC236}">
                <a16:creationId xmlns:a16="http://schemas.microsoft.com/office/drawing/2014/main" id="{F6849FB3-F441-09C1-F784-5153CDA7D2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4481" y="3397852"/>
            <a:ext cx="2819156" cy="1883196"/>
          </a:xfrm>
          <a:prstGeom prst="rect">
            <a:avLst/>
          </a:prstGeom>
        </p:spPr>
      </p:pic>
      <p:pic>
        <p:nvPicPr>
          <p:cNvPr id="9" name="Afbeelding 8" descr="Afbeelding met persoon, kleding, Menselijk gezicht, Medische apparatuur&#10;&#10;Automatisch gegenereerde beschrijving">
            <a:extLst>
              <a:ext uri="{FF2B5EF4-FFF2-40B4-BE49-F238E27FC236}">
                <a16:creationId xmlns:a16="http://schemas.microsoft.com/office/drawing/2014/main" id="{960FBCFE-075D-F2F0-D1CA-877BB7B972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0680" y="2111314"/>
            <a:ext cx="3136819" cy="1204538"/>
          </a:xfrm>
          <a:prstGeom prst="rect">
            <a:avLst/>
          </a:prstGeom>
        </p:spPr>
      </p:pic>
    </p:spTree>
    <p:extLst>
      <p:ext uri="{BB962C8B-B14F-4D97-AF65-F5344CB8AC3E}">
        <p14:creationId xmlns:p14="http://schemas.microsoft.com/office/powerpoint/2010/main" val="2777918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fit</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lusteloos</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746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gezond</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r>
              <a:rPr lang="nl-NL" sz="2200" i="1" dirty="0">
                <a:solidFill>
                  <a:srgbClr val="387038"/>
                </a:solidFill>
                <a:latin typeface="Century Gothic" panose="020B0502020202020204" pitchFamily="34" charset="0"/>
                <a:ea typeface="Calibri"/>
                <a:cs typeface="Times New Roman"/>
              </a:rPr>
              <a:t>Bryan is een </a:t>
            </a:r>
            <a:r>
              <a:rPr lang="nl-NL" sz="2200" i="1" u="sng" dirty="0">
                <a:solidFill>
                  <a:srgbClr val="387038"/>
                </a:solidFill>
                <a:latin typeface="Century Gothic" panose="020B0502020202020204" pitchFamily="34" charset="0"/>
                <a:ea typeface="Calibri"/>
                <a:cs typeface="Times New Roman"/>
              </a:rPr>
              <a:t>fit</a:t>
            </a:r>
            <a:r>
              <a:rPr lang="nl-NL" sz="2200" i="1" dirty="0">
                <a:solidFill>
                  <a:srgbClr val="387038"/>
                </a:solidFill>
                <a:latin typeface="Century Gothic" panose="020B0502020202020204" pitchFamily="34" charset="0"/>
                <a:ea typeface="Calibri"/>
                <a:cs typeface="Times New Roman"/>
              </a:rPr>
              <a:t>te man. Hij heeft veel energie en is gezond. </a:t>
            </a:r>
            <a:endParaRPr lang="nl-NL" sz="22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7915" y="1512681"/>
            <a:ext cx="4226574"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met weinig energie en kracht</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r>
              <a:rPr lang="nl-NL" sz="2200" i="1" dirty="0">
                <a:solidFill>
                  <a:srgbClr val="387038"/>
                </a:solidFill>
                <a:latin typeface="Century Gothic" panose="020B0502020202020204" pitchFamily="34" charset="0"/>
                <a:ea typeface="Calibri"/>
                <a:cs typeface="Times New Roman"/>
              </a:rPr>
              <a:t>Als je veel binnen zit en naar  </a:t>
            </a:r>
            <a:r>
              <a:rPr lang="nl-NL" sz="2200" i="1" dirty="0" err="1">
                <a:solidFill>
                  <a:srgbClr val="387038"/>
                </a:solidFill>
                <a:latin typeface="Century Gothic" panose="020B0502020202020204" pitchFamily="34" charset="0"/>
                <a:ea typeface="Calibri"/>
                <a:cs typeface="Times New Roman"/>
              </a:rPr>
              <a:t>Netflix</a:t>
            </a:r>
            <a:r>
              <a:rPr lang="nl-NL" sz="2200" i="1" dirty="0">
                <a:solidFill>
                  <a:srgbClr val="387038"/>
                </a:solidFill>
                <a:latin typeface="Century Gothic" panose="020B0502020202020204" pitchFamily="34" charset="0"/>
                <a:ea typeface="Calibri"/>
                <a:cs typeface="Times New Roman"/>
              </a:rPr>
              <a:t> kijkt, dan word je </a:t>
            </a:r>
            <a:r>
              <a:rPr lang="nl-NL" sz="2200" i="1" u="sng" dirty="0">
                <a:solidFill>
                  <a:srgbClr val="387038"/>
                </a:solidFill>
                <a:latin typeface="Century Gothic" panose="020B0502020202020204" pitchFamily="34" charset="0"/>
                <a:ea typeface="Calibri"/>
                <a:cs typeface="Times New Roman"/>
              </a:rPr>
              <a:t>lusteloos</a:t>
            </a:r>
            <a:r>
              <a:rPr lang="nl-NL" sz="2200" i="1" dirty="0">
                <a:solidFill>
                  <a:srgbClr val="387038"/>
                </a:solidFill>
                <a:latin typeface="Century Gothic" panose="020B0502020202020204" pitchFamily="34" charset="0"/>
                <a:ea typeface="Calibri"/>
                <a:cs typeface="Times New Roman"/>
              </a:rPr>
              <a:t>.</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6" name="Afbeelding 5">
            <a:extLst>
              <a:ext uri="{FF2B5EF4-FFF2-40B4-BE49-F238E27FC236}">
                <a16:creationId xmlns:a16="http://schemas.microsoft.com/office/drawing/2014/main" id="{09A70645-0DBE-405A-9B9E-57CC5EA7F2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2515746"/>
            <a:ext cx="2077771" cy="2376536"/>
          </a:xfrm>
          <a:prstGeom prst="rect">
            <a:avLst/>
          </a:prstGeom>
        </p:spPr>
      </p:pic>
      <p:grpSp>
        <p:nvGrpSpPr>
          <p:cNvPr id="3" name="Groep 2">
            <a:extLst>
              <a:ext uri="{FF2B5EF4-FFF2-40B4-BE49-F238E27FC236}">
                <a16:creationId xmlns:a16="http://schemas.microsoft.com/office/drawing/2014/main" id="{DF8706BB-FAE1-9AA7-ADEF-5CCF1A7A2AB8}"/>
              </a:ext>
            </a:extLst>
          </p:cNvPr>
          <p:cNvGrpSpPr/>
          <p:nvPr/>
        </p:nvGrpSpPr>
        <p:grpSpPr>
          <a:xfrm>
            <a:off x="417537" y="2337381"/>
            <a:ext cx="3894672" cy="2609241"/>
            <a:chOff x="959598" y="1244437"/>
            <a:chExt cx="7224803" cy="4840268"/>
          </a:xfrm>
        </p:grpSpPr>
        <p:pic>
          <p:nvPicPr>
            <p:cNvPr id="4" name="Afbeelding 3">
              <a:extLst>
                <a:ext uri="{FF2B5EF4-FFF2-40B4-BE49-F238E27FC236}">
                  <a16:creationId xmlns:a16="http://schemas.microsoft.com/office/drawing/2014/main" id="{DDCF7DE0-A8D0-3C06-EC26-B25EFA4B89A6}"/>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959598" y="1244437"/>
              <a:ext cx="7224803" cy="4536504"/>
            </a:xfrm>
            <a:prstGeom prst="rect">
              <a:avLst/>
            </a:prstGeom>
          </p:spPr>
        </p:pic>
        <p:sp>
          <p:nvSpPr>
            <p:cNvPr id="5" name="Tekstvak 4">
              <a:extLst>
                <a:ext uri="{FF2B5EF4-FFF2-40B4-BE49-F238E27FC236}">
                  <a16:creationId xmlns:a16="http://schemas.microsoft.com/office/drawing/2014/main" id="{D4F8485B-589E-605D-119C-DC2DA77BD5CB}"/>
                </a:ext>
              </a:extLst>
            </p:cNvPr>
            <p:cNvSpPr txBox="1"/>
            <p:nvPr/>
          </p:nvSpPr>
          <p:spPr>
            <a:xfrm>
              <a:off x="959598" y="5799235"/>
              <a:ext cx="7038836" cy="285470"/>
            </a:xfrm>
            <a:prstGeom prst="rect">
              <a:avLst/>
            </a:prstGeom>
            <a:noFill/>
          </p:spPr>
          <p:txBody>
            <a:bodyPr wrap="square">
              <a:spAutoFit/>
            </a:bodyPr>
            <a:lstStyle/>
            <a:p>
              <a:r>
                <a:rPr lang="nl-NL" sz="400" dirty="0">
                  <a:solidFill>
                    <a:schemeClr val="bg1">
                      <a:lumMod val="85000"/>
                    </a:schemeClr>
                  </a:solidFill>
                </a:rPr>
                <a:t>https://www.rtlnieuws.nl/nieuws/nederland/artikel/5407583/eeuwig-leven-genetica-biologie-gentechnologie</a:t>
              </a:r>
            </a:p>
          </p:txBody>
        </p:sp>
      </p:grpSp>
    </p:spTree>
    <p:extLst>
      <p:ext uri="{BB962C8B-B14F-4D97-AF65-F5344CB8AC3E}">
        <p14:creationId xmlns:p14="http://schemas.microsoft.com/office/powerpoint/2010/main" val="1561229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print">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dankbaar</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ondankbaar</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17646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blij met wat je hebt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Ik ben </a:t>
            </a:r>
            <a:r>
              <a:rPr lang="nl-NL" sz="2200" i="1" u="sng" dirty="0">
                <a:solidFill>
                  <a:srgbClr val="387038"/>
                </a:solidFill>
                <a:latin typeface="Century Gothic" panose="020B0502020202020204" pitchFamily="34" charset="0"/>
                <a:ea typeface="Calibri"/>
                <a:cs typeface="Times New Roman"/>
              </a:rPr>
              <a:t>dankbaar</a:t>
            </a:r>
            <a:r>
              <a:rPr lang="nl-NL" sz="2200" i="1" dirty="0">
                <a:solidFill>
                  <a:srgbClr val="387038"/>
                </a:solidFill>
                <a:latin typeface="Century Gothic" panose="020B0502020202020204" pitchFamily="34" charset="0"/>
                <a:ea typeface="Calibri"/>
                <a:cs typeface="Times New Roman"/>
              </a:rPr>
              <a:t> voor de vriendschappen die ik heb. </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blij met wat je hebt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effectLst/>
                <a:latin typeface="Century Gothic" panose="020B0502020202020204" pitchFamily="34" charset="0"/>
                <a:ea typeface="Calibri"/>
                <a:cs typeface="Times New Roman"/>
              </a:rPr>
              <a:t>Ze zijn </a:t>
            </a:r>
            <a:r>
              <a:rPr lang="nl-NL" sz="2200" i="1" u="sng" dirty="0">
                <a:solidFill>
                  <a:srgbClr val="387038"/>
                </a:solidFill>
                <a:effectLst/>
                <a:latin typeface="Century Gothic" panose="020B0502020202020204" pitchFamily="34" charset="0"/>
                <a:ea typeface="Calibri"/>
                <a:cs typeface="Times New Roman"/>
              </a:rPr>
              <a:t>ondankbaar</a:t>
            </a:r>
            <a:r>
              <a:rPr lang="nl-NL" sz="2200" i="1" dirty="0">
                <a:solidFill>
                  <a:srgbClr val="387038"/>
                </a:solidFill>
                <a:effectLst/>
                <a:latin typeface="Century Gothic" panose="020B0502020202020204" pitchFamily="34" charset="0"/>
                <a:ea typeface="Calibri"/>
                <a:cs typeface="Times New Roman"/>
              </a:rPr>
              <a:t> voor het klusje dat ze mogen doen.</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Menselijk gezicht, kleding, persoon, glimlach&#10;&#10;Automatisch gegenereerde beschrijving">
            <a:extLst>
              <a:ext uri="{FF2B5EF4-FFF2-40B4-BE49-F238E27FC236}">
                <a16:creationId xmlns:a16="http://schemas.microsoft.com/office/drawing/2014/main" id="{A02220B4-141F-4648-3962-93DC26152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2492896"/>
            <a:ext cx="3096344" cy="2068358"/>
          </a:xfrm>
          <a:prstGeom prst="rect">
            <a:avLst/>
          </a:prstGeom>
        </p:spPr>
      </p:pic>
      <p:pic>
        <p:nvPicPr>
          <p:cNvPr id="5" name="Afbeelding 4" descr="Afbeelding met Menselijk gezicht, persoon, kleding, Modeaccessoire&#10;&#10;Automatisch gegenereerde beschrijving">
            <a:extLst>
              <a:ext uri="{FF2B5EF4-FFF2-40B4-BE49-F238E27FC236}">
                <a16:creationId xmlns:a16="http://schemas.microsoft.com/office/drawing/2014/main" id="{DEB9DA3C-E201-89E3-4E61-99652F28E6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0372" y="2705726"/>
            <a:ext cx="2808312" cy="1875953"/>
          </a:xfrm>
          <a:prstGeom prst="rect">
            <a:avLst/>
          </a:prstGeom>
        </p:spPr>
      </p:pic>
    </p:spTree>
    <p:extLst>
      <p:ext uri="{BB962C8B-B14F-4D97-AF65-F5344CB8AC3E}">
        <p14:creationId xmlns:p14="http://schemas.microsoft.com/office/powerpoint/2010/main" val="507056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print">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4702461" y="149771"/>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achterblijven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78276" y="20367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bijhouden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tempo kunnen volgen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200" i="1" dirty="0">
                <a:solidFill>
                  <a:srgbClr val="387038"/>
                </a:solidFill>
                <a:latin typeface="Century Gothic" panose="020B0502020202020204" pitchFamily="34" charset="0"/>
                <a:ea typeface="Calibri"/>
                <a:cs typeface="Times New Roman"/>
              </a:rPr>
              <a:t>Het team kan alle ontwikkelingen </a:t>
            </a:r>
            <a:r>
              <a:rPr lang="nl-NL" sz="2200" i="1" u="sng" dirty="0">
                <a:solidFill>
                  <a:srgbClr val="387038"/>
                </a:solidFill>
                <a:latin typeface="Century Gothic" panose="020B0502020202020204" pitchFamily="34" charset="0"/>
                <a:ea typeface="Calibri"/>
                <a:cs typeface="Times New Roman"/>
              </a:rPr>
              <a:t>bijhouden van</a:t>
            </a:r>
            <a:r>
              <a:rPr lang="nl-NL" sz="2200" i="1" dirty="0">
                <a:solidFill>
                  <a:srgbClr val="387038"/>
                </a:solidFill>
                <a:latin typeface="Century Gothic" panose="020B0502020202020204" pitchFamily="34" charset="0"/>
                <a:ea typeface="Calibri"/>
                <a:cs typeface="Times New Roman"/>
              </a:rPr>
              <a:t> Bryan. </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06FAC732-5711-4935-9EF8-7E5C764E43AD}"/>
              </a:ext>
            </a:extLst>
          </p:cNvPr>
          <p:cNvSpPr txBox="1">
            <a:spLocks noChangeArrowheads="1"/>
          </p:cNvSpPr>
          <p:nvPr/>
        </p:nvSpPr>
        <p:spPr bwMode="auto">
          <a:xfrm>
            <a:off x="4816842" y="69269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bij</a:t>
            </a:r>
            <a:endParaRPr lang="nl-NL" sz="59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0C8ABE50-ABA2-2B98-FC28-4AA553C0DFF5}"/>
              </a:ext>
            </a:extLst>
          </p:cNvPr>
          <p:cNvSpPr txBox="1">
            <a:spLocks noChangeArrowheads="1"/>
          </p:cNvSpPr>
          <p:nvPr/>
        </p:nvSpPr>
        <p:spPr bwMode="auto">
          <a:xfrm>
            <a:off x="78276" y="68696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van</a:t>
            </a:r>
            <a:endParaRPr lang="nl-NL" sz="5900" dirty="0">
              <a:effectLst/>
              <a:latin typeface="Century Gothic" panose="020B0502020202020204" pitchFamily="34" charset="0"/>
              <a:ea typeface="Calibri"/>
              <a:cs typeface="Times New Roman"/>
            </a:endParaRPr>
          </a:p>
        </p:txBody>
      </p:sp>
      <p:pic>
        <p:nvPicPr>
          <p:cNvPr id="5" name="Afbeelding 4" descr="Afbeelding met schets, tekening, clipart, tekenfilm&#10;&#10;Automatisch gegenereerde beschrijving">
            <a:extLst>
              <a:ext uri="{FF2B5EF4-FFF2-40B4-BE49-F238E27FC236}">
                <a16:creationId xmlns:a16="http://schemas.microsoft.com/office/drawing/2014/main" id="{876AF07B-CC38-2787-402C-D67A257699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0165" y="2588446"/>
            <a:ext cx="3085941" cy="2326379"/>
          </a:xfrm>
          <a:prstGeom prst="rect">
            <a:avLst/>
          </a:prstGeom>
        </p:spPr>
      </p:pic>
      <p:pic>
        <p:nvPicPr>
          <p:cNvPr id="20" name="Afbeelding 19">
            <a:extLst>
              <a:ext uri="{FF2B5EF4-FFF2-40B4-BE49-F238E27FC236}">
                <a16:creationId xmlns:a16="http://schemas.microsoft.com/office/drawing/2014/main" id="{80AE7DD9-AA5A-04A2-3EE4-3E162AF695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027" y="2603189"/>
            <a:ext cx="3038666" cy="1839192"/>
          </a:xfrm>
          <a:prstGeom prst="rect">
            <a:avLst/>
          </a:prstGeom>
        </p:spPr>
      </p:pic>
      <p:sp>
        <p:nvSpPr>
          <p:cNvPr id="8" name="Pijl: omlaag 7">
            <a:extLst>
              <a:ext uri="{FF2B5EF4-FFF2-40B4-BE49-F238E27FC236}">
                <a16:creationId xmlns:a16="http://schemas.microsoft.com/office/drawing/2014/main" id="{C791E84C-74D3-19FF-275D-DE705DD4A35E}"/>
              </a:ext>
            </a:extLst>
          </p:cNvPr>
          <p:cNvSpPr/>
          <p:nvPr/>
        </p:nvSpPr>
        <p:spPr>
          <a:xfrm rot="14894603">
            <a:off x="2588853" y="3565978"/>
            <a:ext cx="576064" cy="14401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3" name="Afbeelding 22">
            <a:extLst>
              <a:ext uri="{FF2B5EF4-FFF2-40B4-BE49-F238E27FC236}">
                <a16:creationId xmlns:a16="http://schemas.microsoft.com/office/drawing/2014/main" id="{B0D56457-812F-464D-EC23-6A2767BCF0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4674" y="1940781"/>
            <a:ext cx="3499814" cy="1914774"/>
          </a:xfrm>
          <a:prstGeom prst="rect">
            <a:avLst/>
          </a:prstGeom>
        </p:spPr>
      </p:pic>
      <p:sp>
        <p:nvSpPr>
          <p:cNvPr id="6" name="Pijl: omlaag 5">
            <a:extLst>
              <a:ext uri="{FF2B5EF4-FFF2-40B4-BE49-F238E27FC236}">
                <a16:creationId xmlns:a16="http://schemas.microsoft.com/office/drawing/2014/main" id="{EA285453-554F-DB96-EBA5-09469162EC6E}"/>
              </a:ext>
            </a:extLst>
          </p:cNvPr>
          <p:cNvSpPr/>
          <p:nvPr/>
        </p:nvSpPr>
        <p:spPr>
          <a:xfrm rot="6177998">
            <a:off x="5904367" y="3301540"/>
            <a:ext cx="576064" cy="14401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kunnen bijhouden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effectLst/>
                <a:latin typeface="Century Gothic" panose="020B0502020202020204" pitchFamily="34" charset="0"/>
                <a:ea typeface="Calibri"/>
                <a:cs typeface="Times New Roman"/>
              </a:rPr>
              <a:t>Als je niet zoveel geld hebt, kun je geen team betalen en dan </a:t>
            </a:r>
            <a:r>
              <a:rPr lang="nl-NL" sz="2200" i="1" u="sng" dirty="0">
                <a:solidFill>
                  <a:srgbClr val="387038"/>
                </a:solidFill>
                <a:effectLst/>
                <a:latin typeface="Century Gothic" panose="020B0502020202020204" pitchFamily="34" charset="0"/>
                <a:ea typeface="Calibri"/>
                <a:cs typeface="Times New Roman"/>
              </a:rPr>
              <a:t>blijf je achter</a:t>
            </a:r>
            <a:r>
              <a:rPr lang="nl-NL" sz="2200" i="1" dirty="0">
                <a:solidFill>
                  <a:srgbClr val="387038"/>
                </a:solidFill>
                <a:effectLst/>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3051541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verwachten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1273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ze</a:t>
            </a:r>
            <a:r>
              <a:rPr lang="nl-NL" sz="5400" b="1" dirty="0">
                <a:solidFill>
                  <a:srgbClr val="387038"/>
                </a:solidFill>
                <a:effectLst/>
                <a:latin typeface="Century Gothic" panose="020B0502020202020204" pitchFamily="34" charset="0"/>
                <a:ea typeface="Calibri"/>
                <a:cs typeface="Times New Roman"/>
              </a:rPr>
              <a:t>ker weten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1531" y="1628800"/>
            <a:ext cx="4106453"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denken dat iets zal gebeuren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Hij </a:t>
            </a:r>
            <a:r>
              <a:rPr lang="nl-NL" sz="2400" i="1" u="sng" dirty="0">
                <a:solidFill>
                  <a:srgbClr val="387038"/>
                </a:solidFill>
                <a:latin typeface="Century Gothic" panose="020B0502020202020204" pitchFamily="34" charset="0"/>
                <a:ea typeface="Calibri"/>
                <a:cs typeface="Times New Roman"/>
              </a:rPr>
              <a:t>verwacht</a:t>
            </a:r>
            <a:r>
              <a:rPr lang="nl-NL" sz="2400" i="1" dirty="0">
                <a:solidFill>
                  <a:srgbClr val="387038"/>
                </a:solidFill>
                <a:latin typeface="Century Gothic" panose="020B0502020202020204" pitchFamily="34" charset="0"/>
                <a:ea typeface="Calibri"/>
                <a:cs typeface="Times New Roman"/>
              </a:rPr>
              <a:t> nooit dood te gaan </a:t>
            </a: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is zo</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600"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Ik </a:t>
            </a:r>
            <a:r>
              <a:rPr lang="nl-NL" sz="2400" i="1" u="sng" dirty="0">
                <a:solidFill>
                  <a:srgbClr val="387038"/>
                </a:solidFill>
                <a:latin typeface="Century Gothic" panose="020B0502020202020204" pitchFamily="34" charset="0"/>
                <a:ea typeface="Calibri"/>
                <a:cs typeface="Times New Roman"/>
              </a:rPr>
              <a:t>weet zeker</a:t>
            </a:r>
            <a:r>
              <a:rPr lang="nl-NL" sz="2400" i="1" dirty="0">
                <a:solidFill>
                  <a:srgbClr val="387038"/>
                </a:solidFill>
                <a:latin typeface="Century Gothic" panose="020B0502020202020204" pitchFamily="34" charset="0"/>
                <a:ea typeface="Calibri"/>
                <a:cs typeface="Times New Roman"/>
              </a:rPr>
              <a:t> dat ik op een dag zal overlijden. Ik leef niet zoals Bryan.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19" name="Groep 18">
            <a:extLst>
              <a:ext uri="{FF2B5EF4-FFF2-40B4-BE49-F238E27FC236}">
                <a16:creationId xmlns:a16="http://schemas.microsoft.com/office/drawing/2014/main" id="{4D14F6D9-7256-D2C5-9F8A-46231E0A3588}"/>
              </a:ext>
            </a:extLst>
          </p:cNvPr>
          <p:cNvGrpSpPr/>
          <p:nvPr/>
        </p:nvGrpSpPr>
        <p:grpSpPr>
          <a:xfrm>
            <a:off x="465488" y="2201359"/>
            <a:ext cx="4034504" cy="2950071"/>
            <a:chOff x="554771" y="494324"/>
            <a:chExt cx="8386265" cy="6132123"/>
          </a:xfrm>
        </p:grpSpPr>
        <p:grpSp>
          <p:nvGrpSpPr>
            <p:cNvPr id="20" name="Groep 19">
              <a:extLst>
                <a:ext uri="{FF2B5EF4-FFF2-40B4-BE49-F238E27FC236}">
                  <a16:creationId xmlns:a16="http://schemas.microsoft.com/office/drawing/2014/main" id="{2F6EF4EE-BACA-F37C-63B8-5091D7CAA406}"/>
                </a:ext>
              </a:extLst>
            </p:cNvPr>
            <p:cNvGrpSpPr/>
            <p:nvPr/>
          </p:nvGrpSpPr>
          <p:grpSpPr>
            <a:xfrm>
              <a:off x="554771" y="1706092"/>
              <a:ext cx="8023666" cy="4920355"/>
              <a:chOff x="3619995" y="1244437"/>
              <a:chExt cx="8023666" cy="4920355"/>
            </a:xfrm>
          </p:grpSpPr>
          <p:pic>
            <p:nvPicPr>
              <p:cNvPr id="25" name="Afbeelding 24">
                <a:extLst>
                  <a:ext uri="{FF2B5EF4-FFF2-40B4-BE49-F238E27FC236}">
                    <a16:creationId xmlns:a16="http://schemas.microsoft.com/office/drawing/2014/main" id="{87F64497-3C27-553F-6601-DD6660CCB8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22793" y="1244437"/>
                <a:ext cx="3829527" cy="4536504"/>
              </a:xfrm>
              <a:prstGeom prst="rect">
                <a:avLst/>
              </a:prstGeom>
            </p:spPr>
          </p:pic>
          <p:sp>
            <p:nvSpPr>
              <p:cNvPr id="26" name="Tekstvak 25">
                <a:extLst>
                  <a:ext uri="{FF2B5EF4-FFF2-40B4-BE49-F238E27FC236}">
                    <a16:creationId xmlns:a16="http://schemas.microsoft.com/office/drawing/2014/main" id="{FCE2FFD0-F209-3667-730A-DEA4EE92ED4D}"/>
                  </a:ext>
                </a:extLst>
              </p:cNvPr>
              <p:cNvSpPr txBox="1"/>
              <p:nvPr/>
            </p:nvSpPr>
            <p:spPr>
              <a:xfrm>
                <a:off x="3619995" y="5780939"/>
                <a:ext cx="8023666" cy="383853"/>
              </a:xfrm>
              <a:prstGeom prst="rect">
                <a:avLst/>
              </a:prstGeom>
              <a:noFill/>
            </p:spPr>
            <p:txBody>
              <a:bodyPr wrap="square">
                <a:spAutoFit/>
              </a:bodyPr>
              <a:lstStyle/>
              <a:p>
                <a:r>
                  <a:rPr lang="nl-NL" sz="600" dirty="0">
                    <a:solidFill>
                      <a:schemeClr val="bg1">
                        <a:lumMod val="85000"/>
                      </a:schemeClr>
                    </a:solidFill>
                  </a:rPr>
                  <a:t>https://www.rtlnieuws.nl/nieuws/nederland/artikel/5407583/eeuwig-leven-genetica-biologie-gentechnologie</a:t>
                </a:r>
              </a:p>
            </p:txBody>
          </p:sp>
        </p:grpSp>
        <p:sp>
          <p:nvSpPr>
            <p:cNvPr id="21" name="Gedachtewolkje: wolk 20">
              <a:extLst>
                <a:ext uri="{FF2B5EF4-FFF2-40B4-BE49-F238E27FC236}">
                  <a16:creationId xmlns:a16="http://schemas.microsoft.com/office/drawing/2014/main" id="{353DBE79-4462-5DE2-ABC4-0EEC173257B2}"/>
                </a:ext>
              </a:extLst>
            </p:cNvPr>
            <p:cNvSpPr/>
            <p:nvPr/>
          </p:nvSpPr>
          <p:spPr>
            <a:xfrm rot="1546001">
              <a:off x="5196620" y="661690"/>
              <a:ext cx="3744416" cy="2736304"/>
            </a:xfrm>
            <a:prstGeom prst="cloudCallout">
              <a:avLst>
                <a:gd name="adj1" fmla="val -84601"/>
                <a:gd name="adj2" fmla="val 65635"/>
              </a:avLst>
            </a:prstGeom>
            <a:solidFill>
              <a:srgbClr val="F4FA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2" name="Afbeelding 21" descr="Afbeelding met begraafplaats, graf, gras, buitenshuis&#10;&#10;Automatisch gegenereerde beschrijving">
              <a:extLst>
                <a:ext uri="{FF2B5EF4-FFF2-40B4-BE49-F238E27FC236}">
                  <a16:creationId xmlns:a16="http://schemas.microsoft.com/office/drawing/2014/main" id="{9C1193FF-655B-0030-F170-E339A7EE9E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56" y="1979226"/>
              <a:ext cx="1516938" cy="1013315"/>
            </a:xfrm>
            <a:prstGeom prst="rect">
              <a:avLst/>
            </a:prstGeom>
          </p:spPr>
        </p:pic>
        <p:pic>
          <p:nvPicPr>
            <p:cNvPr id="23" name="Afbeelding 22" descr="Afbeelding met persoon, kleding, Menselijk gezicht, Medische apparatuur&#10;&#10;Automatisch gegenereerde beschrijving">
              <a:extLst>
                <a:ext uri="{FF2B5EF4-FFF2-40B4-BE49-F238E27FC236}">
                  <a16:creationId xmlns:a16="http://schemas.microsoft.com/office/drawing/2014/main" id="{45B1D3D8-7E96-FE7A-BDF4-2DFB643301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128" y="1164418"/>
              <a:ext cx="2005380" cy="770066"/>
            </a:xfrm>
            <a:prstGeom prst="rect">
              <a:avLst/>
            </a:prstGeom>
          </p:spPr>
        </p:pic>
        <p:sp>
          <p:nvSpPr>
            <p:cNvPr id="24" name="Vermenigvuldigingsteken 23">
              <a:extLst>
                <a:ext uri="{FF2B5EF4-FFF2-40B4-BE49-F238E27FC236}">
                  <a16:creationId xmlns:a16="http://schemas.microsoft.com/office/drawing/2014/main" id="{E86608D0-CFD3-8861-FC30-901F0410F990}"/>
                </a:ext>
              </a:extLst>
            </p:cNvPr>
            <p:cNvSpPr/>
            <p:nvPr/>
          </p:nvSpPr>
          <p:spPr>
            <a:xfrm>
              <a:off x="5446597" y="494324"/>
              <a:ext cx="3131840" cy="2880320"/>
            </a:xfrm>
            <a:prstGeom prst="mathMultiply">
              <a:avLst>
                <a:gd name="adj1" fmla="val 5242"/>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7" name="Afbeelding 26" descr="Afbeelding met begraafplaats, graf, gras, buitenshuis&#10;&#10;Automatisch gegenereerde beschrijving">
            <a:extLst>
              <a:ext uri="{FF2B5EF4-FFF2-40B4-BE49-F238E27FC236}">
                <a16:creationId xmlns:a16="http://schemas.microsoft.com/office/drawing/2014/main" id="{A7F907D4-F901-9295-906E-5AE2132975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5222" y="3270122"/>
            <a:ext cx="2261944" cy="1510978"/>
          </a:xfrm>
          <a:prstGeom prst="rect">
            <a:avLst/>
          </a:prstGeom>
        </p:spPr>
      </p:pic>
      <p:pic>
        <p:nvPicPr>
          <p:cNvPr id="28" name="Afbeelding 27" descr="Afbeelding met persoon, kleding, Menselijk gezicht, Medische apparatuur&#10;&#10;Automatisch gegenereerde beschrijving">
            <a:extLst>
              <a:ext uri="{FF2B5EF4-FFF2-40B4-BE49-F238E27FC236}">
                <a16:creationId xmlns:a16="http://schemas.microsoft.com/office/drawing/2014/main" id="{2171CA30-8618-2B70-8D5B-4DBC4BE859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4221" y="2284045"/>
            <a:ext cx="2194522" cy="842696"/>
          </a:xfrm>
          <a:prstGeom prst="rect">
            <a:avLst/>
          </a:prstGeom>
        </p:spPr>
      </p:pic>
    </p:spTree>
    <p:extLst>
      <p:ext uri="{BB962C8B-B14F-4D97-AF65-F5344CB8AC3E}">
        <p14:creationId xmlns:p14="http://schemas.microsoft.com/office/powerpoint/2010/main" val="126922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38 – </a:t>
            </a:r>
            <a:r>
              <a:rPr lang="nl-NL">
                <a:solidFill>
                  <a:srgbClr val="C00000"/>
                </a:solidFill>
                <a:latin typeface="Century Gothic" panose="020B0502020202020204" pitchFamily="34" charset="0"/>
              </a:rPr>
              <a:t>19 september </a:t>
            </a:r>
            <a:r>
              <a:rPr lang="nl-NL" dirty="0">
                <a:solidFill>
                  <a:srgbClr val="C00000"/>
                </a:solidFill>
                <a:latin typeface="Century Gothic" panose="020B0502020202020204" pitchFamily="34" charset="0"/>
              </a:rPr>
              <a:t>2023</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75656" y="476672"/>
            <a:ext cx="4625425"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576705" y="397860"/>
            <a:ext cx="4464496"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organisatie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366480" y="3861049"/>
            <a:ext cx="267570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166987" y="3875839"/>
            <a:ext cx="3017224"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400" b="1" dirty="0">
                <a:latin typeface="Century Gothic" panose="020B0502020202020204" pitchFamily="34" charset="0"/>
                <a:ea typeface="Calibri"/>
                <a:cs typeface="Times New Roman"/>
              </a:rPr>
              <a:t>Greenpeace</a:t>
            </a:r>
            <a:endParaRPr lang="nl-NL" sz="3400" b="1" dirty="0">
              <a:effectLst/>
              <a:latin typeface="Century Gothic" panose="020B0502020202020204" pitchFamily="34" charset="0"/>
              <a:ea typeface="Calibri"/>
              <a:cs typeface="Times New Roman"/>
            </a:endParaRPr>
          </a:p>
        </p:txBody>
      </p:sp>
      <p:sp>
        <p:nvSpPr>
          <p:cNvPr id="9" name="Text Box 14"/>
          <p:cNvSpPr txBox="1"/>
          <p:nvPr/>
        </p:nvSpPr>
        <p:spPr>
          <a:xfrm>
            <a:off x="3123014" y="3591326"/>
            <a:ext cx="2918187" cy="95379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876384" y="3591326"/>
            <a:ext cx="3366724" cy="1159528"/>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400" b="1" dirty="0">
                <a:latin typeface="Century Gothic" panose="020B0502020202020204" pitchFamily="34" charset="0"/>
                <a:ea typeface="Calibri"/>
                <a:cs typeface="Times New Roman"/>
              </a:rPr>
              <a:t>het team van Bryan</a:t>
            </a:r>
            <a:endParaRPr lang="nl-NL" sz="3400" b="1" dirty="0">
              <a:effectLst/>
              <a:latin typeface="Century Gothic" panose="020B0502020202020204" pitchFamily="34" charset="0"/>
              <a:ea typeface="Calibri"/>
              <a:cs typeface="Times New Roman"/>
            </a:endParaRPr>
          </a:p>
        </p:txBody>
      </p:sp>
      <p:sp>
        <p:nvSpPr>
          <p:cNvPr id="11" name="Text Box 14"/>
          <p:cNvSpPr txBox="1"/>
          <p:nvPr/>
        </p:nvSpPr>
        <p:spPr>
          <a:xfrm>
            <a:off x="6101079" y="3591326"/>
            <a:ext cx="2754009" cy="95379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886055" y="3622574"/>
            <a:ext cx="3157539" cy="979255"/>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400" b="1" dirty="0">
                <a:latin typeface="Century Gothic" panose="020B0502020202020204" pitchFamily="34" charset="0"/>
                <a:ea typeface="Calibri"/>
                <a:cs typeface="Times New Roman"/>
              </a:rPr>
              <a:t>de Wegenwacht</a:t>
            </a:r>
            <a:endParaRPr lang="nl-NL" sz="34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val="0"/>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626904" cy="23762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707263"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een groep mensen die samen hetzelfde doel hebben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17" name="Afbeelding 16" descr="Afbeelding met transport, voertuig, Landvoertuig, wiel&#10;&#10;Automatisch gegenereerde beschrijving">
            <a:extLst>
              <a:ext uri="{FF2B5EF4-FFF2-40B4-BE49-F238E27FC236}">
                <a16:creationId xmlns:a16="http://schemas.microsoft.com/office/drawing/2014/main" id="{1D1AD83C-5BE6-BE34-BE73-6B00E311E8E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40595" y="4576372"/>
            <a:ext cx="2202423" cy="1416569"/>
          </a:xfrm>
          <a:prstGeom prst="rect">
            <a:avLst/>
          </a:prstGeom>
        </p:spPr>
      </p:pic>
      <p:pic>
        <p:nvPicPr>
          <p:cNvPr id="19" name="Afbeelding 18" descr="Afbeelding met vlag, kleding, buitenshuis, banier&#10;&#10;Automatisch gegenereerde beschrijving">
            <a:extLst>
              <a:ext uri="{FF2B5EF4-FFF2-40B4-BE49-F238E27FC236}">
                <a16:creationId xmlns:a16="http://schemas.microsoft.com/office/drawing/2014/main" id="{3F297E29-859C-6733-2646-9C8F72A482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5494" y="4601829"/>
            <a:ext cx="2202422" cy="1381110"/>
          </a:xfrm>
          <a:prstGeom prst="rect">
            <a:avLst/>
          </a:prstGeom>
        </p:spPr>
      </p:pic>
      <p:pic>
        <p:nvPicPr>
          <p:cNvPr id="2" name="Afbeelding 1" descr="Afbeelding met microscoop, Baan, persoon, Wetenschappelijk instrument&#10;&#10;Automatisch gegenereerde beschrijving">
            <a:extLst>
              <a:ext uri="{FF2B5EF4-FFF2-40B4-BE49-F238E27FC236}">
                <a16:creationId xmlns:a16="http://schemas.microsoft.com/office/drawing/2014/main" id="{EB86DA53-4F02-9DE9-7242-E44A6312A7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1956" y="4576372"/>
            <a:ext cx="2214598" cy="1452777"/>
          </a:xfrm>
          <a:prstGeom prst="rect">
            <a:avLst/>
          </a:prstGeom>
        </p:spPr>
      </p:pic>
    </p:spTree>
    <p:extLst>
      <p:ext uri="{BB962C8B-B14F-4D97-AF65-F5344CB8AC3E}">
        <p14:creationId xmlns:p14="http://schemas.microsoft.com/office/powerpoint/2010/main" val="623733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30" y="76961"/>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835696" y="2393671"/>
            <a:ext cx="6480720" cy="8193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763688" y="2285165"/>
            <a:ext cx="662473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o</a:t>
            </a:r>
            <a:r>
              <a:rPr lang="nl-NL" sz="6000" b="1" dirty="0">
                <a:effectLst/>
                <a:latin typeface="Century Gothic" panose="020B0502020202020204" pitchFamily="34" charset="0"/>
                <a:ea typeface="Calibri"/>
                <a:cs typeface="Times New Roman"/>
              </a:rPr>
              <a:t>nderzoek doen</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2476599" y="1055546"/>
            <a:ext cx="1231305" cy="13471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2331849" cy="14094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622461"/>
            <a:ext cx="334989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028779" y="4596551"/>
            <a:ext cx="385216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conclusie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2319491" y="458598"/>
            <a:ext cx="565714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411992" y="440341"/>
            <a:ext cx="547214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i</a:t>
            </a:r>
            <a:r>
              <a:rPr lang="nl-NL" sz="3600" dirty="0">
                <a:effectLst/>
                <a:latin typeface="Century Gothic" panose="020B0502020202020204" pitchFamily="34" charset="0"/>
                <a:ea typeface="Calibri"/>
                <a:cs typeface="Times New Roman"/>
              </a:rPr>
              <a:t>nformatie verzamelen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7" y="4324861"/>
            <a:ext cx="3674022" cy="5884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560035" y="4293095"/>
            <a:ext cx="411226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v</a:t>
            </a:r>
            <a:r>
              <a:rPr lang="nl-NL" sz="3600" dirty="0">
                <a:effectLst/>
                <a:latin typeface="Century Gothic" panose="020B0502020202020204" pitchFamily="34" charset="0"/>
                <a:ea typeface="Calibri"/>
                <a:cs typeface="Times New Roman"/>
              </a:rPr>
              <a:t>ergelijken met</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val="0"/>
              </a:ext>
            </a:extLst>
          </a:blip>
          <a:stretch>
            <a:fillRect/>
          </a:stretch>
        </p:blipFill>
        <p:spPr>
          <a:xfrm>
            <a:off x="7380312" y="6220072"/>
            <a:ext cx="1584176" cy="593304"/>
          </a:xfrm>
          <a:prstGeom prst="rect">
            <a:avLst/>
          </a:prstGeom>
        </p:spPr>
      </p:pic>
      <p:sp>
        <p:nvSpPr>
          <p:cNvPr id="17" name="Text Box 14"/>
          <p:cNvSpPr txBox="1"/>
          <p:nvPr/>
        </p:nvSpPr>
        <p:spPr>
          <a:xfrm>
            <a:off x="1844264" y="3200689"/>
            <a:ext cx="6471688" cy="93610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879514" y="3192395"/>
            <a:ext cx="6220877" cy="48033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goed bekijken omdat je er veel over wilt weten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descr="Afbeelding met tekst, bibliotheek, computer, boek&#10;&#10;Automatisch gegenereerde beschrijving">
            <a:extLst>
              <a:ext uri="{FF2B5EF4-FFF2-40B4-BE49-F238E27FC236}">
                <a16:creationId xmlns:a16="http://schemas.microsoft.com/office/drawing/2014/main" id="{F97326E3-349F-5CE7-F7FF-AF25831AE45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7544" y="487529"/>
            <a:ext cx="1747254" cy="1223747"/>
          </a:xfrm>
          <a:prstGeom prst="rect">
            <a:avLst/>
          </a:prstGeom>
        </p:spPr>
      </p:pic>
      <p:pic>
        <p:nvPicPr>
          <p:cNvPr id="20" name="Afbeelding 19" descr="Afbeelding met diagram&#10;&#10;Automatisch gegenereerde beschrijving">
            <a:extLst>
              <a:ext uri="{FF2B5EF4-FFF2-40B4-BE49-F238E27FC236}">
                <a16:creationId xmlns:a16="http://schemas.microsoft.com/office/drawing/2014/main" id="{669C3DC9-BA31-5838-BD7C-7E3D5C32BF8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12743" y="5355516"/>
            <a:ext cx="1255601" cy="673002"/>
          </a:xfrm>
          <a:prstGeom prst="rect">
            <a:avLst/>
          </a:prstGeom>
        </p:spPr>
      </p:pic>
      <p:pic>
        <p:nvPicPr>
          <p:cNvPr id="2" name="Afbeelding 1" descr="Afbeelding met microscoop, Baan, persoon, Wetenschappelijk instrument&#10;&#10;Automatisch gegenereerde beschrijving">
            <a:extLst>
              <a:ext uri="{FF2B5EF4-FFF2-40B4-BE49-F238E27FC236}">
                <a16:creationId xmlns:a16="http://schemas.microsoft.com/office/drawing/2014/main" id="{D3694C61-9010-15A3-F977-9F5E77B950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2610" y="1257063"/>
            <a:ext cx="1600342" cy="1049825"/>
          </a:xfrm>
          <a:prstGeom prst="rect">
            <a:avLst/>
          </a:prstGeom>
        </p:spPr>
      </p:pic>
      <p:pic>
        <p:nvPicPr>
          <p:cNvPr id="19" name="Afbeelding 18" descr="Afbeelding met Medische apparatuur, gezondheidszorg, medisch, Medische handschoen&#10;&#10;Automatisch gegenereerde beschrijving">
            <a:extLst>
              <a:ext uri="{FF2B5EF4-FFF2-40B4-BE49-F238E27FC236}">
                <a16:creationId xmlns:a16="http://schemas.microsoft.com/office/drawing/2014/main" id="{BD943CC3-9AE7-72B5-57DF-CE38D28387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7388" y="5012834"/>
            <a:ext cx="1448626" cy="901464"/>
          </a:xfrm>
          <a:prstGeom prst="rect">
            <a:avLst/>
          </a:prstGeom>
        </p:spPr>
      </p:pic>
      <p:pic>
        <p:nvPicPr>
          <p:cNvPr id="21" name="Afbeelding 20" descr="Afbeelding met persoon, kleding, overdekt, Medische apparatuur&#10;&#10;Automatisch gegenereerde beschrijving">
            <a:extLst>
              <a:ext uri="{FF2B5EF4-FFF2-40B4-BE49-F238E27FC236}">
                <a16:creationId xmlns:a16="http://schemas.microsoft.com/office/drawing/2014/main" id="{9D848C9A-A2FA-351F-3A02-F973062D99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5845" y="5006139"/>
            <a:ext cx="1489990" cy="914854"/>
          </a:xfrm>
          <a:prstGeom prst="rect">
            <a:avLst/>
          </a:prstGeom>
        </p:spPr>
      </p:pic>
    </p:spTree>
    <p:extLst>
      <p:ext uri="{BB962C8B-B14F-4D97-AF65-F5344CB8AC3E}">
        <p14:creationId xmlns:p14="http://schemas.microsoft.com/office/powerpoint/2010/main" val="3107818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68380" y="1984184"/>
            <a:ext cx="5256584" cy="78060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678950" y="1892911"/>
            <a:ext cx="511256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a:t>
            </a:r>
            <a:r>
              <a:rPr lang="nl-NL" sz="5400" b="1" dirty="0">
                <a:effectLst/>
                <a:latin typeface="Century Gothic" panose="020B0502020202020204" pitchFamily="34" charset="0"/>
                <a:ea typeface="Calibri"/>
                <a:cs typeface="Times New Roman"/>
              </a:rPr>
              <a:t>et medicijn</a:t>
            </a:r>
            <a:endParaRPr lang="nl-NL" sz="9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572000" y="1432346"/>
            <a:ext cx="1274018" cy="551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329819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292080" y="4149080"/>
            <a:ext cx="331236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apotheek</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consult</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recept</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print">
            <a:extLst>
              <a:ext uri="{28A0092B-C50C-407E-A947-70E740481C1C}">
                <a14:useLocalDpi xmlns:a14="http://schemas.microsoft.com/office/drawing/2010/main" val="0"/>
              </a:ext>
            </a:extLst>
          </a:blip>
          <a:stretch>
            <a:fillRect/>
          </a:stretch>
        </p:blipFill>
        <p:spPr>
          <a:xfrm>
            <a:off x="7380312" y="6220072"/>
            <a:ext cx="1584176" cy="593304"/>
          </a:xfrm>
          <a:prstGeom prst="rect">
            <a:avLst/>
          </a:prstGeom>
        </p:spPr>
      </p:pic>
      <p:sp>
        <p:nvSpPr>
          <p:cNvPr id="17" name="Text Box 14"/>
          <p:cNvSpPr txBox="1"/>
          <p:nvPr/>
        </p:nvSpPr>
        <p:spPr>
          <a:xfrm>
            <a:off x="1668380" y="2764787"/>
            <a:ext cx="6287996" cy="94454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678950" y="2736460"/>
            <a:ext cx="6899164" cy="4447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middel tegen een ziekte, bijvoorbeeld een pil of een drankje</a:t>
            </a:r>
            <a:endParaRPr lang="nl-NL" sz="1100" dirty="0">
              <a:effectLst/>
              <a:latin typeface="Century Gothic" panose="020B0502020202020204" pitchFamily="34" charset="0"/>
              <a:ea typeface="Calibri"/>
              <a:cs typeface="Times New Roman"/>
            </a:endParaRPr>
          </a:p>
        </p:txBody>
      </p:sp>
      <p:pic>
        <p:nvPicPr>
          <p:cNvPr id="3" name="Afbeelding 2" descr="Afbeelding met Frisdrank, Plastic fles, fles, plastic&#10;&#10;Automatisch gegenereerde beschrijving">
            <a:extLst>
              <a:ext uri="{FF2B5EF4-FFF2-40B4-BE49-F238E27FC236}">
                <a16:creationId xmlns:a16="http://schemas.microsoft.com/office/drawing/2014/main" id="{3F472810-4C51-6EB8-B133-EF316F00AB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577" y="458613"/>
            <a:ext cx="2712126" cy="1525571"/>
          </a:xfrm>
          <a:prstGeom prst="rect">
            <a:avLst/>
          </a:prstGeom>
        </p:spPr>
      </p:pic>
      <p:pic>
        <p:nvPicPr>
          <p:cNvPr id="19" name="Afbeelding 18" descr="Afbeelding met persoon, Medische apparatuur, gezondheidszorg, overdekt&#10;&#10;Automatisch gegenereerde beschrijving">
            <a:extLst>
              <a:ext uri="{FF2B5EF4-FFF2-40B4-BE49-F238E27FC236}">
                <a16:creationId xmlns:a16="http://schemas.microsoft.com/office/drawing/2014/main" id="{22334CA2-3199-A6BC-CE77-E43B22D85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8623" y="4967568"/>
            <a:ext cx="1529097" cy="1201870"/>
          </a:xfrm>
          <a:prstGeom prst="rect">
            <a:avLst/>
          </a:prstGeom>
        </p:spPr>
      </p:pic>
      <p:pic>
        <p:nvPicPr>
          <p:cNvPr id="21" name="Afbeelding 20" descr="Afbeelding met kleding, persoon, muur, overdekt&#10;&#10;Automatisch gegenereerde beschrijving">
            <a:extLst>
              <a:ext uri="{FF2B5EF4-FFF2-40B4-BE49-F238E27FC236}">
                <a16:creationId xmlns:a16="http://schemas.microsoft.com/office/drawing/2014/main" id="{9378E73C-8D1A-12C2-40F6-61605ACE99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5638" y="570901"/>
            <a:ext cx="1524000" cy="1014984"/>
          </a:xfrm>
          <a:prstGeom prst="rect">
            <a:avLst/>
          </a:prstGeom>
        </p:spPr>
      </p:pic>
      <p:pic>
        <p:nvPicPr>
          <p:cNvPr id="23" name="Afbeelding 22" descr="Afbeelding met overdekt, persoon, kleding, Apotheek&#10;&#10;Automatisch gegenereerde beschrijving">
            <a:extLst>
              <a:ext uri="{FF2B5EF4-FFF2-40B4-BE49-F238E27FC236}">
                <a16:creationId xmlns:a16="http://schemas.microsoft.com/office/drawing/2014/main" id="{BD7F8754-24AB-AE3E-DB44-BC6847A604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0032" y="4817263"/>
            <a:ext cx="2455232" cy="1640095"/>
          </a:xfrm>
          <a:prstGeom prst="rect">
            <a:avLst/>
          </a:prstGeom>
        </p:spPr>
      </p:pic>
    </p:spTree>
    <p:extLst>
      <p:ext uri="{BB962C8B-B14F-4D97-AF65-F5344CB8AC3E}">
        <p14:creationId xmlns:p14="http://schemas.microsoft.com/office/powerpoint/2010/main" val="2725294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ter</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op de</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Bryan is één van de rijkste mensen </a:t>
            </a:r>
            <a:r>
              <a:rPr lang="nl-NL" sz="2800" i="1" u="sng" dirty="0">
                <a:solidFill>
                  <a:srgbClr val="387038"/>
                </a:solidFill>
                <a:latin typeface="Century Gothic" panose="020B0502020202020204" pitchFamily="34" charset="0"/>
                <a:cs typeface="Times New Roman"/>
              </a:rPr>
              <a:t>ter</a:t>
            </a:r>
            <a:r>
              <a:rPr lang="nl-NL" sz="2800" i="1" dirty="0">
                <a:solidFill>
                  <a:srgbClr val="387038"/>
                </a:solidFill>
                <a:latin typeface="Century Gothic" panose="020B0502020202020204" pitchFamily="34" charset="0"/>
                <a:cs typeface="Times New Roman"/>
              </a:rPr>
              <a:t> wereld. </a:t>
            </a:r>
            <a:endParaRPr lang="nl-NL" sz="2800" i="1" dirty="0">
              <a:solidFill>
                <a:srgbClr val="00B050"/>
              </a:solidFill>
              <a:latin typeface="Century Gothic" panose="020B0502020202020204" pitchFamily="34" charset="0"/>
            </a:endParaRPr>
          </a:p>
        </p:txBody>
      </p:sp>
      <p:grpSp>
        <p:nvGrpSpPr>
          <p:cNvPr id="2" name="Groep 1">
            <a:extLst>
              <a:ext uri="{FF2B5EF4-FFF2-40B4-BE49-F238E27FC236}">
                <a16:creationId xmlns:a16="http://schemas.microsoft.com/office/drawing/2014/main" id="{B575C0AC-2D7F-882F-D119-450C2BC442BC}"/>
              </a:ext>
            </a:extLst>
          </p:cNvPr>
          <p:cNvGrpSpPr/>
          <p:nvPr/>
        </p:nvGrpSpPr>
        <p:grpSpPr>
          <a:xfrm>
            <a:off x="2699792" y="692696"/>
            <a:ext cx="5969574" cy="4230006"/>
            <a:chOff x="614189" y="1191685"/>
            <a:chExt cx="7915619" cy="5608963"/>
          </a:xfrm>
        </p:grpSpPr>
        <p:pic>
          <p:nvPicPr>
            <p:cNvPr id="3" name="Afbeelding 2" descr="Afbeelding met tekenfilm, speelgoed&#10;&#10;Automatisch gegenereerde beschrijving">
              <a:extLst>
                <a:ext uri="{FF2B5EF4-FFF2-40B4-BE49-F238E27FC236}">
                  <a16:creationId xmlns:a16="http://schemas.microsoft.com/office/drawing/2014/main" id="{50BBDB47-75C2-8413-7777-0604502A7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89" y="1191685"/>
              <a:ext cx="7915619" cy="3569943"/>
            </a:xfrm>
            <a:prstGeom prst="rect">
              <a:avLst/>
            </a:prstGeom>
          </p:spPr>
        </p:pic>
        <p:pic>
          <p:nvPicPr>
            <p:cNvPr id="4" name="Afbeelding 3" descr="Afbeelding met kleding, paraplu, Menselijk gezicht, persoon&#10;&#10;Automatisch gegenereerde beschrijving">
              <a:extLst>
                <a:ext uri="{FF2B5EF4-FFF2-40B4-BE49-F238E27FC236}">
                  <a16:creationId xmlns:a16="http://schemas.microsoft.com/office/drawing/2014/main" id="{7A1421CD-6592-0822-D481-94FCF4E686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6341" y="4531981"/>
              <a:ext cx="3396208" cy="2268667"/>
            </a:xfrm>
            <a:prstGeom prst="rect">
              <a:avLst/>
            </a:prstGeom>
          </p:spPr>
        </p:pic>
        <p:cxnSp>
          <p:nvCxnSpPr>
            <p:cNvPr id="5" name="Rechte verbindingslijn met pijl 4">
              <a:extLst>
                <a:ext uri="{FF2B5EF4-FFF2-40B4-BE49-F238E27FC236}">
                  <a16:creationId xmlns:a16="http://schemas.microsoft.com/office/drawing/2014/main" id="{7E21E66E-2500-5175-4AC6-A162123AEA81}"/>
                </a:ext>
              </a:extLst>
            </p:cNvPr>
            <p:cNvCxnSpPr/>
            <p:nvPr/>
          </p:nvCxnSpPr>
          <p:spPr>
            <a:xfrm>
              <a:off x="2609529" y="2562629"/>
              <a:ext cx="1944215" cy="22322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151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ter</a:t>
            </a:r>
          </a:p>
        </p:txBody>
      </p:sp>
      <p:grpSp>
        <p:nvGrpSpPr>
          <p:cNvPr id="11" name="Groep 10">
            <a:extLst>
              <a:ext uri="{FF2B5EF4-FFF2-40B4-BE49-F238E27FC236}">
                <a16:creationId xmlns:a16="http://schemas.microsoft.com/office/drawing/2014/main" id="{5A76CE9A-C301-331F-FEF4-8ACDE29F703A}"/>
              </a:ext>
            </a:extLst>
          </p:cNvPr>
          <p:cNvGrpSpPr/>
          <p:nvPr/>
        </p:nvGrpSpPr>
        <p:grpSpPr>
          <a:xfrm>
            <a:off x="614189" y="1191685"/>
            <a:ext cx="7915619" cy="5608963"/>
            <a:chOff x="614189" y="1191685"/>
            <a:chExt cx="7915619" cy="5608963"/>
          </a:xfrm>
        </p:grpSpPr>
        <p:pic>
          <p:nvPicPr>
            <p:cNvPr id="8" name="Afbeelding 7" descr="Afbeelding met tekenfilm, speelgoed&#10;&#10;Automatisch gegenereerde beschrijving">
              <a:extLst>
                <a:ext uri="{FF2B5EF4-FFF2-40B4-BE49-F238E27FC236}">
                  <a16:creationId xmlns:a16="http://schemas.microsoft.com/office/drawing/2014/main" id="{4C682EF4-E386-389F-63B9-6E14771B4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89" y="1191685"/>
              <a:ext cx="7915619" cy="3569943"/>
            </a:xfrm>
            <a:prstGeom prst="rect">
              <a:avLst/>
            </a:prstGeom>
          </p:spPr>
        </p:pic>
        <p:pic>
          <p:nvPicPr>
            <p:cNvPr id="3" name="Afbeelding 2" descr="Afbeelding met kleding, paraplu, Menselijk gezicht, persoon&#10;&#10;Automatisch gegenereerde beschrijving">
              <a:extLst>
                <a:ext uri="{FF2B5EF4-FFF2-40B4-BE49-F238E27FC236}">
                  <a16:creationId xmlns:a16="http://schemas.microsoft.com/office/drawing/2014/main" id="{824F2DC7-DE84-4790-7F76-262A9EB1A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6341" y="4531981"/>
              <a:ext cx="3396208" cy="2268667"/>
            </a:xfrm>
            <a:prstGeom prst="rect">
              <a:avLst/>
            </a:prstGeom>
          </p:spPr>
        </p:pic>
        <p:cxnSp>
          <p:nvCxnSpPr>
            <p:cNvPr id="10" name="Rechte verbindingslijn met pijl 9">
              <a:extLst>
                <a:ext uri="{FF2B5EF4-FFF2-40B4-BE49-F238E27FC236}">
                  <a16:creationId xmlns:a16="http://schemas.microsoft.com/office/drawing/2014/main" id="{71EBEFAF-6BD5-4753-CD78-C3DAB5466E34}"/>
                </a:ext>
              </a:extLst>
            </p:cNvPr>
            <p:cNvCxnSpPr/>
            <p:nvPr/>
          </p:nvCxnSpPr>
          <p:spPr>
            <a:xfrm>
              <a:off x="2609529" y="2562629"/>
              <a:ext cx="1944215" cy="22322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943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overlijden</a:t>
            </a:r>
          </a:p>
        </p:txBody>
      </p:sp>
      <p:pic>
        <p:nvPicPr>
          <p:cNvPr id="2" name="Afbeelding 1" descr="Afbeelding met begraafplaats, graf, gras, buitenshuis&#10;&#10;Automatisch gegenereerde beschrijving">
            <a:extLst>
              <a:ext uri="{FF2B5EF4-FFF2-40B4-BE49-F238E27FC236}">
                <a16:creationId xmlns:a16="http://schemas.microsoft.com/office/drawing/2014/main" id="{33768F40-B8A0-B975-5C31-4EFA700E7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140968"/>
            <a:ext cx="5195420" cy="3470540"/>
          </a:xfrm>
          <a:prstGeom prst="rect">
            <a:avLst/>
          </a:prstGeom>
        </p:spPr>
      </p:pic>
      <p:pic>
        <p:nvPicPr>
          <p:cNvPr id="3" name="Afbeelding 2" descr="Afbeelding met persoon, kleding, Menselijk gezicht, Medische apparatuur&#10;&#10;Automatisch gegenereerde beschrijving">
            <a:extLst>
              <a:ext uri="{FF2B5EF4-FFF2-40B4-BE49-F238E27FC236}">
                <a16:creationId xmlns:a16="http://schemas.microsoft.com/office/drawing/2014/main" id="{53C2F9CA-D25A-F87D-609C-82B44E292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84" y="1628800"/>
            <a:ext cx="5040560" cy="1935574"/>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fit</a:t>
            </a:r>
          </a:p>
        </p:txBody>
      </p:sp>
      <p:grpSp>
        <p:nvGrpSpPr>
          <p:cNvPr id="8" name="Groep 7">
            <a:extLst>
              <a:ext uri="{FF2B5EF4-FFF2-40B4-BE49-F238E27FC236}">
                <a16:creationId xmlns:a16="http://schemas.microsoft.com/office/drawing/2014/main" id="{DADA59DF-C3A7-6027-E760-130B7F87532C}"/>
              </a:ext>
            </a:extLst>
          </p:cNvPr>
          <p:cNvGrpSpPr/>
          <p:nvPr/>
        </p:nvGrpSpPr>
        <p:grpSpPr>
          <a:xfrm>
            <a:off x="959598" y="1244437"/>
            <a:ext cx="7224803" cy="4739464"/>
            <a:chOff x="959598" y="1244437"/>
            <a:chExt cx="7224803" cy="4739464"/>
          </a:xfrm>
        </p:grpSpPr>
        <p:pic>
          <p:nvPicPr>
            <p:cNvPr id="4" name="Afbeelding 3">
              <a:extLst>
                <a:ext uri="{FF2B5EF4-FFF2-40B4-BE49-F238E27FC236}">
                  <a16:creationId xmlns:a16="http://schemas.microsoft.com/office/drawing/2014/main" id="{B84C68E0-2030-7AA8-F3A5-17AE262D489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59598" y="1244437"/>
              <a:ext cx="7224803" cy="4536504"/>
            </a:xfrm>
            <a:prstGeom prst="rect">
              <a:avLst/>
            </a:prstGeom>
          </p:spPr>
        </p:pic>
        <p:sp>
          <p:nvSpPr>
            <p:cNvPr id="7" name="Tekstvak 6">
              <a:extLst>
                <a:ext uri="{FF2B5EF4-FFF2-40B4-BE49-F238E27FC236}">
                  <a16:creationId xmlns:a16="http://schemas.microsoft.com/office/drawing/2014/main" id="{9F8C3FE6-E05A-01E8-E81F-3C1D6E0EF0F3}"/>
                </a:ext>
              </a:extLst>
            </p:cNvPr>
            <p:cNvSpPr txBox="1"/>
            <p:nvPr/>
          </p:nvSpPr>
          <p:spPr>
            <a:xfrm>
              <a:off x="959598" y="5799235"/>
              <a:ext cx="4821864" cy="184666"/>
            </a:xfrm>
            <a:prstGeom prst="rect">
              <a:avLst/>
            </a:prstGeom>
            <a:noFill/>
          </p:spPr>
          <p:txBody>
            <a:bodyPr wrap="square">
              <a:spAutoFit/>
            </a:bodyPr>
            <a:lstStyle/>
            <a:p>
              <a:r>
                <a:rPr lang="nl-NL" sz="600" dirty="0">
                  <a:solidFill>
                    <a:schemeClr val="bg1">
                      <a:lumMod val="85000"/>
                    </a:schemeClr>
                  </a:solidFill>
                </a:rPr>
                <a:t>https://www.rtlnieuws.nl/nieuws/nederland/artikel/5407583/eeuwig-leven-genetica-biologie-gentechnologie</a:t>
              </a:r>
            </a:p>
          </p:txBody>
        </p:sp>
      </p:grpSp>
    </p:spTree>
    <p:extLst>
      <p:ext uri="{BB962C8B-B14F-4D97-AF65-F5344CB8AC3E}">
        <p14:creationId xmlns:p14="http://schemas.microsoft.com/office/powerpoint/2010/main" val="290473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organisatie</a:t>
            </a:r>
          </a:p>
        </p:txBody>
      </p:sp>
      <p:pic>
        <p:nvPicPr>
          <p:cNvPr id="4" name="Afbeelding 3" descr="Afbeelding met microscoop, Baan, persoon, Wetenschappelijk instrument&#10;&#10;Automatisch gegenereerde beschrijving">
            <a:extLst>
              <a:ext uri="{FF2B5EF4-FFF2-40B4-BE49-F238E27FC236}">
                <a16:creationId xmlns:a16="http://schemas.microsoft.com/office/drawing/2014/main" id="{A467D1F7-FC03-92F6-CD38-0089AE924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700808"/>
            <a:ext cx="7272808" cy="4770964"/>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onderzoek doen</a:t>
            </a:r>
          </a:p>
        </p:txBody>
      </p:sp>
      <p:pic>
        <p:nvPicPr>
          <p:cNvPr id="3" name="Afbeelding 2" descr="Afbeelding met microscoop, Baan, persoon, Wetenschappelijk instrument&#10;&#10;Automatisch gegenereerde beschrijving">
            <a:extLst>
              <a:ext uri="{FF2B5EF4-FFF2-40B4-BE49-F238E27FC236}">
                <a16:creationId xmlns:a16="http://schemas.microsoft.com/office/drawing/2014/main" id="{8EFE435B-8D97-33F6-9870-E3D370CEA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700808"/>
            <a:ext cx="7272808" cy="4770964"/>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vergelijken met</a:t>
            </a:r>
          </a:p>
        </p:txBody>
      </p:sp>
      <p:pic>
        <p:nvPicPr>
          <p:cNvPr id="3" name="Afbeelding 2" descr="Afbeelding met Medische apparatuur, gezondheidszorg, medisch, Medische handschoen&#10;&#10;Automatisch gegenereerde beschrijving">
            <a:extLst>
              <a:ext uri="{FF2B5EF4-FFF2-40B4-BE49-F238E27FC236}">
                <a16:creationId xmlns:a16="http://schemas.microsoft.com/office/drawing/2014/main" id="{0189EA9E-A531-E3AB-C04A-A8C92BD3C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676130"/>
            <a:ext cx="3772874" cy="2520280"/>
          </a:xfrm>
          <a:prstGeom prst="rect">
            <a:avLst/>
          </a:prstGeom>
        </p:spPr>
      </p:pic>
      <p:pic>
        <p:nvPicPr>
          <p:cNvPr id="5" name="Afbeelding 4" descr="Afbeelding met persoon, kleding, overdekt, Medische apparatuur&#10;&#10;Automatisch gegenereerde beschrijving">
            <a:extLst>
              <a:ext uri="{FF2B5EF4-FFF2-40B4-BE49-F238E27FC236}">
                <a16:creationId xmlns:a16="http://schemas.microsoft.com/office/drawing/2014/main" id="{A545115A-6299-F0F3-042E-1C6CB119F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186" y="2744924"/>
            <a:ext cx="3880605" cy="2382692"/>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medicijn</a:t>
            </a:r>
          </a:p>
        </p:txBody>
      </p:sp>
      <p:pic>
        <p:nvPicPr>
          <p:cNvPr id="3" name="Afbeelding 2" descr="Afbeelding met Frisdrank, Plastic fles, fles, plastic&#10;&#10;Automatisch gegenereerde beschrijving">
            <a:extLst>
              <a:ext uri="{FF2B5EF4-FFF2-40B4-BE49-F238E27FC236}">
                <a16:creationId xmlns:a16="http://schemas.microsoft.com/office/drawing/2014/main" id="{6B5B426A-663D-5A31-D14D-08E6F65EE4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31" y="1340768"/>
            <a:ext cx="8448938" cy="4752528"/>
          </a:xfrm>
          <a:prstGeom prst="rect">
            <a:avLst/>
          </a:prstGeom>
        </p:spPr>
      </p:pic>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2381</TotalTime>
  <Words>970</Words>
  <Application>Microsoft Office PowerPoint</Application>
  <PresentationFormat>Diavoorstelling (4:3)</PresentationFormat>
  <Paragraphs>279</Paragraphs>
  <Slides>23</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496</cp:revision>
  <dcterms:created xsi:type="dcterms:W3CDTF">2021-06-08T06:13:59Z</dcterms:created>
  <dcterms:modified xsi:type="dcterms:W3CDTF">2023-09-19T09:36:15Z</dcterms:modified>
</cp:coreProperties>
</file>