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510" r:id="rId2"/>
    <p:sldId id="548" r:id="rId3"/>
    <p:sldId id="1480" r:id="rId4"/>
    <p:sldId id="1482" r:id="rId5"/>
    <p:sldId id="1481" r:id="rId6"/>
    <p:sldId id="1475" r:id="rId7"/>
    <p:sldId id="1476" r:id="rId8"/>
    <p:sldId id="1483" r:id="rId9"/>
    <p:sldId id="1460" r:id="rId10"/>
    <p:sldId id="1477" r:id="rId11"/>
    <p:sldId id="1478" r:id="rId12"/>
    <p:sldId id="1479" r:id="rId13"/>
    <p:sldId id="934" r:id="rId14"/>
    <p:sldId id="263" r:id="rId15"/>
    <p:sldId id="1508" r:id="rId16"/>
    <p:sldId id="1509" r:id="rId17"/>
    <p:sldId id="1488" r:id="rId18"/>
    <p:sldId id="1486" r:id="rId19"/>
    <p:sldId id="1498" r:id="rId20"/>
    <p:sldId id="1512" r:id="rId21"/>
    <p:sldId id="1500" r:id="rId22"/>
    <p:sldId id="1474" r:id="rId23"/>
    <p:sldId id="1511"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10"/>
            <p14:sldId id="548"/>
            <p14:sldId id="1480"/>
            <p14:sldId id="1482"/>
            <p14:sldId id="1481"/>
            <p14:sldId id="1475"/>
            <p14:sldId id="1476"/>
            <p14:sldId id="1483"/>
            <p14:sldId id="1460"/>
            <p14:sldId id="1477"/>
            <p14:sldId id="1478"/>
            <p14:sldId id="1479"/>
            <p14:sldId id="934"/>
            <p14:sldId id="263"/>
            <p14:sldId id="1508"/>
            <p14:sldId id="1509"/>
            <p14:sldId id="1488"/>
            <p14:sldId id="1486"/>
            <p14:sldId id="1498"/>
            <p14:sldId id="1512"/>
            <p14:sldId id="1500"/>
            <p14:sldId id="1474"/>
            <p14:sldId id="151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84548" autoAdjust="0"/>
  </p:normalViewPr>
  <p:slideViewPr>
    <p:cSldViewPr>
      <p:cViewPr varScale="1">
        <p:scale>
          <a:sx n="72" d="100"/>
          <a:sy n="72" d="100"/>
        </p:scale>
        <p:origin x="1718" y="9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12-9-2023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12-9-2023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Woordenoverzicht </a:t>
            </a:r>
          </a:p>
          <a:p>
            <a:pPr marL="0" marR="0" lvl="0" indent="0" algn="l" defTabSz="914400" rtl="0" eaLnBrk="0" fontAlgn="t" latinLnBrk="0" hangingPunct="0">
              <a:lnSpc>
                <a:spcPct val="100000"/>
              </a:lnSpc>
              <a:spcBef>
                <a:spcPct val="0"/>
              </a:spcBef>
              <a:spcAft>
                <a:spcPct val="0"/>
              </a:spcAft>
              <a:buClrTx/>
              <a:buSzTx/>
              <a:buFontTx/>
              <a:buNone/>
              <a:tabLst/>
            </a:pPr>
            <a:endParaRPr kumimoji="0" lang="nl-NL" altLang="nl-NL" sz="1000" b="1" i="0" u="none" strike="noStrike" cap="none" normalizeH="0" baseline="0" dirty="0">
              <a:ln>
                <a:noFill/>
              </a:ln>
              <a:solidFill>
                <a:srgbClr val="4F4F4F"/>
              </a:solidFill>
              <a:effectLst/>
              <a:latin typeface="Verdana" panose="020B060403050404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treffen: </a:t>
            </a:r>
            <a:r>
              <a:rPr kumimoji="0" lang="nl-NL" altLang="nl-NL" sz="1000" b="0" i="0" u="none" strike="noStrike" cap="none" normalizeH="0" baseline="0" dirty="0">
                <a:ln>
                  <a:noFill/>
                </a:ln>
                <a:solidFill>
                  <a:srgbClr val="4F4F4F"/>
                </a:solidFill>
                <a:effectLst/>
                <a:latin typeface="Verdana" panose="020B0604030504040204" pitchFamily="34" charset="0"/>
              </a:rPr>
              <a:t>raken</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minstens: </a:t>
            </a:r>
            <a:r>
              <a:rPr kumimoji="0" lang="nl-NL" altLang="nl-NL" sz="1000" b="0" i="0" u="none" strike="noStrike" cap="none" normalizeH="0" baseline="0" dirty="0">
                <a:ln>
                  <a:noFill/>
                </a:ln>
                <a:solidFill>
                  <a:srgbClr val="4F4F4F"/>
                </a:solidFill>
                <a:effectLst/>
                <a:latin typeface="Verdana" panose="020B0604030504040204" pitchFamily="34" charset="0"/>
              </a:rPr>
              <a:t>niet minder dan, minimaal</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melden: </a:t>
            </a:r>
            <a:r>
              <a:rPr kumimoji="0" lang="nl-NL" altLang="nl-NL" sz="1000" b="0" i="0" u="none" strike="noStrike" cap="none" normalizeH="0" baseline="0" dirty="0">
                <a:ln>
                  <a:noFill/>
                </a:ln>
                <a:solidFill>
                  <a:srgbClr val="4F4F4F"/>
                </a:solidFill>
                <a:effectLst/>
                <a:latin typeface="Verdana" panose="020B0604030504040204" pitchFamily="34" charset="0"/>
              </a:rPr>
              <a:t>laten weten, vertellen</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de schade: </a:t>
            </a:r>
            <a:r>
              <a:rPr kumimoji="0" lang="nl-NL" altLang="nl-NL" sz="1000" b="0" i="0" u="none" strike="noStrike" cap="none" normalizeH="0" baseline="0" dirty="0">
                <a:ln>
                  <a:noFill/>
                </a:ln>
                <a:solidFill>
                  <a:srgbClr val="4F4F4F"/>
                </a:solidFill>
                <a:effectLst/>
                <a:latin typeface="Verdana" panose="020B0604030504040204" pitchFamily="34" charset="0"/>
              </a:rPr>
              <a:t>dat wat kapot is</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het puin: </a:t>
            </a:r>
            <a:r>
              <a:rPr kumimoji="0" lang="nl-NL" altLang="nl-NL" sz="1000" b="0" i="0" u="none" strike="noStrike" cap="none" normalizeH="0" baseline="0" dirty="0">
                <a:ln>
                  <a:noFill/>
                </a:ln>
                <a:solidFill>
                  <a:srgbClr val="4F4F4F"/>
                </a:solidFill>
                <a:effectLst/>
                <a:latin typeface="Verdana" panose="020B0604030504040204" pitchFamily="34" charset="0"/>
              </a:rPr>
              <a:t>de stukken steen van iets wat afgebroken is</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in paniek: </a:t>
            </a:r>
            <a:r>
              <a:rPr kumimoji="0" lang="nl-NL" altLang="nl-NL" sz="1000" b="0" i="0" u="none" strike="noStrike" cap="none" normalizeH="0" baseline="0" dirty="0">
                <a:ln>
                  <a:noFill/>
                </a:ln>
                <a:solidFill>
                  <a:srgbClr val="4F4F4F"/>
                </a:solidFill>
                <a:effectLst/>
                <a:latin typeface="Verdana" panose="020B0604030504040204" pitchFamily="34" charset="0"/>
              </a:rPr>
              <a:t>plotseling erg bang</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de journalist: </a:t>
            </a:r>
            <a:r>
              <a:rPr kumimoji="0" lang="nl-NL" altLang="nl-NL" sz="1000" b="0" i="0" u="none" strike="noStrike" cap="none" normalizeH="0" baseline="0" dirty="0">
                <a:ln>
                  <a:noFill/>
                </a:ln>
                <a:solidFill>
                  <a:srgbClr val="4F4F4F"/>
                </a:solidFill>
                <a:effectLst/>
                <a:latin typeface="Verdana" panose="020B0604030504040204" pitchFamily="34" charset="0"/>
              </a:rPr>
              <a:t>iemand die over het nieuws schrijft of vertelt</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bereikbaar: </a:t>
            </a:r>
            <a:r>
              <a:rPr kumimoji="0" lang="nl-NL" altLang="nl-NL" sz="1000" b="0" i="0" u="none" strike="noStrike" cap="none" normalizeH="0" baseline="0" dirty="0">
                <a:ln>
                  <a:noFill/>
                </a:ln>
                <a:solidFill>
                  <a:srgbClr val="4F4F4F"/>
                </a:solidFill>
                <a:effectLst/>
                <a:latin typeface="Verdana" panose="020B0604030504040204" pitchFamily="34" charset="0"/>
              </a:rPr>
              <a:t>waar je kunt komen</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bestaan uit: </a:t>
            </a:r>
            <a:r>
              <a:rPr kumimoji="0" lang="nl-NL" altLang="nl-NL" sz="1000" b="0" i="0" u="none" strike="noStrike" cap="none" normalizeH="0" baseline="0" dirty="0">
                <a:ln>
                  <a:noFill/>
                </a:ln>
                <a:solidFill>
                  <a:srgbClr val="4F4F4F"/>
                </a:solidFill>
                <a:effectLst/>
                <a:latin typeface="Verdana" panose="020B0604030504040204" pitchFamily="34" charset="0"/>
              </a:rPr>
              <a:t>hebben, samengesteld zijn uit</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opsporen: </a:t>
            </a:r>
            <a:r>
              <a:rPr kumimoji="0" lang="nl-NL" altLang="nl-NL" sz="1000" b="0" i="0" u="none" strike="noStrike" cap="none" normalizeH="0" baseline="0" dirty="0">
                <a:ln>
                  <a:noFill/>
                </a:ln>
                <a:solidFill>
                  <a:srgbClr val="4F4F4F"/>
                </a:solidFill>
                <a:effectLst/>
                <a:latin typeface="Verdana" panose="020B0604030504040204" pitchFamily="34" charset="0"/>
              </a:rPr>
              <a:t>iets of iemand zoeken en vinden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4038765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48713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63D2238-BC57-49DB-9000-78F2CA072F07}" type="slidenum">
              <a:rPr lang="nl-NL" smtClean="0"/>
              <a:t>16</a:t>
            </a:fld>
            <a:endParaRPr lang="nl-NL"/>
          </a:p>
        </p:txBody>
      </p:sp>
    </p:spTree>
    <p:extLst>
      <p:ext uri="{BB962C8B-B14F-4D97-AF65-F5344CB8AC3E}">
        <p14:creationId xmlns:p14="http://schemas.microsoft.com/office/powerpoint/2010/main" val="285854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88757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12-9-2023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7.jpe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s://youtu.be/3aAffaGwC_I?feature=shared" TargetMode="Externa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10.jp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1.jpe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3aAffaGwC_I?feature=shared"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t>
            </a:r>
          </a:p>
          <a:p>
            <a:pPr mar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Ik vind bowlen erg leuk. Kennen jullie dat? Het is een sport waar </a:t>
            </a:r>
            <a:r>
              <a:rPr lang="nl-NL" sz="2000" b="1" u="sng" dirty="0">
                <a:ea typeface="Times New Roman" panose="02020603050405020304" pitchFamily="18" charset="0"/>
                <a:cs typeface="Arial" panose="020B0604020202020204" pitchFamily="34" charset="0"/>
              </a:rPr>
              <a:t>journalisten</a:t>
            </a:r>
            <a:r>
              <a:rPr lang="nl-NL" sz="2000" dirty="0">
                <a:ea typeface="Times New Roman" panose="02020603050405020304" pitchFamily="18" charset="0"/>
                <a:cs typeface="Arial" panose="020B0604020202020204" pitchFamily="34" charset="0"/>
              </a:rPr>
              <a:t> ook wel eens over schrijven, (een journalist is </a:t>
            </a:r>
            <a:r>
              <a:rPr lang="nl-NL" sz="2000" b="1" i="1" dirty="0">
                <a:effectLst/>
                <a:ea typeface="Times New Roman" panose="02020603050405020304" pitchFamily="18" charset="0"/>
                <a:cs typeface="Arial" panose="020B0604020202020204" pitchFamily="34" charset="0"/>
              </a:rPr>
              <a:t>iemand die over het nieuws schrijft of vertelt)</a:t>
            </a:r>
            <a:r>
              <a:rPr lang="nl-NL" sz="2000" dirty="0">
                <a:ea typeface="Times New Roman" panose="02020603050405020304" pitchFamily="18" charset="0"/>
                <a:cs typeface="Arial" panose="020B0604020202020204" pitchFamily="34" charset="0"/>
              </a:rPr>
              <a:t>, maar ik leg het nog even uit. Het spel bowlen </a:t>
            </a:r>
            <a:r>
              <a:rPr lang="nl-NL" sz="2000" b="1" u="sng" dirty="0">
                <a:ea typeface="Times New Roman" panose="02020603050405020304" pitchFamily="18" charset="0"/>
                <a:cs typeface="Arial" panose="020B0604020202020204" pitchFamily="34" charset="0"/>
              </a:rPr>
              <a:t>bestaat uit </a:t>
            </a:r>
            <a:r>
              <a:rPr lang="nl-NL" sz="2000" dirty="0">
                <a:ea typeface="Times New Roman" panose="02020603050405020304" pitchFamily="18" charset="0"/>
                <a:cs typeface="Arial" panose="020B0604020202020204" pitchFamily="34" charset="0"/>
              </a:rPr>
              <a:t>een lange, gladde baan, een hele zware bal en kegels. Het spel </a:t>
            </a:r>
            <a:r>
              <a:rPr lang="nl-NL" sz="2000" b="1" i="1" dirty="0">
                <a:effectLst/>
                <a:ea typeface="Times New Roman" panose="02020603050405020304" pitchFamily="18" charset="0"/>
                <a:cs typeface="Arial" panose="020B0604020202020204" pitchFamily="34" charset="0"/>
              </a:rPr>
              <a:t>heeft of is samengesteld uit</a:t>
            </a:r>
            <a:r>
              <a:rPr lang="nl-NL" sz="2000" dirty="0">
                <a:effectLst/>
                <a:ea typeface="Times New Roman" panose="02020603050405020304" pitchFamily="18" charset="0"/>
                <a:cs typeface="Arial" panose="020B0604020202020204" pitchFamily="34" charset="0"/>
              </a:rPr>
              <a:t> deze onderdelen. </a:t>
            </a:r>
          </a:p>
          <a:p>
            <a:pPr marL="0" indent="0">
              <a:spcBef>
                <a:spcPts val="200"/>
              </a:spcBef>
              <a:spcAft>
                <a:spcPts val="200"/>
              </a:spcAft>
              <a:buNone/>
            </a:pPr>
            <a:r>
              <a:rPr lang="nl-NL" sz="2000" dirty="0">
                <a:ea typeface="Times New Roman" panose="02020603050405020304" pitchFamily="18" charset="0"/>
                <a:cs typeface="Arial" panose="020B0604020202020204" pitchFamily="34" charset="0"/>
              </a:rPr>
              <a:t>De kegels staan helemaal aan eind van de baan, maar zijn wel </a:t>
            </a:r>
            <a:r>
              <a:rPr lang="nl-NL" sz="2000" b="1" u="sng" dirty="0">
                <a:ea typeface="Times New Roman" panose="02020603050405020304" pitchFamily="18" charset="0"/>
                <a:cs typeface="Arial" panose="020B0604020202020204" pitchFamily="34" charset="0"/>
              </a:rPr>
              <a:t>bereikbaar</a:t>
            </a:r>
            <a:r>
              <a:rPr lang="nl-NL" sz="2000" dirty="0">
                <a:ea typeface="Times New Roman" panose="02020603050405020304" pitchFamily="18" charset="0"/>
                <a:cs typeface="Arial" panose="020B0604020202020204" pitchFamily="34" charset="0"/>
              </a:rPr>
              <a:t>. B</a:t>
            </a:r>
            <a:r>
              <a:rPr lang="nl-NL" sz="2000" dirty="0">
                <a:effectLst/>
                <a:ea typeface="Times New Roman" panose="02020603050405020304" pitchFamily="18" charset="0"/>
                <a:cs typeface="Arial" panose="020B0604020202020204" pitchFamily="34" charset="0"/>
              </a:rPr>
              <a:t>ereikbaar betekent </a:t>
            </a:r>
            <a:r>
              <a:rPr lang="nl-NL" sz="2000" b="1" i="1" dirty="0">
                <a:effectLst/>
                <a:ea typeface="Times New Roman" panose="02020603050405020304" pitchFamily="18" charset="0"/>
                <a:cs typeface="Arial" panose="020B0604020202020204" pitchFamily="34" charset="0"/>
              </a:rPr>
              <a:t>waar je kunt komen</a:t>
            </a:r>
            <a:r>
              <a:rPr lang="nl-NL" sz="2000" dirty="0">
                <a:effectLst/>
                <a:ea typeface="Times New Roman" panose="02020603050405020304" pitchFamily="18" charset="0"/>
                <a:cs typeface="Arial" panose="020B0604020202020204" pitchFamily="34" charset="0"/>
              </a:rPr>
              <a:t>. Aan het einde van de baan kun je de kegels dus raken. </a:t>
            </a:r>
          </a:p>
          <a:p>
            <a:pPr marL="0" indent="0">
              <a:spcBef>
                <a:spcPts val="200"/>
              </a:spcBef>
              <a:spcAft>
                <a:spcPts val="200"/>
              </a:spcAft>
              <a:buNone/>
            </a:pPr>
            <a:r>
              <a:rPr lang="nl-NL" sz="2000" dirty="0">
                <a:ea typeface="Times New Roman" panose="02020603050405020304" pitchFamily="18" charset="0"/>
                <a:cs typeface="Arial" panose="020B0604020202020204" pitchFamily="34" charset="0"/>
              </a:rPr>
              <a:t>En er is een speciale bal. Er zitten 3 gaten in voor je vingers en je duim. </a:t>
            </a:r>
            <a:r>
              <a:rPr lang="nl-NL" sz="2000" b="1" u="sng" dirty="0">
                <a:ea typeface="Times New Roman" panose="02020603050405020304" pitchFamily="18" charset="0"/>
                <a:cs typeface="Arial" panose="020B0604020202020204" pitchFamily="34" charset="0"/>
              </a:rPr>
              <a:t>Minstens</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niet minder dan, minimaal</a:t>
            </a:r>
            <a:r>
              <a:rPr lang="nl-NL" sz="2000" dirty="0">
                <a:ea typeface="Times New Roman" panose="02020603050405020304" pitchFamily="18" charset="0"/>
                <a:cs typeface="Arial" panose="020B0604020202020204" pitchFamily="34" charset="0"/>
              </a:rPr>
              <a:t>) één gat voor een vinger, maar het is beter om in de twee gaten voor de vingers ook twee vingers te steken. Zo kun je de zware bal goed vasthouden. Niet iedereen vindt bowlen makkelijk. Sommige mensen laten de bal vallen of de vingers zitten té vast in de bal. En dan gebeuren er ongelukjes. Internet </a:t>
            </a:r>
            <a:r>
              <a:rPr lang="nl-NL" sz="2000" b="1" u="sng" dirty="0">
                <a:ea typeface="Times New Roman" panose="02020603050405020304" pitchFamily="18" charset="0"/>
                <a:cs typeface="Arial" panose="020B0604020202020204" pitchFamily="34" charset="0"/>
              </a:rPr>
              <a:t>meldt</a:t>
            </a:r>
            <a:r>
              <a:rPr lang="nl-NL" sz="2000" dirty="0">
                <a:ea typeface="Times New Roman" panose="02020603050405020304" pitchFamily="18" charset="0"/>
                <a:cs typeface="Arial" panose="020B0604020202020204" pitchFamily="34" charset="0"/>
              </a:rPr>
              <a:t> verschillende grappige filmpjes met bowlingblunders. Melden betekent </a:t>
            </a:r>
            <a:r>
              <a:rPr lang="nl-NL" sz="2000" b="1" i="1" dirty="0">
                <a:ea typeface="Times New Roman" panose="02020603050405020304" pitchFamily="18" charset="0"/>
                <a:cs typeface="Arial" panose="020B0604020202020204" pitchFamily="34" charset="0"/>
              </a:rPr>
              <a:t>laten weten, vertellen</a:t>
            </a:r>
            <a:r>
              <a:rPr lang="nl-NL" sz="2000" dirty="0">
                <a:ea typeface="Times New Roman" panose="02020603050405020304" pitchFamily="18" charset="0"/>
                <a:cs typeface="Arial" panose="020B0604020202020204" pitchFamily="34" charset="0"/>
              </a:rPr>
              <a:t>. Ik heb er een paar </a:t>
            </a:r>
            <a:r>
              <a:rPr lang="nl-NL" sz="2000" b="1" u="sng" dirty="0">
                <a:ea typeface="Times New Roman" panose="02020603050405020304" pitchFamily="18" charset="0"/>
                <a:cs typeface="Arial" panose="020B0604020202020204" pitchFamily="34" charset="0"/>
              </a:rPr>
              <a:t>opgespoord</a:t>
            </a:r>
            <a:r>
              <a:rPr lang="nl-NL" sz="2000" dirty="0">
                <a:ea typeface="Times New Roman" panose="02020603050405020304" pitchFamily="18" charset="0"/>
                <a:cs typeface="Arial" panose="020B0604020202020204" pitchFamily="34" charset="0"/>
              </a:rPr>
              <a:t>. Opsporen betekent </a:t>
            </a:r>
            <a:r>
              <a:rPr lang="nl-NL" sz="2000" b="1" i="1" dirty="0">
                <a:ea typeface="Times New Roman" panose="02020603050405020304" pitchFamily="18" charset="0"/>
                <a:cs typeface="Arial" panose="020B0604020202020204" pitchFamily="34" charset="0"/>
              </a:rPr>
              <a:t>iets of iemand zoeken en vinden</a:t>
            </a:r>
            <a:r>
              <a:rPr lang="nl-NL" sz="2000" dirty="0">
                <a:ea typeface="Times New Roman" panose="02020603050405020304" pitchFamily="18" charset="0"/>
                <a:cs typeface="Arial" panose="020B0604020202020204" pitchFamily="34" charset="0"/>
              </a:rPr>
              <a:t>. Zoals deze: </a:t>
            </a:r>
            <a:r>
              <a:rPr lang="nl-NL" sz="2000" u="sng" dirty="0">
                <a:solidFill>
                  <a:srgbClr val="00B050"/>
                </a:solidFill>
                <a:ea typeface="Times New Roman" panose="02020603050405020304" pitchFamily="18" charset="0"/>
                <a:cs typeface="Arial" panose="020B0604020202020204" pitchFamily="34" charset="0"/>
              </a:rPr>
              <a:t>klik op de link</a:t>
            </a:r>
            <a:r>
              <a:rPr lang="nl-NL" sz="2000" u="sng" dirty="0">
                <a:ea typeface="Times New Roman" panose="02020603050405020304" pitchFamily="18" charset="0"/>
                <a:cs typeface="Arial" panose="020B0604020202020204" pitchFamily="34" charset="0"/>
              </a:rPr>
              <a:t>.</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De bal </a:t>
            </a:r>
            <a:r>
              <a:rPr lang="nl-NL" sz="2000" b="1" u="sng" dirty="0">
                <a:effectLst/>
                <a:ea typeface="Times New Roman" panose="02020603050405020304" pitchFamily="18" charset="0"/>
                <a:cs typeface="Arial" panose="020B0604020202020204" pitchFamily="34" charset="0"/>
              </a:rPr>
              <a:t>treft</a:t>
            </a:r>
            <a:r>
              <a:rPr lang="nl-NL" sz="2000" dirty="0">
                <a:effectLst/>
                <a:ea typeface="Times New Roman" panose="02020603050405020304" pitchFamily="18" charset="0"/>
                <a:cs typeface="Arial" panose="020B0604020202020204" pitchFamily="34" charset="0"/>
              </a:rPr>
              <a:t> of </a:t>
            </a:r>
            <a:r>
              <a:rPr lang="nl-NL" sz="2000" b="1" i="1" dirty="0">
                <a:effectLst/>
                <a:ea typeface="Times New Roman" panose="02020603050405020304" pitchFamily="18" charset="0"/>
                <a:cs typeface="Arial" panose="020B0604020202020204" pitchFamily="34" charset="0"/>
              </a:rPr>
              <a:t>raakt</a:t>
            </a:r>
            <a:r>
              <a:rPr lang="nl-NL" sz="2000" dirty="0">
                <a:effectLst/>
                <a:ea typeface="Times New Roman" panose="02020603050405020304" pitchFamily="18" charset="0"/>
                <a:cs typeface="Arial" panose="020B0604020202020204" pitchFamily="34" charset="0"/>
              </a:rPr>
              <a:t> het plafond! Zag je dat?! </a:t>
            </a:r>
            <a:r>
              <a:rPr lang="nl-NL" sz="2000" dirty="0">
                <a:ea typeface="Times New Roman" panose="02020603050405020304" pitchFamily="18" charset="0"/>
                <a:cs typeface="Arial" panose="020B0604020202020204" pitchFamily="34" charset="0"/>
              </a:rPr>
              <a:t>Wat een </a:t>
            </a:r>
            <a:r>
              <a:rPr lang="nl-NL" sz="2000" b="1" u="sng" dirty="0">
                <a:ea typeface="Times New Roman" panose="02020603050405020304" pitchFamily="18" charset="0"/>
                <a:cs typeface="Arial" panose="020B0604020202020204" pitchFamily="34" charset="0"/>
              </a:rPr>
              <a:t>schade</a:t>
            </a:r>
            <a:r>
              <a:rPr lang="nl-NL" sz="2000" dirty="0">
                <a:ea typeface="Times New Roman" panose="02020603050405020304" pitchFamily="18" charset="0"/>
                <a:cs typeface="Arial" panose="020B0604020202020204" pitchFamily="34" charset="0"/>
              </a:rPr>
              <a:t>! De schade is </a:t>
            </a:r>
            <a:r>
              <a:rPr lang="nl-NL" sz="2000" b="1" i="1" dirty="0">
                <a:ea typeface="Times New Roman" panose="02020603050405020304" pitchFamily="18" charset="0"/>
                <a:cs typeface="Arial" panose="020B0604020202020204" pitchFamily="34" charset="0"/>
              </a:rPr>
              <a:t>dat wat kapot is</a:t>
            </a:r>
            <a:r>
              <a:rPr lang="nl-NL" sz="2000" dirty="0">
                <a:ea typeface="Times New Roman" panose="02020603050405020304" pitchFamily="18" charset="0"/>
                <a:cs typeface="Arial" panose="020B0604020202020204" pitchFamily="34" charset="0"/>
              </a:rPr>
              <a:t>. Er komt ook water uit het plafond. Tjonge, wat </a:t>
            </a:r>
            <a:r>
              <a:rPr lang="nl-NL" sz="2000" b="1" u="sng" dirty="0">
                <a:ea typeface="Times New Roman" panose="02020603050405020304" pitchFamily="18" charset="0"/>
                <a:cs typeface="Arial" panose="020B0604020202020204" pitchFamily="34" charset="0"/>
              </a:rPr>
              <a:t>een puin</a:t>
            </a:r>
            <a:r>
              <a:rPr lang="nl-NL" sz="2000" dirty="0">
                <a:ea typeface="Times New Roman" panose="02020603050405020304" pitchFamily="18" charset="0"/>
                <a:cs typeface="Arial" panose="020B0604020202020204" pitchFamily="34" charset="0"/>
              </a:rPr>
              <a:t> op de bowlingbaan. Het puin zijn </a:t>
            </a:r>
            <a:r>
              <a:rPr lang="nl-NL" sz="2000" b="1" i="1" dirty="0">
                <a:ea typeface="Times New Roman" panose="02020603050405020304" pitchFamily="18" charset="0"/>
                <a:cs typeface="Arial" panose="020B0604020202020204" pitchFamily="34" charset="0"/>
              </a:rPr>
              <a:t>de stukken van iets wat afgebroken is</a:t>
            </a:r>
            <a:r>
              <a:rPr lang="nl-NL" sz="2000" dirty="0">
                <a:ea typeface="Times New Roman" panose="02020603050405020304" pitchFamily="18" charset="0"/>
                <a:cs typeface="Arial" panose="020B0604020202020204" pitchFamily="34" charset="0"/>
              </a:rPr>
              <a:t>. Als mij dat zou gebeuren zou ik in beetje </a:t>
            </a:r>
            <a:r>
              <a:rPr lang="nl-NL" sz="2000" b="1" u="sng" dirty="0">
                <a:ea typeface="Times New Roman" panose="02020603050405020304" pitchFamily="18" charset="0"/>
                <a:cs typeface="Arial" panose="020B0604020202020204" pitchFamily="34" charset="0"/>
              </a:rPr>
              <a:t>in paniek</a:t>
            </a:r>
            <a:r>
              <a:rPr lang="nl-NL" sz="2000" dirty="0">
                <a:ea typeface="Times New Roman" panose="02020603050405020304" pitchFamily="18" charset="0"/>
                <a:cs typeface="Arial" panose="020B0604020202020204" pitchFamily="34" charset="0"/>
              </a:rPr>
              <a:t> raken denk ik. Ik verwacht dat ik dan </a:t>
            </a:r>
            <a:r>
              <a:rPr lang="nl-NL" sz="2000" b="1" i="1" dirty="0">
                <a:ea typeface="Times New Roman" panose="02020603050405020304" pitchFamily="18" charset="0"/>
                <a:cs typeface="Arial" panose="020B0604020202020204" pitchFamily="34" charset="0"/>
              </a:rPr>
              <a:t>plotseling erg bang</a:t>
            </a:r>
            <a:r>
              <a:rPr lang="nl-NL" sz="2000" dirty="0">
                <a:ea typeface="Times New Roman" panose="02020603050405020304" pitchFamily="18" charset="0"/>
                <a:cs typeface="Arial" panose="020B0604020202020204" pitchFamily="34" charset="0"/>
              </a:rPr>
              <a:t> zal zijn. </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Hebben jullie wel eens gebowld?</a:t>
            </a: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3161295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schade</a:t>
            </a:r>
          </a:p>
        </p:txBody>
      </p:sp>
      <p:sp>
        <p:nvSpPr>
          <p:cNvPr id="4" name="Ovaal 3">
            <a:extLst>
              <a:ext uri="{FF2B5EF4-FFF2-40B4-BE49-F238E27FC236}">
                <a16:creationId xmlns:a16="http://schemas.microsoft.com/office/drawing/2014/main" id="{ECB60E3D-B6CE-8055-549C-CC862C9FED7A}"/>
              </a:ext>
            </a:extLst>
          </p:cNvPr>
          <p:cNvSpPr/>
          <p:nvPr/>
        </p:nvSpPr>
        <p:spPr>
          <a:xfrm>
            <a:off x="2483768" y="2132856"/>
            <a:ext cx="1584176" cy="129614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8">
            <a:extLst>
              <a:ext uri="{FF2B5EF4-FFF2-40B4-BE49-F238E27FC236}">
                <a16:creationId xmlns:a16="http://schemas.microsoft.com/office/drawing/2014/main" id="{A3D5688D-6B0B-93D2-BFBE-16F659B5BBCB}"/>
              </a:ext>
            </a:extLst>
          </p:cNvPr>
          <p:cNvGrpSpPr/>
          <p:nvPr/>
        </p:nvGrpSpPr>
        <p:grpSpPr>
          <a:xfrm>
            <a:off x="1187624" y="1772815"/>
            <a:ext cx="7128792" cy="4400761"/>
            <a:chOff x="1187624" y="1772815"/>
            <a:chExt cx="7128792" cy="4400761"/>
          </a:xfrm>
        </p:grpSpPr>
        <p:grpSp>
          <p:nvGrpSpPr>
            <p:cNvPr id="7" name="Groep 6">
              <a:extLst>
                <a:ext uri="{FF2B5EF4-FFF2-40B4-BE49-F238E27FC236}">
                  <a16:creationId xmlns:a16="http://schemas.microsoft.com/office/drawing/2014/main" id="{C4449B5F-D048-1E1C-6889-A3224B69EAB3}"/>
                </a:ext>
              </a:extLst>
            </p:cNvPr>
            <p:cNvGrpSpPr/>
            <p:nvPr/>
          </p:nvGrpSpPr>
          <p:grpSpPr>
            <a:xfrm>
              <a:off x="1187624" y="1772815"/>
              <a:ext cx="7128792" cy="4400761"/>
              <a:chOff x="1187624" y="1772815"/>
              <a:chExt cx="7128792" cy="4400761"/>
            </a:xfrm>
          </p:grpSpPr>
          <p:pic>
            <p:nvPicPr>
              <p:cNvPr id="3" name="Afbeelding 2">
                <a:extLst>
                  <a:ext uri="{FF2B5EF4-FFF2-40B4-BE49-F238E27FC236}">
                    <a16:creationId xmlns:a16="http://schemas.microsoft.com/office/drawing/2014/main" id="{BEDC13CA-7C22-70D5-E990-BA3398129B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87624" y="1772815"/>
                <a:ext cx="6768752" cy="4185317"/>
              </a:xfrm>
              <a:prstGeom prst="rect">
                <a:avLst/>
              </a:prstGeom>
            </p:spPr>
          </p:pic>
          <p:sp>
            <p:nvSpPr>
              <p:cNvPr id="5" name="Tekstvak 4">
                <a:extLst>
                  <a:ext uri="{FF2B5EF4-FFF2-40B4-BE49-F238E27FC236}">
                    <a16:creationId xmlns:a16="http://schemas.microsoft.com/office/drawing/2014/main" id="{92E4FEC4-413B-4753-E7CC-8C23B77F99E9}"/>
                  </a:ext>
                </a:extLst>
              </p:cNvPr>
              <p:cNvSpPr txBox="1"/>
              <p:nvPr/>
            </p:nvSpPr>
            <p:spPr>
              <a:xfrm>
                <a:off x="5868144" y="5958132"/>
                <a:ext cx="2448272" cy="215444"/>
              </a:xfrm>
              <a:prstGeom prst="rect">
                <a:avLst/>
              </a:prstGeom>
              <a:noFill/>
            </p:spPr>
            <p:txBody>
              <a:bodyPr wrap="square">
                <a:spAutoFit/>
              </a:bodyPr>
              <a:lstStyle/>
              <a:p>
                <a:r>
                  <a:rPr lang="nl-NL" sz="800" dirty="0">
                    <a:solidFill>
                      <a:schemeClr val="bg1">
                        <a:lumMod val="85000"/>
                      </a:schemeClr>
                    </a:solidFill>
                  </a:rPr>
                  <a:t>https://youtu.be/3aAffaGwC_I?feature=shared  </a:t>
                </a:r>
              </a:p>
            </p:txBody>
          </p:sp>
        </p:grpSp>
        <p:sp>
          <p:nvSpPr>
            <p:cNvPr id="8" name="Ovaal 7">
              <a:extLst>
                <a:ext uri="{FF2B5EF4-FFF2-40B4-BE49-F238E27FC236}">
                  <a16:creationId xmlns:a16="http://schemas.microsoft.com/office/drawing/2014/main" id="{F57F036B-D5A0-C379-488B-83C10B1EE7E6}"/>
                </a:ext>
              </a:extLst>
            </p:cNvPr>
            <p:cNvSpPr/>
            <p:nvPr/>
          </p:nvSpPr>
          <p:spPr>
            <a:xfrm>
              <a:off x="2483768" y="2329926"/>
              <a:ext cx="1728192" cy="1147703"/>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709048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puin</a:t>
            </a:r>
          </a:p>
        </p:txBody>
      </p:sp>
      <p:grpSp>
        <p:nvGrpSpPr>
          <p:cNvPr id="7" name="Groep 6">
            <a:extLst>
              <a:ext uri="{FF2B5EF4-FFF2-40B4-BE49-F238E27FC236}">
                <a16:creationId xmlns:a16="http://schemas.microsoft.com/office/drawing/2014/main" id="{619B647D-84BD-C9A9-0D51-38D746D213DA}"/>
              </a:ext>
            </a:extLst>
          </p:cNvPr>
          <p:cNvGrpSpPr/>
          <p:nvPr/>
        </p:nvGrpSpPr>
        <p:grpSpPr>
          <a:xfrm>
            <a:off x="1187624" y="1772815"/>
            <a:ext cx="7128792" cy="4400761"/>
            <a:chOff x="1187624" y="1772815"/>
            <a:chExt cx="7128792" cy="4400761"/>
          </a:xfrm>
        </p:grpSpPr>
        <p:pic>
          <p:nvPicPr>
            <p:cNvPr id="3" name="Afbeelding 2">
              <a:extLst>
                <a:ext uri="{FF2B5EF4-FFF2-40B4-BE49-F238E27FC236}">
                  <a16:creationId xmlns:a16="http://schemas.microsoft.com/office/drawing/2014/main" id="{B01F17AC-EECD-4A31-A6D4-1059EE7046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87624" y="1772815"/>
              <a:ext cx="6768752" cy="4185317"/>
            </a:xfrm>
            <a:prstGeom prst="rect">
              <a:avLst/>
            </a:prstGeom>
          </p:spPr>
        </p:pic>
        <p:sp>
          <p:nvSpPr>
            <p:cNvPr id="4" name="Tekstvak 3">
              <a:extLst>
                <a:ext uri="{FF2B5EF4-FFF2-40B4-BE49-F238E27FC236}">
                  <a16:creationId xmlns:a16="http://schemas.microsoft.com/office/drawing/2014/main" id="{6505F158-DD10-84CB-BF86-6FF92BE924CE}"/>
                </a:ext>
              </a:extLst>
            </p:cNvPr>
            <p:cNvSpPr txBox="1"/>
            <p:nvPr/>
          </p:nvSpPr>
          <p:spPr>
            <a:xfrm>
              <a:off x="5868144" y="5958132"/>
              <a:ext cx="2448272" cy="215444"/>
            </a:xfrm>
            <a:prstGeom prst="rect">
              <a:avLst/>
            </a:prstGeom>
            <a:noFill/>
          </p:spPr>
          <p:txBody>
            <a:bodyPr wrap="square">
              <a:spAutoFit/>
            </a:bodyPr>
            <a:lstStyle/>
            <a:p>
              <a:r>
                <a:rPr lang="nl-NL" sz="800" dirty="0">
                  <a:solidFill>
                    <a:schemeClr val="bg1">
                      <a:lumMod val="85000"/>
                    </a:schemeClr>
                  </a:solidFill>
                </a:rPr>
                <a:t>https://youtu.be/3aAffaGwC_I?feature=shared  </a:t>
              </a:r>
            </a:p>
          </p:txBody>
        </p:sp>
      </p:grpSp>
      <p:sp>
        <p:nvSpPr>
          <p:cNvPr id="5" name="Ovaal 4">
            <a:extLst>
              <a:ext uri="{FF2B5EF4-FFF2-40B4-BE49-F238E27FC236}">
                <a16:creationId xmlns:a16="http://schemas.microsoft.com/office/drawing/2014/main" id="{83EA7B77-AFF0-B424-8547-A5003D8D2862}"/>
              </a:ext>
            </a:extLst>
          </p:cNvPr>
          <p:cNvSpPr/>
          <p:nvPr/>
        </p:nvSpPr>
        <p:spPr>
          <a:xfrm rot="21118825">
            <a:off x="1187624" y="3906281"/>
            <a:ext cx="2592288" cy="1147703"/>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74911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in paniek</a:t>
            </a:r>
          </a:p>
        </p:txBody>
      </p:sp>
      <p:pic>
        <p:nvPicPr>
          <p:cNvPr id="2" name="Afbeelding 1" descr="Afbeelding met tekst, illustratie&#10;&#10;Automatisch gegenereerde beschrijving">
            <a:extLst>
              <a:ext uri="{FF2B5EF4-FFF2-40B4-BE49-F238E27FC236}">
                <a16:creationId xmlns:a16="http://schemas.microsoft.com/office/drawing/2014/main" id="{912891EF-603C-33D4-5EDE-8C21B7B2C66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492896"/>
            <a:ext cx="9144000" cy="2743200"/>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print">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312737"/>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dirty="0">
                <a:solidFill>
                  <a:srgbClr val="387038"/>
                </a:solidFill>
                <a:latin typeface="Century Gothic" panose="020B0502020202020204" pitchFamily="34" charset="0"/>
                <a:ea typeface="Calibri"/>
                <a:cs typeface="Times New Roman"/>
              </a:rPr>
              <a:t>bereikbaar</a:t>
            </a:r>
            <a:endParaRPr lang="nl-NL" sz="5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900" b="1" dirty="0">
                <a:solidFill>
                  <a:srgbClr val="387038"/>
                </a:solidFill>
                <a:effectLst/>
                <a:latin typeface="Century Gothic" panose="020B0502020202020204" pitchFamily="34" charset="0"/>
                <a:ea typeface="Calibri"/>
                <a:cs typeface="Times New Roman"/>
              </a:rPr>
              <a:t>onbereikbaar</a:t>
            </a:r>
            <a:endParaRPr lang="nl-NL" sz="4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waar je kunt komen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kegels zijn </a:t>
            </a:r>
            <a:r>
              <a:rPr lang="nl-NL" sz="2400" i="1" u="sng" dirty="0">
                <a:solidFill>
                  <a:srgbClr val="387038"/>
                </a:solidFill>
                <a:latin typeface="Century Gothic" panose="020B0502020202020204" pitchFamily="34" charset="0"/>
                <a:ea typeface="Calibri"/>
                <a:cs typeface="Times New Roman"/>
              </a:rPr>
              <a:t>bereikbaar</a:t>
            </a:r>
            <a:r>
              <a:rPr lang="nl-NL" sz="2400" i="1" dirty="0">
                <a:solidFill>
                  <a:srgbClr val="387038"/>
                </a:solidFill>
                <a:latin typeface="Century Gothic" panose="020B0502020202020204" pitchFamily="34" charset="0"/>
                <a:ea typeface="Calibri"/>
                <a:cs typeface="Times New Roman"/>
              </a:rPr>
              <a:t> en je mag de bal werpen. </a:t>
            </a: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1"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waar je niet kunt komen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3200" dirty="0">
                <a:effectLst/>
                <a:latin typeface="Century Gothic" panose="020B0502020202020204" pitchFamily="34" charset="0"/>
                <a:ea typeface="Calibri"/>
                <a:cs typeface="Times New Roman"/>
              </a:rPr>
              <a:t> </a:t>
            </a:r>
            <a:endParaRPr lang="nl-NL" sz="12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Hier zijn de kegels </a:t>
            </a:r>
            <a:r>
              <a:rPr lang="nl-NL" sz="2400" i="1" u="sng" dirty="0">
                <a:solidFill>
                  <a:srgbClr val="387038"/>
                </a:solidFill>
                <a:effectLst/>
                <a:latin typeface="Century Gothic" panose="020B0502020202020204" pitchFamily="34" charset="0"/>
                <a:ea typeface="Calibri"/>
                <a:cs typeface="Times New Roman"/>
              </a:rPr>
              <a:t>onbereikbaar</a:t>
            </a:r>
            <a:r>
              <a:rPr lang="nl-NL" sz="2400" i="1" dirty="0">
                <a:solidFill>
                  <a:srgbClr val="387038"/>
                </a:solidFill>
                <a:effectLst/>
                <a:latin typeface="Century Gothic" panose="020B0502020202020204" pitchFamily="34" charset="0"/>
                <a:ea typeface="Calibri"/>
                <a:cs typeface="Times New Roman"/>
              </a:rPr>
              <a:t>. Je moet wachten tot het hekje weg is.</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 name="Afbeelding 3" descr="Afbeelding met sport, bowling, Bowlinguitrusting, Bowlingkegel&#10;&#10;Automatisch gegenereerde beschrijving">
            <a:extLst>
              <a:ext uri="{FF2B5EF4-FFF2-40B4-BE49-F238E27FC236}">
                <a16:creationId xmlns:a16="http://schemas.microsoft.com/office/drawing/2014/main" id="{D893B969-3E2B-EEF2-25DE-D58B255CBD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521046" y="2109177"/>
            <a:ext cx="1609403" cy="2639646"/>
          </a:xfrm>
          <a:prstGeom prst="rect">
            <a:avLst/>
          </a:prstGeom>
        </p:spPr>
      </p:pic>
      <p:pic>
        <p:nvPicPr>
          <p:cNvPr id="5" name="Afbeelding 4" descr="Afbeelding met sport, bowling, Bowlinguitrusting, Bowlingkegel&#10;&#10;Automatisch gegenereerde beschrijving">
            <a:extLst>
              <a:ext uri="{FF2B5EF4-FFF2-40B4-BE49-F238E27FC236}">
                <a16:creationId xmlns:a16="http://schemas.microsoft.com/office/drawing/2014/main" id="{146CD3AA-80DD-9222-ED2B-25FCE98EF60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72200" y="2185937"/>
            <a:ext cx="1345564" cy="2486125"/>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melden</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zwijgen</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04800" y="1624654"/>
            <a:ext cx="4195392" cy="49366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latin typeface="Century Gothic" panose="020B0502020202020204" pitchFamily="34" charset="0"/>
                <a:ea typeface="Calibri"/>
                <a:cs typeface="Times New Roman"/>
              </a:rPr>
              <a:t>= laten weten, vertellen</a:t>
            </a:r>
            <a:endParaRPr lang="nl-NL" sz="2800" dirty="0">
              <a:latin typeface="Trebuchet MS"/>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endParaRPr lang="nl-NL" i="1" dirty="0">
              <a:solidFill>
                <a:srgbClr val="387038"/>
              </a:solidFill>
              <a:latin typeface="Trebuchet MS"/>
              <a:ea typeface="Calibri"/>
              <a:cs typeface="Times New Roman"/>
            </a:endParaRPr>
          </a:p>
          <a:p>
            <a:pPr>
              <a:lnSpc>
                <a:spcPct val="107000"/>
              </a:lnSpc>
              <a:spcAft>
                <a:spcPts val="0"/>
              </a:spcAft>
            </a:pPr>
            <a:endParaRPr lang="nl-NL" i="1" dirty="0">
              <a:solidFill>
                <a:srgbClr val="387038"/>
              </a:solidFill>
              <a:latin typeface="Trebuchet MS"/>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Het internet </a:t>
            </a:r>
            <a:r>
              <a:rPr lang="nl-NL" sz="2400" i="1" u="sng" dirty="0">
                <a:solidFill>
                  <a:srgbClr val="387038"/>
                </a:solidFill>
                <a:latin typeface="Century Gothic" panose="020B0502020202020204" pitchFamily="34" charset="0"/>
                <a:ea typeface="Calibri"/>
                <a:cs typeface="Times New Roman"/>
              </a:rPr>
              <a:t>meldt</a:t>
            </a:r>
            <a:r>
              <a:rPr lang="nl-NL" sz="2400" i="1" dirty="0">
                <a:solidFill>
                  <a:srgbClr val="387038"/>
                </a:solidFill>
                <a:latin typeface="Century Gothic" panose="020B0502020202020204" pitchFamily="34" charset="0"/>
                <a:ea typeface="Calibri"/>
                <a:cs typeface="Times New Roman"/>
              </a:rPr>
              <a:t> allerlei filmpjes met bowlingblunders.</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42539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niets zeggen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endParaRPr lang="nl-NL" sz="2800" i="1" dirty="0">
              <a:solidFill>
                <a:srgbClr val="387038"/>
              </a:solidFill>
              <a:latin typeface="Trebuchet MS"/>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Hij </a:t>
            </a:r>
            <a:r>
              <a:rPr lang="nl-NL" sz="2400" i="1" u="sng" dirty="0">
                <a:solidFill>
                  <a:srgbClr val="387038"/>
                </a:solidFill>
                <a:latin typeface="Century Gothic" panose="020B0502020202020204" pitchFamily="34" charset="0"/>
                <a:ea typeface="Calibri"/>
                <a:cs typeface="Times New Roman"/>
              </a:rPr>
              <a:t>zwijgt</a:t>
            </a:r>
            <a:r>
              <a:rPr lang="nl-NL" sz="2400" dirty="0">
                <a:solidFill>
                  <a:srgbClr val="387038"/>
                </a:solidFill>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Hij wil zijn mening niet geven.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Afbeelding 15">
            <a:extLst>
              <a:ext uri="{FF2B5EF4-FFF2-40B4-BE49-F238E27FC236}">
                <a16:creationId xmlns:a16="http://schemas.microsoft.com/office/drawing/2014/main" id="{136D16C7-27C1-4450-B7C9-30002D2AE59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36096" y="2348880"/>
            <a:ext cx="2614131" cy="2614548"/>
          </a:xfrm>
          <a:prstGeom prst="rect">
            <a:avLst/>
          </a:prstGeom>
        </p:spPr>
      </p:pic>
      <p:pic>
        <p:nvPicPr>
          <p:cNvPr id="10" name="Afbeelding 9" descr="Afbeelding met keukenapparaat, föhn&#10;&#10;Automatisch gegenereerde beschrijving">
            <a:extLst>
              <a:ext uri="{FF2B5EF4-FFF2-40B4-BE49-F238E27FC236}">
                <a16:creationId xmlns:a16="http://schemas.microsoft.com/office/drawing/2014/main" id="{6F1EE1E2-3073-491A-99F8-12FCAD9432A6}"/>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54832" y="2699247"/>
            <a:ext cx="2870721" cy="1913814"/>
          </a:xfrm>
          <a:prstGeom prst="rect">
            <a:avLst/>
          </a:prstGeom>
        </p:spPr>
      </p:pic>
    </p:spTree>
    <p:extLst>
      <p:ext uri="{BB962C8B-B14F-4D97-AF65-F5344CB8AC3E}">
        <p14:creationId xmlns:p14="http://schemas.microsoft.com/office/powerpoint/2010/main" val="3764901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39278" y="336809"/>
            <a:ext cx="410445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minstens</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83586" y="29346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hoogstens</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7" y="1628800"/>
            <a:ext cx="4248471"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niet minder dan, minimaal</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gn="ctr">
              <a:lnSpc>
                <a:spcPct val="107000"/>
              </a:lnSpc>
              <a:spcAft>
                <a:spcPts val="0"/>
              </a:spcAft>
            </a:pPr>
            <a:r>
              <a:rPr lang="nl-NL" sz="2800" dirty="0">
                <a:effectLst/>
                <a:latin typeface="Trebuchet MS"/>
                <a:ea typeface="Calibri"/>
                <a:cs typeface="Times New Roman"/>
              </a:rPr>
              <a:t> </a:t>
            </a: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Er moet </a:t>
            </a:r>
            <a:r>
              <a:rPr lang="nl-NL" sz="2400" i="1" u="sng" dirty="0">
                <a:solidFill>
                  <a:srgbClr val="387038"/>
                </a:solidFill>
                <a:latin typeface="Century Gothic" panose="020B0502020202020204" pitchFamily="34" charset="0"/>
                <a:ea typeface="Calibri"/>
                <a:cs typeface="Times New Roman"/>
              </a:rPr>
              <a:t>minstens</a:t>
            </a:r>
            <a:r>
              <a:rPr lang="nl-NL" sz="2400" i="1" dirty="0">
                <a:solidFill>
                  <a:srgbClr val="387038"/>
                </a:solidFill>
                <a:latin typeface="Century Gothic" panose="020B0502020202020204" pitchFamily="34" charset="0"/>
                <a:ea typeface="Calibri"/>
                <a:cs typeface="Times New Roman"/>
              </a:rPr>
              <a:t> één vinger in de bal. </a:t>
            </a: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effectLst/>
                <a:latin typeface="Century Gothic" panose="020B0502020202020204" pitchFamily="34" charset="0"/>
                <a:ea typeface="Calibri"/>
                <a:cs typeface="Times New Roman"/>
              </a:rPr>
              <a:t>= maximaal, </a:t>
            </a:r>
            <a:r>
              <a:rPr lang="nl-NL" sz="2800" dirty="0">
                <a:latin typeface="Century Gothic" panose="020B0502020202020204" pitchFamily="34" charset="0"/>
                <a:ea typeface="Calibri"/>
                <a:cs typeface="Times New Roman"/>
              </a:rPr>
              <a:t>de grootste hoeveelheid, het hoogste aantal, de langste tijd</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1100" dirty="0">
              <a:latin typeface="Trebuchet MS"/>
              <a:ea typeface="Calibri"/>
              <a:cs typeface="Times New Roman"/>
            </a:endParaRPr>
          </a:p>
          <a:p>
            <a:pPr>
              <a:lnSpc>
                <a:spcPct val="107000"/>
              </a:lnSpc>
              <a:spcAft>
                <a:spcPts val="0"/>
              </a:spcAft>
            </a:pPr>
            <a:endParaRPr lang="nl-NL" sz="1100" dirty="0">
              <a:effectLst/>
              <a:latin typeface="Trebuchet MS"/>
              <a:ea typeface="Calibri"/>
              <a:cs typeface="Times New Roman"/>
            </a:endParaRPr>
          </a:p>
          <a:p>
            <a:pPr algn="ctr">
              <a:lnSpc>
                <a:spcPct val="107000"/>
              </a:lnSpc>
            </a:pPr>
            <a:endParaRPr lang="nl-NL" sz="1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Er kunnen </a:t>
            </a:r>
            <a:r>
              <a:rPr lang="nl-NL" sz="2400" i="1" u="sng" dirty="0">
                <a:solidFill>
                  <a:srgbClr val="387038"/>
                </a:solidFill>
                <a:latin typeface="Century Gothic" panose="020B0502020202020204" pitchFamily="34" charset="0"/>
                <a:ea typeface="Calibri"/>
                <a:cs typeface="Times New Roman"/>
              </a:rPr>
              <a:t>hoogstens</a:t>
            </a:r>
            <a:r>
              <a:rPr lang="nl-NL" sz="2400" i="1" dirty="0">
                <a:solidFill>
                  <a:srgbClr val="387038"/>
                </a:solidFill>
                <a:latin typeface="Century Gothic" panose="020B0502020202020204" pitchFamily="34" charset="0"/>
                <a:ea typeface="Calibri"/>
                <a:cs typeface="Times New Roman"/>
              </a:rPr>
              <a:t> 2 vingers in de bal.</a:t>
            </a:r>
            <a:r>
              <a:rPr lang="nl-NL" sz="2200" i="1" dirty="0">
                <a:solidFill>
                  <a:srgbClr val="387038"/>
                </a:solidFill>
                <a:latin typeface="Century Gothic" panose="020B0502020202020204" pitchFamily="34" charset="0"/>
                <a:ea typeface="Calibri"/>
                <a:cs typeface="Times New Roman"/>
              </a:rPr>
              <a:t> </a:t>
            </a:r>
            <a:r>
              <a:rPr lang="nl-NL" sz="22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8" name="Afbeelding 7" descr="Afbeelding met sport, bowling, bal, Bowlinguitrusting&#10;&#10;Automatisch gegenereerde beschrijving">
            <a:extLst>
              <a:ext uri="{FF2B5EF4-FFF2-40B4-BE49-F238E27FC236}">
                <a16:creationId xmlns:a16="http://schemas.microsoft.com/office/drawing/2014/main" id="{0FF0511F-E8D9-F2C8-252D-5ABF3135AA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65175" y="2780928"/>
            <a:ext cx="1800200" cy="1945584"/>
          </a:xfrm>
          <a:prstGeom prst="rect">
            <a:avLst/>
          </a:prstGeom>
        </p:spPr>
      </p:pic>
      <p:pic>
        <p:nvPicPr>
          <p:cNvPr id="10" name="Afbeelding 9" descr="Afbeelding met persoon, Natuurlijke voeding, produceren, bal&#10;&#10;Automatisch gegenereerde beschrijving">
            <a:extLst>
              <a:ext uri="{FF2B5EF4-FFF2-40B4-BE49-F238E27FC236}">
                <a16:creationId xmlns:a16="http://schemas.microsoft.com/office/drawing/2014/main" id="{FC36A0DD-CCF2-89B0-D317-3C9167BAC2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1930" y="3590768"/>
            <a:ext cx="2005709" cy="1339814"/>
          </a:xfrm>
          <a:prstGeom prst="rect">
            <a:avLst/>
          </a:prstGeom>
        </p:spPr>
      </p:pic>
    </p:spTree>
    <p:extLst>
      <p:ext uri="{BB962C8B-B14F-4D97-AF65-F5344CB8AC3E}">
        <p14:creationId xmlns:p14="http://schemas.microsoft.com/office/powerpoint/2010/main" val="152003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treffen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missen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overkomen, raken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16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effectLst/>
                <a:latin typeface="Century Gothic" panose="020B0502020202020204" pitchFamily="34" charset="0"/>
                <a:ea typeface="Calibri"/>
                <a:cs typeface="Times New Roman"/>
              </a:rPr>
              <a:t>De bowlingbal </a:t>
            </a:r>
            <a:r>
              <a:rPr lang="nl-NL" sz="2400" i="1" u="sng" dirty="0">
                <a:solidFill>
                  <a:srgbClr val="387038"/>
                </a:solidFill>
                <a:effectLst/>
                <a:latin typeface="Century Gothic" panose="020B0502020202020204" pitchFamily="34" charset="0"/>
                <a:ea typeface="Calibri"/>
                <a:cs typeface="Times New Roman"/>
              </a:rPr>
              <a:t>trof</a:t>
            </a:r>
            <a:r>
              <a:rPr lang="nl-NL" sz="2400" i="1" dirty="0">
                <a:solidFill>
                  <a:srgbClr val="387038"/>
                </a:solidFill>
                <a:effectLst/>
                <a:latin typeface="Century Gothic" panose="020B0502020202020204" pitchFamily="34" charset="0"/>
                <a:ea typeface="Calibri"/>
                <a:cs typeface="Times New Roman"/>
              </a:rPr>
              <a:t> het plafond.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3011" y="1624654"/>
            <a:ext cx="4181477"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het niet halen of raken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a:t>
            </a:r>
            <a:r>
              <a:rPr lang="nl-NL" sz="2400" i="1" dirty="0">
                <a:solidFill>
                  <a:srgbClr val="387038"/>
                </a:solidFill>
                <a:effectLst/>
                <a:latin typeface="Century Gothic" panose="020B0502020202020204" pitchFamily="34" charset="0"/>
                <a:ea typeface="Calibri"/>
                <a:cs typeface="Times New Roman"/>
              </a:rPr>
              <a:t>eze bowlingbal </a:t>
            </a:r>
            <a:r>
              <a:rPr lang="nl-NL" sz="2400" i="1" u="sng" dirty="0">
                <a:solidFill>
                  <a:srgbClr val="387038"/>
                </a:solidFill>
                <a:effectLst/>
                <a:latin typeface="Century Gothic" panose="020B0502020202020204" pitchFamily="34" charset="0"/>
                <a:ea typeface="Calibri"/>
                <a:cs typeface="Times New Roman"/>
              </a:rPr>
              <a:t>mist</a:t>
            </a:r>
            <a:r>
              <a:rPr lang="nl-NL" sz="2400" i="1" dirty="0">
                <a:solidFill>
                  <a:srgbClr val="387038"/>
                </a:solidFill>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all</a:t>
            </a:r>
            <a:r>
              <a:rPr lang="nl-NL" sz="2400" i="1" dirty="0">
                <a:solidFill>
                  <a:srgbClr val="387038"/>
                </a:solidFill>
                <a:effectLst/>
                <a:latin typeface="Century Gothic" panose="020B0502020202020204" pitchFamily="34" charset="0"/>
                <a:ea typeface="Calibri"/>
                <a:cs typeface="Times New Roman"/>
              </a:rPr>
              <a:t>e kegels.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grpSp>
        <p:nvGrpSpPr>
          <p:cNvPr id="2" name="Groep 1">
            <a:extLst>
              <a:ext uri="{FF2B5EF4-FFF2-40B4-BE49-F238E27FC236}">
                <a16:creationId xmlns:a16="http://schemas.microsoft.com/office/drawing/2014/main" id="{F74F8F6D-51B4-2236-3A27-B6435D3BABA3}"/>
              </a:ext>
            </a:extLst>
          </p:cNvPr>
          <p:cNvGrpSpPr/>
          <p:nvPr/>
        </p:nvGrpSpPr>
        <p:grpSpPr>
          <a:xfrm>
            <a:off x="856648" y="2346245"/>
            <a:ext cx="3145919" cy="2284119"/>
            <a:chOff x="1205372" y="1484784"/>
            <a:chExt cx="7039038" cy="5110749"/>
          </a:xfrm>
        </p:grpSpPr>
        <p:pic>
          <p:nvPicPr>
            <p:cNvPr id="4" name="Afbeelding 3">
              <a:extLst>
                <a:ext uri="{FF2B5EF4-FFF2-40B4-BE49-F238E27FC236}">
                  <a16:creationId xmlns:a16="http://schemas.microsoft.com/office/drawing/2014/main" id="{A6962E6D-FE0A-F9AA-25D1-47F58EDE75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205372" y="1484784"/>
              <a:ext cx="6696744" cy="4731990"/>
            </a:xfrm>
            <a:prstGeom prst="rect">
              <a:avLst/>
            </a:prstGeom>
          </p:spPr>
        </p:pic>
        <p:sp>
          <p:nvSpPr>
            <p:cNvPr id="5" name="Tekstvak 4">
              <a:extLst>
                <a:ext uri="{FF2B5EF4-FFF2-40B4-BE49-F238E27FC236}">
                  <a16:creationId xmlns:a16="http://schemas.microsoft.com/office/drawing/2014/main" id="{E12344ED-14A7-6BC4-2016-3AABB45C667C}"/>
                </a:ext>
              </a:extLst>
            </p:cNvPr>
            <p:cNvSpPr txBox="1"/>
            <p:nvPr/>
          </p:nvSpPr>
          <p:spPr>
            <a:xfrm>
              <a:off x="4846078" y="6216773"/>
              <a:ext cx="3398332" cy="378760"/>
            </a:xfrm>
            <a:prstGeom prst="rect">
              <a:avLst/>
            </a:prstGeom>
            <a:noFill/>
          </p:spPr>
          <p:txBody>
            <a:bodyPr wrap="square">
              <a:spAutoFit/>
            </a:bodyPr>
            <a:lstStyle/>
            <a:p>
              <a:r>
                <a:rPr lang="nl-NL" sz="500" dirty="0">
                  <a:solidFill>
                    <a:schemeClr val="bg1">
                      <a:lumMod val="85000"/>
                    </a:schemeClr>
                  </a:solidFill>
                </a:rPr>
                <a:t>https://youtu.be/3aAffaGwC_I?feature=shared  </a:t>
              </a:r>
            </a:p>
          </p:txBody>
        </p:sp>
      </p:grpSp>
      <p:sp>
        <p:nvSpPr>
          <p:cNvPr id="6" name="Pijl: rechts 5">
            <a:extLst>
              <a:ext uri="{FF2B5EF4-FFF2-40B4-BE49-F238E27FC236}">
                <a16:creationId xmlns:a16="http://schemas.microsoft.com/office/drawing/2014/main" id="{BC6DFBC8-2628-88A4-7DF6-EF1C8652A806}"/>
              </a:ext>
            </a:extLst>
          </p:cNvPr>
          <p:cNvSpPr/>
          <p:nvPr/>
        </p:nvSpPr>
        <p:spPr>
          <a:xfrm rot="19754186">
            <a:off x="400627" y="3250850"/>
            <a:ext cx="664200" cy="305630"/>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sport, bowling, Bowlinguitrusting, Bowlingkegel&#10;&#10;Automatisch gegenereerde beschrijving">
            <a:extLst>
              <a:ext uri="{FF2B5EF4-FFF2-40B4-BE49-F238E27FC236}">
                <a16:creationId xmlns:a16="http://schemas.microsoft.com/office/drawing/2014/main" id="{B9859885-37F1-01E9-1966-6A523E3BA7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4413" y="2801363"/>
            <a:ext cx="2992939" cy="1999284"/>
          </a:xfrm>
          <a:prstGeom prst="rect">
            <a:avLst/>
          </a:prstGeom>
        </p:spPr>
      </p:pic>
    </p:spTree>
    <p:extLst>
      <p:ext uri="{BB962C8B-B14F-4D97-AF65-F5344CB8AC3E}">
        <p14:creationId xmlns:p14="http://schemas.microsoft.com/office/powerpoint/2010/main" val="4263199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a:t>
            </a:r>
            <a:r>
              <a:rPr lang="nl-NL" sz="4800" b="1" dirty="0">
                <a:effectLst/>
                <a:latin typeface="Century Gothic" panose="020B0502020202020204" pitchFamily="34" charset="0"/>
                <a:ea typeface="Calibri"/>
                <a:cs typeface="Times New Roman"/>
              </a:rPr>
              <a:t> schade</a:t>
            </a:r>
          </a:p>
        </p:txBody>
      </p:sp>
      <p:sp>
        <p:nvSpPr>
          <p:cNvPr id="7" name="Text Box 14"/>
          <p:cNvSpPr txBox="1"/>
          <p:nvPr/>
        </p:nvSpPr>
        <p:spPr>
          <a:xfrm>
            <a:off x="416822" y="3588174"/>
            <a:ext cx="2348951" cy="95695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209874" y="3533681"/>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water-</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2879823" y="3588173"/>
            <a:ext cx="1959406" cy="95695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1" name="Text Box 14"/>
          <p:cNvSpPr txBox="1"/>
          <p:nvPr/>
        </p:nvSpPr>
        <p:spPr>
          <a:xfrm>
            <a:off x="4932040" y="3588173"/>
            <a:ext cx="3823961" cy="96763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4875014" y="3543877"/>
            <a:ext cx="3938011"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de aardbevings-</a:t>
            </a:r>
          </a:p>
        </p:txBody>
      </p:sp>
      <p:pic>
        <p:nvPicPr>
          <p:cNvPr id="15" name="Afbeelding 14"/>
          <p:cNvPicPr/>
          <p:nvPr/>
        </p:nvPicPr>
        <p:blipFill>
          <a:blip r:embed="rId3" cstate="print">
            <a:extLst>
              <a:ext uri="{28A0092B-C50C-407E-A947-70E740481C1C}">
                <a14:useLocalDpi xmlns:a14="http://schemas.microsoft.com/office/drawing/2010/main" val="0"/>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20280" cy="112555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dat wat kapot is</a:t>
            </a:r>
            <a:endParaRPr lang="nl-NL" sz="1100" dirty="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C9A50DDB-C7A2-930E-9CE6-000F9266B5E0}"/>
              </a:ext>
            </a:extLst>
          </p:cNvPr>
          <p:cNvSpPr txBox="1">
            <a:spLocks noChangeArrowheads="1"/>
          </p:cNvSpPr>
          <p:nvPr/>
        </p:nvSpPr>
        <p:spPr bwMode="auto">
          <a:xfrm>
            <a:off x="154008" y="3955336"/>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schade</a:t>
            </a:r>
            <a:endParaRPr lang="nl-NL" sz="3600" b="1" dirty="0">
              <a:effectLst/>
              <a:latin typeface="Century Gothic" panose="020B0502020202020204" pitchFamily="34" charset="0"/>
              <a:ea typeface="Calibri"/>
              <a:cs typeface="Times New Roman"/>
            </a:endParaRPr>
          </a:p>
        </p:txBody>
      </p:sp>
      <p:sp>
        <p:nvSpPr>
          <p:cNvPr id="4" name="Tekstvak 3">
            <a:extLst>
              <a:ext uri="{FF2B5EF4-FFF2-40B4-BE49-F238E27FC236}">
                <a16:creationId xmlns:a16="http://schemas.microsoft.com/office/drawing/2014/main" id="{BD49E53F-4D7F-47AB-1FDE-824F2FD92979}"/>
              </a:ext>
            </a:extLst>
          </p:cNvPr>
          <p:cNvSpPr txBox="1">
            <a:spLocks noChangeArrowheads="1"/>
          </p:cNvSpPr>
          <p:nvPr/>
        </p:nvSpPr>
        <p:spPr bwMode="auto">
          <a:xfrm>
            <a:off x="2584355" y="3521448"/>
            <a:ext cx="2424710"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blik-</a:t>
            </a:r>
            <a:endParaRPr lang="nl-NL" sz="3600" b="1" dirty="0">
              <a:effectLst/>
              <a:latin typeface="Century Gothic" panose="020B0502020202020204" pitchFamily="34" charset="0"/>
              <a:ea typeface="Calibri"/>
              <a:cs typeface="Times New Roman"/>
            </a:endParaRPr>
          </a:p>
        </p:txBody>
      </p:sp>
      <p:sp>
        <p:nvSpPr>
          <p:cNvPr id="17" name="Tekstvak 2">
            <a:extLst>
              <a:ext uri="{FF2B5EF4-FFF2-40B4-BE49-F238E27FC236}">
                <a16:creationId xmlns:a16="http://schemas.microsoft.com/office/drawing/2014/main" id="{DC1BBA2F-4FD2-B74C-B9A4-92671831455E}"/>
              </a:ext>
            </a:extLst>
          </p:cNvPr>
          <p:cNvSpPr txBox="1">
            <a:spLocks noChangeArrowheads="1"/>
          </p:cNvSpPr>
          <p:nvPr/>
        </p:nvSpPr>
        <p:spPr bwMode="auto">
          <a:xfrm>
            <a:off x="2691316" y="3955336"/>
            <a:ext cx="2283755"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schade</a:t>
            </a:r>
            <a:endParaRPr lang="nl-NL" sz="3600" b="1" dirty="0">
              <a:effectLst/>
              <a:latin typeface="Century Gothic" panose="020B0502020202020204" pitchFamily="34" charset="0"/>
              <a:ea typeface="Calibri"/>
              <a:cs typeface="Times New Roman"/>
            </a:endParaRPr>
          </a:p>
        </p:txBody>
      </p:sp>
      <p:sp>
        <p:nvSpPr>
          <p:cNvPr id="18" name="Tekstvak 2">
            <a:extLst>
              <a:ext uri="{FF2B5EF4-FFF2-40B4-BE49-F238E27FC236}">
                <a16:creationId xmlns:a16="http://schemas.microsoft.com/office/drawing/2014/main" id="{D8B71548-F59A-5073-B7A4-17E0D45AE782}"/>
              </a:ext>
            </a:extLst>
          </p:cNvPr>
          <p:cNvSpPr txBox="1">
            <a:spLocks noChangeArrowheads="1"/>
          </p:cNvSpPr>
          <p:nvPr/>
        </p:nvSpPr>
        <p:spPr bwMode="auto">
          <a:xfrm>
            <a:off x="5350255" y="4024263"/>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schade</a:t>
            </a:r>
            <a:endParaRPr lang="nl-NL" sz="3600" b="1" dirty="0">
              <a:effectLst/>
              <a:latin typeface="Century Gothic" panose="020B0502020202020204" pitchFamily="34" charset="0"/>
              <a:ea typeface="Calibri"/>
              <a:cs typeface="Times New Roman"/>
            </a:endParaRPr>
          </a:p>
        </p:txBody>
      </p:sp>
      <p:pic>
        <p:nvPicPr>
          <p:cNvPr id="23" name="Afbeelding 22" descr="Afbeelding met overdekt, Vloermateriaal, plafond, muur&#10;&#10;Automatisch gegenereerde beschrijving">
            <a:extLst>
              <a:ext uri="{FF2B5EF4-FFF2-40B4-BE49-F238E27FC236}">
                <a16:creationId xmlns:a16="http://schemas.microsoft.com/office/drawing/2014/main" id="{5BA08789-16BE-C7C3-D5B1-973EC5F451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956" y="4662938"/>
            <a:ext cx="1584176" cy="1187829"/>
          </a:xfrm>
          <a:prstGeom prst="rect">
            <a:avLst/>
          </a:prstGeom>
        </p:spPr>
      </p:pic>
      <p:pic>
        <p:nvPicPr>
          <p:cNvPr id="24" name="Afbeelding 23" descr="Afbeelding met buiten, gebouw, lucht, oud&#10;&#10;Automatisch gegenereerde beschrijving">
            <a:extLst>
              <a:ext uri="{FF2B5EF4-FFF2-40B4-BE49-F238E27FC236}">
                <a16:creationId xmlns:a16="http://schemas.microsoft.com/office/drawing/2014/main" id="{8582373B-00FB-17A3-8D4E-4BDC2A143A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3256" y="4731533"/>
            <a:ext cx="2072287" cy="1193638"/>
          </a:xfrm>
          <a:prstGeom prst="rect">
            <a:avLst/>
          </a:prstGeom>
        </p:spPr>
      </p:pic>
      <p:pic>
        <p:nvPicPr>
          <p:cNvPr id="26" name="Afbeelding 25" descr="Afbeelding met band, wiel, voertuig, Landvoertuig&#10;&#10;Automatisch gegenereerde beschrijving">
            <a:extLst>
              <a:ext uri="{FF2B5EF4-FFF2-40B4-BE49-F238E27FC236}">
                <a16:creationId xmlns:a16="http://schemas.microsoft.com/office/drawing/2014/main" id="{F4638006-0E50-22B6-10AE-7EC9442315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3935" y="4803621"/>
            <a:ext cx="1524000" cy="1014984"/>
          </a:xfrm>
          <a:prstGeom prst="rect">
            <a:avLst/>
          </a:prstGeom>
        </p:spPr>
      </p:pic>
    </p:spTree>
    <p:extLst>
      <p:ext uri="{BB962C8B-B14F-4D97-AF65-F5344CB8AC3E}">
        <p14:creationId xmlns:p14="http://schemas.microsoft.com/office/powerpoint/2010/main" val="3719128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14"/>
          <p:cNvSpPr txBox="1"/>
          <p:nvPr/>
        </p:nvSpPr>
        <p:spPr>
          <a:xfrm>
            <a:off x="6012160" y="3149875"/>
            <a:ext cx="2850773" cy="9992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6027381" y="3179352"/>
            <a:ext cx="2907559" cy="110048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r>
              <a:rPr lang="nl-NL" sz="4800" dirty="0">
                <a:latin typeface="Century Gothic" panose="020B0502020202020204" pitchFamily="34" charset="0"/>
                <a:ea typeface="Calibri"/>
                <a:cs typeface="Times New Roman"/>
              </a:rPr>
              <a:t>in paniek</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426398" y="647174"/>
            <a:ext cx="8242147"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Als ik, per ongeluk, een bowlingbal door het plafond zou gooien, zou ik </a:t>
            </a:r>
            <a:r>
              <a:rPr lang="nl-NL" sz="2000" i="1" u="sng" dirty="0">
                <a:solidFill>
                  <a:srgbClr val="387038"/>
                </a:solidFill>
                <a:effectLst/>
                <a:latin typeface="Century Gothic" panose="020B0502020202020204" pitchFamily="34" charset="0"/>
                <a:ea typeface="Calibri"/>
                <a:cs typeface="Times New Roman"/>
              </a:rPr>
              <a:t>in paniek</a:t>
            </a:r>
            <a:r>
              <a:rPr lang="nl-NL" sz="2000" i="1" dirty="0">
                <a:solidFill>
                  <a:srgbClr val="387038"/>
                </a:solidFill>
                <a:latin typeface="Century Gothic" panose="020B0502020202020204" pitchFamily="34" charset="0"/>
                <a:ea typeface="Calibri"/>
                <a:cs typeface="Times New Roman"/>
              </a:rPr>
              <a:t> raken denk ik.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32433" y="4309313"/>
            <a:ext cx="2799892" cy="88860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44329" y="4268591"/>
            <a:ext cx="2806361" cy="888601"/>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plotseling erg bang</a:t>
            </a:r>
            <a:endParaRPr lang="nl-NL" sz="1100" dirty="0">
              <a:effectLst/>
              <a:latin typeface="Century Gothic" panose="020B0502020202020204" pitchFamily="34" charset="0"/>
              <a:ea typeface="Calibri"/>
              <a:cs typeface="Times New Roman"/>
            </a:endParaRPr>
          </a:p>
        </p:txBody>
      </p:sp>
      <p:sp>
        <p:nvSpPr>
          <p:cNvPr id="12" name="Text Box 14">
            <a:extLst>
              <a:ext uri="{FF2B5EF4-FFF2-40B4-BE49-F238E27FC236}">
                <a16:creationId xmlns:a16="http://schemas.microsoft.com/office/drawing/2014/main" id="{D99AF3B0-4986-4E57-B48A-BD0CC877A9DF}"/>
              </a:ext>
            </a:extLst>
          </p:cNvPr>
          <p:cNvSpPr txBox="1"/>
          <p:nvPr/>
        </p:nvSpPr>
        <p:spPr>
          <a:xfrm>
            <a:off x="221304" y="4393488"/>
            <a:ext cx="2808312" cy="93242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xt Box 14">
            <a:extLst>
              <a:ext uri="{FF2B5EF4-FFF2-40B4-BE49-F238E27FC236}">
                <a16:creationId xmlns:a16="http://schemas.microsoft.com/office/drawing/2014/main" id="{0E5F5238-9A0D-4965-B53C-DCA7DEECA0D9}"/>
              </a:ext>
            </a:extLst>
          </p:cNvPr>
          <p:cNvSpPr txBox="1"/>
          <p:nvPr/>
        </p:nvSpPr>
        <p:spPr>
          <a:xfrm>
            <a:off x="108709" y="4438895"/>
            <a:ext cx="3043448" cy="128475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effectLst/>
                <a:latin typeface="Century Gothic" panose="020B0502020202020204" pitchFamily="34" charset="0"/>
                <a:ea typeface="Calibri"/>
                <a:cs typeface="Times New Roman"/>
              </a:rPr>
              <a:t>ongerust </a:t>
            </a:r>
            <a:endParaRPr lang="nl-NL" sz="1100" dirty="0">
              <a:effectLst/>
              <a:latin typeface="Century Gothic" panose="020B0502020202020204" pitchFamily="34" charset="0"/>
              <a:ea typeface="Calibri"/>
              <a:cs typeface="Times New Roman"/>
            </a:endParaRPr>
          </a:p>
        </p:txBody>
      </p:sp>
      <p:pic>
        <p:nvPicPr>
          <p:cNvPr id="3" name="Afbeelding 2" descr="Afbeelding met persoon, lucht, person, shirt&#10;&#10;Automatisch gegenereerde beschrijving">
            <a:extLst>
              <a:ext uri="{FF2B5EF4-FFF2-40B4-BE49-F238E27FC236}">
                <a16:creationId xmlns:a16="http://schemas.microsoft.com/office/drawing/2014/main" id="{882991DF-8DCD-4E83-8A2A-F7099712D8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118" y="2869241"/>
            <a:ext cx="2115893" cy="1410595"/>
          </a:xfrm>
          <a:prstGeom prst="rect">
            <a:avLst/>
          </a:prstGeom>
        </p:spPr>
      </p:pic>
      <p:pic>
        <p:nvPicPr>
          <p:cNvPr id="19" name="Afbeelding 18" descr="Afbeelding met kleding&#10;&#10;Automatisch gegenereerde beschrijving">
            <a:extLst>
              <a:ext uri="{FF2B5EF4-FFF2-40B4-BE49-F238E27FC236}">
                <a16:creationId xmlns:a16="http://schemas.microsoft.com/office/drawing/2014/main" id="{B066AA1B-F14D-4687-8AD7-A078779ABE2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206546" y="1512336"/>
            <a:ext cx="2461999" cy="1342283"/>
          </a:xfrm>
          <a:prstGeom prst="rect">
            <a:avLst/>
          </a:prstGeom>
        </p:spPr>
      </p:pic>
    </p:spTree>
    <p:extLst>
      <p:ext uri="{BB962C8B-B14F-4D97-AF65-F5344CB8AC3E}">
        <p14:creationId xmlns:p14="http://schemas.microsoft.com/office/powerpoint/2010/main" val="7356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37 – 12 september 2023</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2167"/>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28772" y="4628830"/>
            <a:ext cx="2681905" cy="69283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6" name="Text Box 14"/>
          <p:cNvSpPr txBox="1"/>
          <p:nvPr/>
        </p:nvSpPr>
        <p:spPr>
          <a:xfrm>
            <a:off x="3169227" y="3996894"/>
            <a:ext cx="2693235"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37250" y="4723891"/>
            <a:ext cx="3417197" cy="9269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de vraag</a:t>
            </a:r>
            <a:endParaRPr lang="nl-NL" sz="900" b="1" dirty="0">
              <a:latin typeface="Century Gothic" panose="020B0502020202020204" pitchFamily="34" charset="0"/>
              <a:ea typeface="Calibri"/>
              <a:cs typeface="Times New Roman"/>
            </a:endParaRPr>
          </a:p>
        </p:txBody>
      </p:sp>
      <p:sp>
        <p:nvSpPr>
          <p:cNvPr id="9" name="Text Box 14"/>
          <p:cNvSpPr txBox="1"/>
          <p:nvPr/>
        </p:nvSpPr>
        <p:spPr>
          <a:xfrm>
            <a:off x="3143261" y="4065996"/>
            <a:ext cx="2834438" cy="101918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opsporen</a:t>
            </a:r>
            <a:endParaRPr lang="nl-NL" sz="900" b="1" dirty="0">
              <a:effectLst/>
              <a:latin typeface="Century Gothic" panose="020B0502020202020204" pitchFamily="34" charset="0"/>
              <a:ea typeface="Calibri"/>
              <a:cs typeface="Times New Roman"/>
            </a:endParaRPr>
          </a:p>
        </p:txBody>
      </p:sp>
      <p:sp>
        <p:nvSpPr>
          <p:cNvPr id="10" name="Text Box 14"/>
          <p:cNvSpPr txBox="1"/>
          <p:nvPr/>
        </p:nvSpPr>
        <p:spPr>
          <a:xfrm>
            <a:off x="5842919" y="4393932"/>
            <a:ext cx="3138805"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542829" y="427474"/>
            <a:ext cx="8471670" cy="108023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000" i="1" dirty="0">
                <a:solidFill>
                  <a:srgbClr val="387038"/>
                </a:solidFill>
                <a:effectLst/>
                <a:latin typeface="Century Gothic" panose="020B0502020202020204" pitchFamily="34" charset="0"/>
                <a:ea typeface="Calibri"/>
                <a:cs typeface="Times New Roman"/>
              </a:rPr>
              <a:t>Internet meldt verschillende grappige filmpjes met bowling blunders. Ik heb er een paar </a:t>
            </a:r>
            <a:r>
              <a:rPr lang="nl-NL" sz="2000" i="1" u="sng" dirty="0">
                <a:solidFill>
                  <a:srgbClr val="387038"/>
                </a:solidFill>
                <a:effectLst/>
                <a:latin typeface="Century Gothic" panose="020B0502020202020204" pitchFamily="34" charset="0"/>
                <a:ea typeface="Calibri"/>
                <a:cs typeface="Times New Roman"/>
              </a:rPr>
              <a:t>opgespoord</a:t>
            </a:r>
            <a:r>
              <a:rPr lang="nl-NL" sz="2000" i="1" dirty="0">
                <a:solidFill>
                  <a:srgbClr val="387038"/>
                </a:solidFill>
                <a:effectLst/>
                <a:latin typeface="Century Gothic" panose="020B0502020202020204" pitchFamily="34" charset="0"/>
                <a:ea typeface="Calibri"/>
                <a:cs typeface="Times New Roman"/>
              </a:rPr>
              <a:t>. Di</a:t>
            </a:r>
            <a:r>
              <a:rPr lang="nl-NL" sz="2000" i="1" dirty="0">
                <a:solidFill>
                  <a:srgbClr val="387038"/>
                </a:solidFill>
                <a:latin typeface="Century Gothic" panose="020B0502020202020204" pitchFamily="34" charset="0"/>
                <a:ea typeface="Calibri"/>
                <a:cs typeface="Times New Roman"/>
              </a:rPr>
              <a:t>t is het resultaat.</a:t>
            </a:r>
            <a:endParaRPr lang="nl-NL" sz="1100" dirty="0">
              <a:effectLst/>
              <a:latin typeface="Century Gothic" panose="020B0502020202020204" pitchFamily="34" charset="0"/>
              <a:ea typeface="Calibri"/>
              <a:cs typeface="Times New Roman"/>
            </a:endParaRPr>
          </a:p>
        </p:txBody>
      </p:sp>
      <p:sp>
        <p:nvSpPr>
          <p:cNvPr id="13" name="Tekstvak 2">
            <a:extLst>
              <a:ext uri="{FF2B5EF4-FFF2-40B4-BE49-F238E27FC236}">
                <a16:creationId xmlns:a16="http://schemas.microsoft.com/office/drawing/2014/main" id="{2CAF2CA5-8840-46D4-8561-7FDED8187EDA}"/>
              </a:ext>
            </a:extLst>
          </p:cNvPr>
          <p:cNvSpPr txBox="1">
            <a:spLocks noChangeArrowheads="1"/>
          </p:cNvSpPr>
          <p:nvPr/>
        </p:nvSpPr>
        <p:spPr bwMode="auto">
          <a:xfrm>
            <a:off x="-3691852" y="5488762"/>
            <a:ext cx="2693235" cy="926971"/>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endParaRPr lang="nl-NL" sz="2400" dirty="0">
              <a:effectLst/>
              <a:latin typeface="Century Gothic" panose="020B0502020202020204" pitchFamily="34" charset="0"/>
              <a:ea typeface="Calibri"/>
              <a:cs typeface="Times New Roman"/>
            </a:endParaRPr>
          </a:p>
        </p:txBody>
      </p:sp>
      <p:sp>
        <p:nvSpPr>
          <p:cNvPr id="17" name="Text Box 14">
            <a:extLst>
              <a:ext uri="{FF2B5EF4-FFF2-40B4-BE49-F238E27FC236}">
                <a16:creationId xmlns:a16="http://schemas.microsoft.com/office/drawing/2014/main" id="{0E377E26-6D50-468D-A3B4-200BFC003DEF}"/>
              </a:ext>
            </a:extLst>
          </p:cNvPr>
          <p:cNvSpPr txBox="1"/>
          <p:nvPr/>
        </p:nvSpPr>
        <p:spPr>
          <a:xfrm>
            <a:off x="6029631" y="3189802"/>
            <a:ext cx="2693235" cy="963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321BC7E-AF49-44A5-9537-8BFE6963D605}"/>
              </a:ext>
            </a:extLst>
          </p:cNvPr>
          <p:cNvSpPr txBox="1"/>
          <p:nvPr/>
        </p:nvSpPr>
        <p:spPr>
          <a:xfrm>
            <a:off x="5934919" y="3189802"/>
            <a:ext cx="2834438" cy="77336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effectLst/>
                <a:latin typeface="Century Gothic" panose="020B0502020202020204" pitchFamily="34" charset="0"/>
                <a:ea typeface="Calibri"/>
                <a:cs typeface="Times New Roman"/>
              </a:rPr>
              <a:t>het resultaat</a:t>
            </a:r>
            <a:endParaRPr lang="nl-NL" sz="900" b="1" dirty="0">
              <a:effectLst/>
              <a:latin typeface="Century Gothic" panose="020B0502020202020204" pitchFamily="34" charset="0"/>
              <a:ea typeface="Calibri"/>
              <a:cs typeface="Times New Roman"/>
            </a:endParaRPr>
          </a:p>
        </p:txBody>
      </p:sp>
      <p:pic>
        <p:nvPicPr>
          <p:cNvPr id="20" name="Afbeelding 19">
            <a:extLst>
              <a:ext uri="{FF2B5EF4-FFF2-40B4-BE49-F238E27FC236}">
                <a16:creationId xmlns:a16="http://schemas.microsoft.com/office/drawing/2014/main" id="{76DBA105-BBAE-4043-B984-9B3ABDB66B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99066" y="2573019"/>
            <a:ext cx="1079601" cy="1901036"/>
          </a:xfrm>
          <a:prstGeom prst="rect">
            <a:avLst/>
          </a:prstGeom>
        </p:spPr>
      </p:pic>
      <p:sp>
        <p:nvSpPr>
          <p:cNvPr id="12" name="Text Box 14">
            <a:extLst>
              <a:ext uri="{FF2B5EF4-FFF2-40B4-BE49-F238E27FC236}">
                <a16:creationId xmlns:a16="http://schemas.microsoft.com/office/drawing/2014/main" id="{5BBFFBE8-4938-56BA-8095-B98A705DBF64}"/>
              </a:ext>
            </a:extLst>
          </p:cNvPr>
          <p:cNvSpPr txBox="1"/>
          <p:nvPr/>
        </p:nvSpPr>
        <p:spPr>
          <a:xfrm>
            <a:off x="3172953" y="4903541"/>
            <a:ext cx="3350255" cy="90209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08744733-A4DA-96B7-25DD-C05DEA80333A}"/>
              </a:ext>
            </a:extLst>
          </p:cNvPr>
          <p:cNvSpPr txBox="1">
            <a:spLocks noChangeArrowheads="1"/>
          </p:cNvSpPr>
          <p:nvPr/>
        </p:nvSpPr>
        <p:spPr bwMode="auto">
          <a:xfrm>
            <a:off x="3210057" y="5011145"/>
            <a:ext cx="3483042" cy="692835"/>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dirty="0">
                <a:effectLst/>
                <a:latin typeface="Century Gothic" panose="020B0502020202020204" pitchFamily="34" charset="0"/>
                <a:ea typeface="Calibri"/>
                <a:cs typeface="Times New Roman"/>
              </a:rPr>
              <a:t>= iets of iemand zoeken en vinden</a:t>
            </a:r>
          </a:p>
        </p:txBody>
      </p:sp>
      <p:pic>
        <p:nvPicPr>
          <p:cNvPr id="7" name="Afbeelding 6" descr="Afbeelding met persoon, computer, computer, Netbook&#10;&#10;Automatisch gegenereerde beschrijving">
            <a:extLst>
              <a:ext uri="{FF2B5EF4-FFF2-40B4-BE49-F238E27FC236}">
                <a16:creationId xmlns:a16="http://schemas.microsoft.com/office/drawing/2014/main" id="{244DADA8-64D4-49E0-2724-01DD650E65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8518" y="2447741"/>
            <a:ext cx="2550263" cy="1433248"/>
          </a:xfrm>
          <a:prstGeom prst="rect">
            <a:avLst/>
          </a:prstGeom>
        </p:spPr>
      </p:pic>
      <p:pic>
        <p:nvPicPr>
          <p:cNvPr id="22" name="Afbeelding 21">
            <a:extLst>
              <a:ext uri="{FF2B5EF4-FFF2-40B4-BE49-F238E27FC236}">
                <a16:creationId xmlns:a16="http://schemas.microsoft.com/office/drawing/2014/main" id="{5E5BD806-8445-F73E-2526-227FF7400AC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568169" y="1567827"/>
            <a:ext cx="1767196" cy="1535518"/>
          </a:xfrm>
          <a:prstGeom prst="rect">
            <a:avLst/>
          </a:prstGeom>
        </p:spPr>
      </p:pic>
      <p:sp>
        <p:nvSpPr>
          <p:cNvPr id="25" name="Tekstvak 24">
            <a:extLst>
              <a:ext uri="{FF2B5EF4-FFF2-40B4-BE49-F238E27FC236}">
                <a16:creationId xmlns:a16="http://schemas.microsoft.com/office/drawing/2014/main" id="{B8BAFD36-EA89-0C57-6AC0-9161E204882A}"/>
              </a:ext>
            </a:extLst>
          </p:cNvPr>
          <p:cNvSpPr txBox="1"/>
          <p:nvPr/>
        </p:nvSpPr>
        <p:spPr>
          <a:xfrm rot="16200000">
            <a:off x="7795519" y="2359955"/>
            <a:ext cx="1513684" cy="175572"/>
          </a:xfrm>
          <a:prstGeom prst="rect">
            <a:avLst/>
          </a:prstGeom>
          <a:noFill/>
        </p:spPr>
        <p:txBody>
          <a:bodyPr wrap="square">
            <a:spAutoFit/>
          </a:bodyPr>
          <a:lstStyle/>
          <a:p>
            <a:r>
              <a:rPr lang="nl-NL" sz="500" dirty="0">
                <a:solidFill>
                  <a:schemeClr val="bg1">
                    <a:lumMod val="75000"/>
                  </a:schemeClr>
                </a:solidFill>
                <a:hlinkClick r:id="rId7">
                  <a:extLst>
                    <a:ext uri="{A12FA001-AC4F-418D-AE19-62706E023703}">
                      <ahyp:hlinkClr xmlns:ahyp="http://schemas.microsoft.com/office/drawing/2018/hyperlinkcolor" val="tx"/>
                    </a:ext>
                  </a:extLst>
                </a:hlinkClick>
              </a:rPr>
              <a:t>https://youtu.be/3aAffaGwC_I?feature=shared</a:t>
            </a:r>
            <a:r>
              <a:rPr lang="nl-NL" sz="500" dirty="0">
                <a:solidFill>
                  <a:schemeClr val="bg1">
                    <a:lumMod val="75000"/>
                  </a:schemeClr>
                </a:solidFill>
              </a:rPr>
              <a:t> </a:t>
            </a:r>
          </a:p>
        </p:txBody>
      </p:sp>
    </p:spTree>
    <p:extLst>
      <p:ext uri="{BB962C8B-B14F-4D97-AF65-F5344CB8AC3E}">
        <p14:creationId xmlns:p14="http://schemas.microsoft.com/office/powerpoint/2010/main" val="3911947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411760" y="2460966"/>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a:t>
            </a:r>
            <a:r>
              <a:rPr lang="nl-NL" sz="4800" b="1" dirty="0">
                <a:effectLst/>
                <a:latin typeface="Century Gothic" panose="020B0502020202020204" pitchFamily="34" charset="0"/>
                <a:ea typeface="Calibri"/>
                <a:cs typeface="Times New Roman"/>
              </a:rPr>
              <a:t>e journalist</a:t>
            </a:r>
            <a:endParaRPr lang="nl-NL" sz="11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713814" y="1054039"/>
            <a:ext cx="566101" cy="14508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190241"/>
            <a:ext cx="210039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968303" y="4149080"/>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krant</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3231427" y="722942"/>
            <a:ext cx="291606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2992104" y="715558"/>
            <a:ext cx="3443420" cy="43923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journaal</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288032" y="4324861"/>
            <a:ext cx="311915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12200" y="4285113"/>
            <a:ext cx="310247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interview</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val="0"/>
              </a:ext>
            </a:extLst>
          </a:blip>
          <a:stretch>
            <a:fillRect/>
          </a:stretch>
        </p:blipFill>
        <p:spPr>
          <a:xfrm>
            <a:off x="7380312" y="6220072"/>
            <a:ext cx="1584176" cy="593304"/>
          </a:xfrm>
          <a:prstGeom prst="rect">
            <a:avLst/>
          </a:prstGeom>
        </p:spPr>
      </p:pic>
      <p:sp>
        <p:nvSpPr>
          <p:cNvPr id="17" name="Text Box 14"/>
          <p:cNvSpPr txBox="1"/>
          <p:nvPr/>
        </p:nvSpPr>
        <p:spPr>
          <a:xfrm>
            <a:off x="2339752" y="3212976"/>
            <a:ext cx="5400600" cy="87281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339753" y="3188321"/>
            <a:ext cx="5400600" cy="60691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iemand die over het nieuws schrijft of vertelt</a:t>
            </a:r>
            <a:endParaRPr lang="nl-NL" sz="1100" dirty="0">
              <a:effectLst/>
              <a:latin typeface="Century Gothic" panose="020B0502020202020204" pitchFamily="34" charset="0"/>
              <a:ea typeface="Calibri"/>
              <a:cs typeface="Times New Roman"/>
            </a:endParaRPr>
          </a:p>
        </p:txBody>
      </p:sp>
      <p:pic>
        <p:nvPicPr>
          <p:cNvPr id="19" name="Afbeelding 18">
            <a:extLst>
              <a:ext uri="{FF2B5EF4-FFF2-40B4-BE49-F238E27FC236}">
                <a16:creationId xmlns:a16="http://schemas.microsoft.com/office/drawing/2014/main" id="{375C165B-7546-4A26-85D6-3BBDEC7D240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8923" y="1942959"/>
            <a:ext cx="1795488" cy="1414105"/>
          </a:xfrm>
          <a:prstGeom prst="rect">
            <a:avLst/>
          </a:prstGeom>
        </p:spPr>
      </p:pic>
      <p:pic>
        <p:nvPicPr>
          <p:cNvPr id="4" name="Afbeelding 3">
            <a:extLst>
              <a:ext uri="{FF2B5EF4-FFF2-40B4-BE49-F238E27FC236}">
                <a16:creationId xmlns:a16="http://schemas.microsoft.com/office/drawing/2014/main" id="{6895EF18-D449-4127-B5E5-E33099E3E2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4970180"/>
            <a:ext cx="2333494" cy="1558774"/>
          </a:xfrm>
          <a:prstGeom prst="rect">
            <a:avLst/>
          </a:prstGeom>
        </p:spPr>
      </p:pic>
      <p:pic>
        <p:nvPicPr>
          <p:cNvPr id="20" name="Afbeelding 19">
            <a:extLst>
              <a:ext uri="{FF2B5EF4-FFF2-40B4-BE49-F238E27FC236}">
                <a16:creationId xmlns:a16="http://schemas.microsoft.com/office/drawing/2014/main" id="{45E3B21A-CAEA-4DE6-9E33-E936B7F1B5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572" y="4813145"/>
            <a:ext cx="2283764" cy="1776768"/>
          </a:xfrm>
          <a:prstGeom prst="rect">
            <a:avLst/>
          </a:prstGeom>
        </p:spPr>
      </p:pic>
      <p:pic>
        <p:nvPicPr>
          <p:cNvPr id="22" name="Afbeelding 21">
            <a:extLst>
              <a:ext uri="{FF2B5EF4-FFF2-40B4-BE49-F238E27FC236}">
                <a16:creationId xmlns:a16="http://schemas.microsoft.com/office/drawing/2014/main" id="{77C654D6-126D-4865-B9B3-22493F0C291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256441" y="546185"/>
            <a:ext cx="2481222" cy="1737374"/>
          </a:xfrm>
          <a:prstGeom prst="rect">
            <a:avLst/>
          </a:prstGeom>
        </p:spPr>
      </p:pic>
    </p:spTree>
    <p:extLst>
      <p:ext uri="{BB962C8B-B14F-4D97-AF65-F5344CB8AC3E}">
        <p14:creationId xmlns:p14="http://schemas.microsoft.com/office/powerpoint/2010/main" val="3551431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617196"/>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het puin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stukken steen van iets wat afgebroken is  </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24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Na het ongeluk moest </a:t>
            </a:r>
            <a:r>
              <a:rPr lang="nl-NL" sz="2800" i="1" u="sng" dirty="0">
                <a:solidFill>
                  <a:srgbClr val="387038"/>
                </a:solidFill>
                <a:latin typeface="Century Gothic" panose="020B0502020202020204" pitchFamily="34" charset="0"/>
                <a:cs typeface="Times New Roman"/>
              </a:rPr>
              <a:t>het puin</a:t>
            </a:r>
            <a:r>
              <a:rPr lang="nl-NL" sz="2800" i="1" dirty="0">
                <a:solidFill>
                  <a:srgbClr val="387038"/>
                </a:solidFill>
                <a:latin typeface="Century Gothic" panose="020B0502020202020204" pitchFamily="34" charset="0"/>
                <a:cs typeface="Times New Roman"/>
              </a:rPr>
              <a:t> worden opgeruimd. </a:t>
            </a:r>
            <a:endParaRPr lang="nl-NL" sz="2800" i="1" dirty="0">
              <a:solidFill>
                <a:srgbClr val="00B050"/>
              </a:solidFill>
              <a:latin typeface="Century Gothic" panose="020B0502020202020204" pitchFamily="34" charset="0"/>
            </a:endParaRPr>
          </a:p>
        </p:txBody>
      </p:sp>
      <p:grpSp>
        <p:nvGrpSpPr>
          <p:cNvPr id="3" name="Groep 2">
            <a:extLst>
              <a:ext uri="{FF2B5EF4-FFF2-40B4-BE49-F238E27FC236}">
                <a16:creationId xmlns:a16="http://schemas.microsoft.com/office/drawing/2014/main" id="{276B30AC-2EA3-772A-064B-1228EAD0301D}"/>
              </a:ext>
            </a:extLst>
          </p:cNvPr>
          <p:cNvGrpSpPr/>
          <p:nvPr/>
        </p:nvGrpSpPr>
        <p:grpSpPr>
          <a:xfrm>
            <a:off x="1852941" y="2636912"/>
            <a:ext cx="4896544" cy="3090207"/>
            <a:chOff x="1187624" y="1772815"/>
            <a:chExt cx="7128792" cy="4498978"/>
          </a:xfrm>
        </p:grpSpPr>
        <p:pic>
          <p:nvPicPr>
            <p:cNvPr id="4" name="Afbeelding 3">
              <a:extLst>
                <a:ext uri="{FF2B5EF4-FFF2-40B4-BE49-F238E27FC236}">
                  <a16:creationId xmlns:a16="http://schemas.microsoft.com/office/drawing/2014/main" id="{5E2E9A5B-F894-A15C-F3E8-1D5D0BF2EB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87624" y="1772815"/>
              <a:ext cx="6768752" cy="4185317"/>
            </a:xfrm>
            <a:prstGeom prst="rect">
              <a:avLst/>
            </a:prstGeom>
          </p:spPr>
        </p:pic>
        <p:sp>
          <p:nvSpPr>
            <p:cNvPr id="5" name="Tekstvak 4">
              <a:extLst>
                <a:ext uri="{FF2B5EF4-FFF2-40B4-BE49-F238E27FC236}">
                  <a16:creationId xmlns:a16="http://schemas.microsoft.com/office/drawing/2014/main" id="{F25C74B2-78AE-BA61-5CBC-815D5864CD11}"/>
                </a:ext>
              </a:extLst>
            </p:cNvPr>
            <p:cNvSpPr txBox="1"/>
            <p:nvPr/>
          </p:nvSpPr>
          <p:spPr>
            <a:xfrm>
              <a:off x="5146254" y="5958132"/>
              <a:ext cx="3170162" cy="313661"/>
            </a:xfrm>
            <a:prstGeom prst="rect">
              <a:avLst/>
            </a:prstGeom>
            <a:noFill/>
          </p:spPr>
          <p:txBody>
            <a:bodyPr wrap="square">
              <a:spAutoFit/>
            </a:bodyPr>
            <a:lstStyle/>
            <a:p>
              <a:r>
                <a:rPr lang="nl-NL" sz="800" dirty="0">
                  <a:solidFill>
                    <a:schemeClr val="bg1">
                      <a:lumMod val="85000"/>
                    </a:schemeClr>
                  </a:solidFill>
                </a:rPr>
                <a:t>https://youtu.be/3aAffaGwC_I?feature=shared  </a:t>
              </a:r>
            </a:p>
          </p:txBody>
        </p:sp>
      </p:grpSp>
      <p:sp>
        <p:nvSpPr>
          <p:cNvPr id="7" name="Ovaal 6">
            <a:extLst>
              <a:ext uri="{FF2B5EF4-FFF2-40B4-BE49-F238E27FC236}">
                <a16:creationId xmlns:a16="http://schemas.microsoft.com/office/drawing/2014/main" id="{4D1DD020-F8E0-838E-98D1-5A7401C7FC22}"/>
              </a:ext>
            </a:extLst>
          </p:cNvPr>
          <p:cNvSpPr/>
          <p:nvPr/>
        </p:nvSpPr>
        <p:spPr>
          <a:xfrm rot="21118825">
            <a:off x="1881980" y="3806609"/>
            <a:ext cx="1780562" cy="7883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78205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63417"/>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bestaan uit</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hebben, samengesteld zijn uit</a:t>
            </a:r>
          </a:p>
          <a:p>
            <a:pPr fontAlgn="t"/>
            <a:endParaRPr lang="nl-NL" sz="4400" dirty="0">
              <a:latin typeface="Century Gothic" panose="020B0502020202020204" pitchFamily="34" charset="0"/>
            </a:endParaRP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24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Het bowlingspel </a:t>
            </a:r>
            <a:r>
              <a:rPr lang="nl-NL" sz="2800" i="1" u="sng" dirty="0">
                <a:solidFill>
                  <a:srgbClr val="387038"/>
                </a:solidFill>
                <a:latin typeface="Century Gothic" panose="020B0502020202020204" pitchFamily="34" charset="0"/>
                <a:cs typeface="Times New Roman"/>
              </a:rPr>
              <a:t>bestaat uit</a:t>
            </a:r>
            <a:r>
              <a:rPr lang="nl-NL" sz="2800" i="1" dirty="0">
                <a:solidFill>
                  <a:srgbClr val="387038"/>
                </a:solidFill>
                <a:latin typeface="Century Gothic" panose="020B0502020202020204" pitchFamily="34" charset="0"/>
                <a:cs typeface="Times New Roman"/>
              </a:rPr>
              <a:t> een lange baan, een zware bal en 10 kegels.</a:t>
            </a:r>
            <a:endParaRPr lang="nl-NL" sz="2800" i="1" dirty="0">
              <a:solidFill>
                <a:srgbClr val="00B050"/>
              </a:solidFill>
              <a:latin typeface="Century Gothic" panose="020B0502020202020204" pitchFamily="34" charset="0"/>
            </a:endParaRPr>
          </a:p>
        </p:txBody>
      </p:sp>
      <p:pic>
        <p:nvPicPr>
          <p:cNvPr id="2" name="Afbeelding 1" descr="Afbeelding met sport, bowling, Bowlinguitrusting, sportuitrusting&#10;&#10;Automatisch gegenereerde beschrijving">
            <a:extLst>
              <a:ext uri="{FF2B5EF4-FFF2-40B4-BE49-F238E27FC236}">
                <a16:creationId xmlns:a16="http://schemas.microsoft.com/office/drawing/2014/main" id="{1C4A413D-1AAC-C57A-5435-02CD4375C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916832"/>
            <a:ext cx="5019606" cy="3353098"/>
          </a:xfrm>
          <a:prstGeom prst="rect">
            <a:avLst/>
          </a:prstGeom>
        </p:spPr>
      </p:pic>
    </p:spTree>
    <p:extLst>
      <p:ext uri="{BB962C8B-B14F-4D97-AF65-F5344CB8AC3E}">
        <p14:creationId xmlns:p14="http://schemas.microsoft.com/office/powerpoint/2010/main" val="529902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journalist</a:t>
            </a:r>
          </a:p>
        </p:txBody>
      </p:sp>
      <p:pic>
        <p:nvPicPr>
          <p:cNvPr id="2" name="Afbeelding 1">
            <a:extLst>
              <a:ext uri="{FF2B5EF4-FFF2-40B4-BE49-F238E27FC236}">
                <a16:creationId xmlns:a16="http://schemas.microsoft.com/office/drawing/2014/main" id="{DC8E4BFF-524E-7B84-6F98-F8AC548582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1599" y="1387344"/>
            <a:ext cx="4608513" cy="5470656"/>
          </a:xfrm>
          <a:prstGeom prst="rect">
            <a:avLst/>
          </a:prstGeom>
        </p:spPr>
      </p:pic>
      <p:sp>
        <p:nvSpPr>
          <p:cNvPr id="5" name="Tekstballon: ovaal 4">
            <a:extLst>
              <a:ext uri="{FF2B5EF4-FFF2-40B4-BE49-F238E27FC236}">
                <a16:creationId xmlns:a16="http://schemas.microsoft.com/office/drawing/2014/main" id="{D74937FF-CE52-BA24-8D04-0CEECB8F6CD0}"/>
              </a:ext>
            </a:extLst>
          </p:cNvPr>
          <p:cNvSpPr/>
          <p:nvPr/>
        </p:nvSpPr>
        <p:spPr>
          <a:xfrm>
            <a:off x="4427984" y="908720"/>
            <a:ext cx="4716016" cy="3667118"/>
          </a:xfrm>
          <a:prstGeom prst="wedgeEllipseCallout">
            <a:avLst>
              <a:gd name="adj1" fmla="val -68885"/>
              <a:gd name="adj2" fmla="val 1046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goud, embleem, licht, koper&#10;&#10;Automatisch gegenereerde beschrijving">
            <a:extLst>
              <a:ext uri="{FF2B5EF4-FFF2-40B4-BE49-F238E27FC236}">
                <a16:creationId xmlns:a16="http://schemas.microsoft.com/office/drawing/2014/main" id="{31254588-95CF-E3DB-91E2-2CA43EA93C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0052" y="1700808"/>
            <a:ext cx="3471880" cy="1964995"/>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bestaan uit</a:t>
            </a:r>
          </a:p>
        </p:txBody>
      </p:sp>
      <p:pic>
        <p:nvPicPr>
          <p:cNvPr id="3" name="Afbeelding 2" descr="Afbeelding met sport, bowling, Bowlinguitrusting, sportuitrusting&#10;&#10;Automatisch gegenereerde beschrijving">
            <a:extLst>
              <a:ext uri="{FF2B5EF4-FFF2-40B4-BE49-F238E27FC236}">
                <a16:creationId xmlns:a16="http://schemas.microsoft.com/office/drawing/2014/main" id="{CECAC06F-CF7D-F001-0D4B-1A317D8B8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54" y="1556792"/>
            <a:ext cx="7158892" cy="4782141"/>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bereikbaar</a:t>
            </a:r>
          </a:p>
        </p:txBody>
      </p:sp>
      <p:pic>
        <p:nvPicPr>
          <p:cNvPr id="3" name="Afbeelding 2" descr="Afbeelding met sport, bowling, Bowlinguitrusting, Bowlingkegel&#10;&#10;Automatisch gegenereerde beschrijving">
            <a:extLst>
              <a:ext uri="{FF2B5EF4-FFF2-40B4-BE49-F238E27FC236}">
                <a16:creationId xmlns:a16="http://schemas.microsoft.com/office/drawing/2014/main" id="{2315D1DA-FA6C-9CA1-CD74-7D028C6D2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949" y="2204864"/>
            <a:ext cx="8884101" cy="4104456"/>
          </a:xfrm>
          <a:prstGeom prst="rect">
            <a:avLst/>
          </a:prstGeom>
        </p:spPr>
      </p:pic>
      <p:sp>
        <p:nvSpPr>
          <p:cNvPr id="4" name="Pijl: omlaag 3">
            <a:extLst>
              <a:ext uri="{FF2B5EF4-FFF2-40B4-BE49-F238E27FC236}">
                <a16:creationId xmlns:a16="http://schemas.microsoft.com/office/drawing/2014/main" id="{BBBBF232-6BDF-67D4-8D3D-296C5F2032CF}"/>
              </a:ext>
            </a:extLst>
          </p:cNvPr>
          <p:cNvSpPr/>
          <p:nvPr/>
        </p:nvSpPr>
        <p:spPr>
          <a:xfrm rot="10800000">
            <a:off x="4283968" y="2852936"/>
            <a:ext cx="576064" cy="3096344"/>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7943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minstens</a:t>
            </a:r>
          </a:p>
        </p:txBody>
      </p:sp>
      <p:pic>
        <p:nvPicPr>
          <p:cNvPr id="3" name="Afbeelding 2" descr="Afbeelding met sport, bowling, bal, Bowlinguitrusting&#10;&#10;Automatisch gegenereerde beschrijving">
            <a:extLst>
              <a:ext uri="{FF2B5EF4-FFF2-40B4-BE49-F238E27FC236}">
                <a16:creationId xmlns:a16="http://schemas.microsoft.com/office/drawing/2014/main" id="{5E7BAD1E-6C3A-EE11-8AC5-C5EABCC7C6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7544" y="1628800"/>
            <a:ext cx="2736304" cy="2957288"/>
          </a:xfrm>
          <a:prstGeom prst="rect">
            <a:avLst/>
          </a:prstGeom>
        </p:spPr>
      </p:pic>
      <p:pic>
        <p:nvPicPr>
          <p:cNvPr id="5" name="Afbeelding 4" descr="Afbeelding met persoon, Natuurlijke voeding, produceren, bal&#10;&#10;Automatisch gegenereerde beschrijving">
            <a:extLst>
              <a:ext uri="{FF2B5EF4-FFF2-40B4-BE49-F238E27FC236}">
                <a16:creationId xmlns:a16="http://schemas.microsoft.com/office/drawing/2014/main" id="{07ECD640-4E26-4916-15BF-F8AB1AC6A4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8419" y="3068960"/>
            <a:ext cx="5289449" cy="3533352"/>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melden</a:t>
            </a:r>
          </a:p>
        </p:txBody>
      </p:sp>
      <p:pic>
        <p:nvPicPr>
          <p:cNvPr id="2" name="Afbeelding 1" descr="Afbeelding met keukenapparaat, föhn&#10;&#10;Automatisch gegenereerde beschrijving">
            <a:extLst>
              <a:ext uri="{FF2B5EF4-FFF2-40B4-BE49-F238E27FC236}">
                <a16:creationId xmlns:a16="http://schemas.microsoft.com/office/drawing/2014/main" id="{C90C537C-1DF2-A924-62C0-50A9050A34E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0003" y="1483776"/>
            <a:ext cx="7423993" cy="4949329"/>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opsporen</a:t>
            </a:r>
          </a:p>
        </p:txBody>
      </p:sp>
      <p:sp>
        <p:nvSpPr>
          <p:cNvPr id="3" name="Tekstvak 2">
            <a:extLst>
              <a:ext uri="{FF2B5EF4-FFF2-40B4-BE49-F238E27FC236}">
                <a16:creationId xmlns:a16="http://schemas.microsoft.com/office/drawing/2014/main" id="{981DCA2C-4138-098F-16C6-2545FC653C75}"/>
              </a:ext>
            </a:extLst>
          </p:cNvPr>
          <p:cNvSpPr txBox="1"/>
          <p:nvPr/>
        </p:nvSpPr>
        <p:spPr>
          <a:xfrm>
            <a:off x="2339752" y="6165304"/>
            <a:ext cx="4817658" cy="369332"/>
          </a:xfrm>
          <a:prstGeom prst="rect">
            <a:avLst/>
          </a:prstGeom>
          <a:noFill/>
        </p:spPr>
        <p:txBody>
          <a:bodyPr wrap="square">
            <a:spAutoFit/>
          </a:bodyPr>
          <a:lstStyle/>
          <a:p>
            <a:r>
              <a:rPr lang="nl-NL" dirty="0">
                <a:hlinkClick r:id="rId3"/>
              </a:rPr>
              <a:t>https://youtu.be/3aAffaGwC_I?feature=shared</a:t>
            </a:r>
            <a:r>
              <a:rPr lang="nl-NL" dirty="0"/>
              <a:t> </a:t>
            </a:r>
          </a:p>
        </p:txBody>
      </p:sp>
      <p:pic>
        <p:nvPicPr>
          <p:cNvPr id="5" name="Afbeelding 4" descr="Afbeelding met persoon, computer, computer, Netbook&#10;&#10;Automatisch gegenereerde beschrijving">
            <a:extLst>
              <a:ext uri="{FF2B5EF4-FFF2-40B4-BE49-F238E27FC236}">
                <a16:creationId xmlns:a16="http://schemas.microsoft.com/office/drawing/2014/main" id="{6A73D79B-BF27-50CA-045F-5DF890A1C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741" y="1461232"/>
            <a:ext cx="7330518" cy="4119751"/>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treffen</a:t>
            </a:r>
          </a:p>
        </p:txBody>
      </p:sp>
      <p:grpSp>
        <p:nvGrpSpPr>
          <p:cNvPr id="10" name="Groep 9">
            <a:extLst>
              <a:ext uri="{FF2B5EF4-FFF2-40B4-BE49-F238E27FC236}">
                <a16:creationId xmlns:a16="http://schemas.microsoft.com/office/drawing/2014/main" id="{755630B0-06E1-0AA2-1710-D213A512CDD3}"/>
              </a:ext>
            </a:extLst>
          </p:cNvPr>
          <p:cNvGrpSpPr/>
          <p:nvPr/>
        </p:nvGrpSpPr>
        <p:grpSpPr>
          <a:xfrm>
            <a:off x="1205372" y="1484784"/>
            <a:ext cx="7039036" cy="4947433"/>
            <a:chOff x="1205372" y="1484784"/>
            <a:chExt cx="7039036" cy="4947433"/>
          </a:xfrm>
        </p:grpSpPr>
        <p:pic>
          <p:nvPicPr>
            <p:cNvPr id="4" name="Afbeelding 3">
              <a:extLst>
                <a:ext uri="{FF2B5EF4-FFF2-40B4-BE49-F238E27FC236}">
                  <a16:creationId xmlns:a16="http://schemas.microsoft.com/office/drawing/2014/main" id="{ACB417BE-6CAC-FE9D-A5B1-AAE9BBB7AA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205372" y="1484784"/>
              <a:ext cx="6696744" cy="4731990"/>
            </a:xfrm>
            <a:prstGeom prst="rect">
              <a:avLst/>
            </a:prstGeom>
          </p:spPr>
        </p:pic>
        <p:sp>
          <p:nvSpPr>
            <p:cNvPr id="8" name="Tekstvak 7">
              <a:extLst>
                <a:ext uri="{FF2B5EF4-FFF2-40B4-BE49-F238E27FC236}">
                  <a16:creationId xmlns:a16="http://schemas.microsoft.com/office/drawing/2014/main" id="{0BAD2F27-2858-F18F-947E-777EF6D24B55}"/>
                </a:ext>
              </a:extLst>
            </p:cNvPr>
            <p:cNvSpPr txBox="1"/>
            <p:nvPr/>
          </p:nvSpPr>
          <p:spPr>
            <a:xfrm>
              <a:off x="5796136" y="6216773"/>
              <a:ext cx="2448272" cy="215444"/>
            </a:xfrm>
            <a:prstGeom prst="rect">
              <a:avLst/>
            </a:prstGeom>
            <a:noFill/>
          </p:spPr>
          <p:txBody>
            <a:bodyPr wrap="square">
              <a:spAutoFit/>
            </a:bodyPr>
            <a:lstStyle/>
            <a:p>
              <a:r>
                <a:rPr lang="nl-NL" sz="800" dirty="0">
                  <a:solidFill>
                    <a:schemeClr val="bg1">
                      <a:lumMod val="85000"/>
                    </a:schemeClr>
                  </a:solidFill>
                </a:rPr>
                <a:t>https://youtu.be/3aAffaGwC_I?feature=shared  </a:t>
              </a:r>
            </a:p>
          </p:txBody>
        </p:sp>
      </p:grpSp>
      <p:sp>
        <p:nvSpPr>
          <p:cNvPr id="5" name="Pijl: rechts 4">
            <a:extLst>
              <a:ext uri="{FF2B5EF4-FFF2-40B4-BE49-F238E27FC236}">
                <a16:creationId xmlns:a16="http://schemas.microsoft.com/office/drawing/2014/main" id="{CA796D9E-2F15-F8C8-1FF9-FEB983D49BF1}"/>
              </a:ext>
            </a:extLst>
          </p:cNvPr>
          <p:cNvSpPr/>
          <p:nvPr/>
        </p:nvSpPr>
        <p:spPr>
          <a:xfrm rot="19754186">
            <a:off x="393860" y="3400929"/>
            <a:ext cx="1486157" cy="68385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5290710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2329</TotalTime>
  <Words>884</Words>
  <Application>Microsoft Office PowerPoint</Application>
  <PresentationFormat>Diavoorstelling (4:3)</PresentationFormat>
  <Paragraphs>224</Paragraphs>
  <Slides>23</Slides>
  <Notes>15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Century Gothic</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494</cp:revision>
  <dcterms:created xsi:type="dcterms:W3CDTF">2021-06-08T06:13:59Z</dcterms:created>
  <dcterms:modified xsi:type="dcterms:W3CDTF">2023-09-12T09:46:07Z</dcterms:modified>
</cp:coreProperties>
</file>