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37" r:id="rId2"/>
    <p:sldId id="548" r:id="rId3"/>
    <p:sldId id="1481" r:id="rId4"/>
    <p:sldId id="1460" r:id="rId5"/>
    <p:sldId id="1483" r:id="rId6"/>
    <p:sldId id="1498" r:id="rId7"/>
    <p:sldId id="1480" r:id="rId8"/>
    <p:sldId id="1475" r:id="rId9"/>
    <p:sldId id="1479" r:id="rId10"/>
    <p:sldId id="1499" r:id="rId11"/>
    <p:sldId id="1497" r:id="rId12"/>
    <p:sldId id="1476" r:id="rId13"/>
    <p:sldId id="934" r:id="rId14"/>
    <p:sldId id="1503" r:id="rId15"/>
    <p:sldId id="1502" r:id="rId16"/>
    <p:sldId id="1496" r:id="rId17"/>
    <p:sldId id="1491" r:id="rId18"/>
    <p:sldId id="1500" r:id="rId19"/>
    <p:sldId id="370" r:id="rId20"/>
    <p:sldId id="1194" r:id="rId21"/>
    <p:sldId id="1504" r:id="rId22"/>
    <p:sldId id="1501"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81"/>
            <p14:sldId id="1460"/>
            <p14:sldId id="1483"/>
            <p14:sldId id="1498"/>
            <p14:sldId id="1480"/>
            <p14:sldId id="1475"/>
            <p14:sldId id="1479"/>
            <p14:sldId id="1499"/>
            <p14:sldId id="1497"/>
            <p14:sldId id="1476"/>
            <p14:sldId id="934"/>
            <p14:sldId id="1503"/>
            <p14:sldId id="1502"/>
            <p14:sldId id="1496"/>
            <p14:sldId id="1491"/>
            <p14:sldId id="1500"/>
            <p14:sldId id="370"/>
            <p14:sldId id="1194"/>
            <p14:sldId id="1504"/>
            <p14:sldId id="15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59549" autoAdjust="0"/>
  </p:normalViewPr>
  <p:slideViewPr>
    <p:cSldViewPr>
      <p:cViewPr varScale="1">
        <p:scale>
          <a:sx n="51" d="100"/>
          <a:sy n="51" d="100"/>
        </p:scale>
        <p:origin x="2050"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29-8-2023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29-8-2023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 </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liefkozend: </a:t>
            </a:r>
            <a:r>
              <a:rPr lang="nl-NL" sz="1200" kern="1200" dirty="0">
                <a:solidFill>
                  <a:schemeClr val="tx1"/>
                </a:solidFill>
                <a:effectLst/>
                <a:latin typeface="+mn-lt"/>
                <a:ea typeface="+mn-ea"/>
                <a:cs typeface="+mn-cs"/>
              </a:rPr>
              <a:t>vriendelijk, met liefde</a:t>
            </a:r>
          </a:p>
          <a:p>
            <a:pPr fontAlgn="t"/>
            <a:r>
              <a:rPr lang="nl-NL" sz="1200" b="1" kern="1200" dirty="0">
                <a:solidFill>
                  <a:schemeClr val="tx1"/>
                </a:solidFill>
                <a:effectLst/>
                <a:latin typeface="+mn-lt"/>
                <a:ea typeface="+mn-ea"/>
                <a:cs typeface="+mn-cs"/>
              </a:rPr>
              <a:t>ontkrachten: </a:t>
            </a:r>
            <a:r>
              <a:rPr lang="nl-NL" sz="1200" kern="1200" dirty="0">
                <a:solidFill>
                  <a:schemeClr val="tx1"/>
                </a:solidFill>
                <a:effectLst/>
                <a:latin typeface="+mn-lt"/>
                <a:ea typeface="+mn-ea"/>
                <a:cs typeface="+mn-cs"/>
              </a:rPr>
              <a:t>laten zien dat iets niet klopt</a:t>
            </a:r>
          </a:p>
          <a:p>
            <a:pPr fontAlgn="t"/>
            <a:r>
              <a:rPr lang="nl-NL" sz="1200" b="1" kern="1200" dirty="0">
                <a:solidFill>
                  <a:schemeClr val="tx1"/>
                </a:solidFill>
                <a:effectLst/>
                <a:latin typeface="+mn-lt"/>
                <a:ea typeface="+mn-ea"/>
                <a:cs typeface="+mn-cs"/>
              </a:rPr>
              <a:t>de legende:</a:t>
            </a:r>
            <a:r>
              <a:rPr lang="nl-NL" sz="1200" kern="1200" dirty="0">
                <a:solidFill>
                  <a:schemeClr val="tx1"/>
                </a:solidFill>
                <a:effectLst/>
                <a:latin typeface="+mn-lt"/>
                <a:ea typeface="+mn-ea"/>
                <a:cs typeface="+mn-cs"/>
              </a:rPr>
              <a:t> het wonderlijke verhaal dat eeuwenlang doorverteld is</a:t>
            </a:r>
          </a:p>
          <a:p>
            <a:pPr fontAlgn="t"/>
            <a:r>
              <a:rPr lang="nl-NL" sz="1200" b="1" kern="1200" dirty="0">
                <a:solidFill>
                  <a:schemeClr val="tx1"/>
                </a:solidFill>
                <a:effectLst/>
                <a:latin typeface="+mn-lt"/>
                <a:ea typeface="+mn-ea"/>
                <a:cs typeface="+mn-cs"/>
              </a:rPr>
              <a:t>uitzonderlijk: </a:t>
            </a:r>
            <a:r>
              <a:rPr lang="nl-NL" sz="1200" kern="1200" dirty="0">
                <a:solidFill>
                  <a:schemeClr val="tx1"/>
                </a:solidFill>
                <a:effectLst/>
                <a:latin typeface="+mn-lt"/>
                <a:ea typeface="+mn-ea"/>
                <a:cs typeface="+mn-cs"/>
              </a:rPr>
              <a:t>heel bijzonder</a:t>
            </a:r>
          </a:p>
          <a:p>
            <a:pPr fontAlgn="t"/>
            <a:r>
              <a:rPr lang="nl-NL" sz="1200" b="1" kern="1200" dirty="0">
                <a:solidFill>
                  <a:schemeClr val="tx1"/>
                </a:solidFill>
                <a:effectLst/>
                <a:latin typeface="+mn-lt"/>
                <a:ea typeface="+mn-ea"/>
                <a:cs typeface="+mn-cs"/>
              </a:rPr>
              <a:t>de vrijwilliger: </a:t>
            </a:r>
            <a:r>
              <a:rPr lang="nl-NL" sz="1200" kern="1200" dirty="0">
                <a:solidFill>
                  <a:schemeClr val="tx1"/>
                </a:solidFill>
                <a:effectLst/>
                <a:latin typeface="+mn-lt"/>
                <a:ea typeface="+mn-ea"/>
                <a:cs typeface="+mn-cs"/>
              </a:rPr>
              <a:t>iemand die werkt zonder ervoor betaald te krijgen</a:t>
            </a:r>
          </a:p>
          <a:p>
            <a:pPr fontAlgn="t"/>
            <a:r>
              <a:rPr lang="nl-NL" sz="1200" b="1" kern="1200" dirty="0">
                <a:solidFill>
                  <a:schemeClr val="tx1"/>
                </a:solidFill>
                <a:effectLst/>
                <a:latin typeface="+mn-lt"/>
                <a:ea typeface="+mn-ea"/>
                <a:cs typeface="+mn-cs"/>
              </a:rPr>
              <a:t>de conclusie: </a:t>
            </a:r>
            <a:r>
              <a:rPr lang="nl-NL" sz="1200" kern="1200" dirty="0">
                <a:solidFill>
                  <a:schemeClr val="tx1"/>
                </a:solidFill>
                <a:effectLst/>
                <a:latin typeface="+mn-lt"/>
                <a:ea typeface="+mn-ea"/>
                <a:cs typeface="+mn-cs"/>
              </a:rPr>
              <a:t>de uitkomst na onderzoek of goed nadenken</a:t>
            </a:r>
          </a:p>
          <a:p>
            <a:pPr fontAlgn="t"/>
            <a:r>
              <a:rPr lang="nl-NL" sz="1200" b="1" kern="1200" dirty="0">
                <a:solidFill>
                  <a:schemeClr val="tx1"/>
                </a:solidFill>
                <a:effectLst/>
                <a:latin typeface="+mn-lt"/>
                <a:ea typeface="+mn-ea"/>
                <a:cs typeface="+mn-cs"/>
              </a:rPr>
              <a:t>de waarneming: </a:t>
            </a:r>
            <a:r>
              <a:rPr lang="nl-NL" sz="1200" kern="1200" dirty="0">
                <a:solidFill>
                  <a:schemeClr val="tx1"/>
                </a:solidFill>
                <a:effectLst/>
                <a:latin typeface="+mn-lt"/>
                <a:ea typeface="+mn-ea"/>
                <a:cs typeface="+mn-cs"/>
              </a:rPr>
              <a:t>iets dat je ziet, hoort, ruikt, voelt of proeft</a:t>
            </a:r>
          </a:p>
          <a:p>
            <a:pPr fontAlgn="t"/>
            <a:r>
              <a:rPr lang="nl-NL" sz="1200" b="1" kern="1200" dirty="0">
                <a:solidFill>
                  <a:schemeClr val="tx1"/>
                </a:solidFill>
                <a:effectLst/>
                <a:latin typeface="+mn-lt"/>
                <a:ea typeface="+mn-ea"/>
                <a:cs typeface="+mn-cs"/>
              </a:rPr>
              <a:t>toegeven: </a:t>
            </a:r>
            <a:r>
              <a:rPr lang="nl-NL" sz="1200" kern="1200" dirty="0">
                <a:solidFill>
                  <a:schemeClr val="tx1"/>
                </a:solidFill>
                <a:effectLst/>
                <a:latin typeface="+mn-lt"/>
                <a:ea typeface="+mn-ea"/>
                <a:cs typeface="+mn-cs"/>
              </a:rPr>
              <a:t>eerlijk zeggen dat iets zo is</a:t>
            </a:r>
          </a:p>
          <a:p>
            <a:pPr fontAlgn="t"/>
            <a:r>
              <a:rPr lang="nl-NL" sz="1200" b="1" kern="1200" dirty="0">
                <a:solidFill>
                  <a:schemeClr val="tx1"/>
                </a:solidFill>
                <a:effectLst/>
                <a:latin typeface="+mn-lt"/>
                <a:ea typeface="+mn-ea"/>
                <a:cs typeface="+mn-cs"/>
              </a:rPr>
              <a:t>definitief: </a:t>
            </a:r>
            <a:r>
              <a:rPr lang="nl-NL" sz="1200" kern="1200" dirty="0">
                <a:solidFill>
                  <a:schemeClr val="tx1"/>
                </a:solidFill>
                <a:effectLst/>
                <a:latin typeface="+mn-lt"/>
                <a:ea typeface="+mn-ea"/>
                <a:cs typeface="+mn-cs"/>
              </a:rPr>
              <a:t>vaststaand, iets wat niet meer verandert</a:t>
            </a:r>
          </a:p>
          <a:p>
            <a:pPr fontAlgn="t"/>
            <a:r>
              <a:rPr lang="nl-NL" sz="1200" b="1" kern="1200" dirty="0">
                <a:solidFill>
                  <a:schemeClr val="tx1"/>
                </a:solidFill>
                <a:effectLst/>
                <a:latin typeface="+mn-lt"/>
                <a:ea typeface="+mn-ea"/>
                <a:cs typeface="+mn-cs"/>
              </a:rPr>
              <a:t>naar aanleiding van: </a:t>
            </a:r>
            <a:r>
              <a:rPr lang="nl-NL" sz="1200" kern="1200" dirty="0">
                <a:solidFill>
                  <a:schemeClr val="tx1"/>
                </a:solidFill>
                <a:effectLst/>
                <a:latin typeface="+mn-lt"/>
                <a:ea typeface="+mn-ea"/>
                <a:cs typeface="+mn-cs"/>
              </a:rPr>
              <a:t>als gevolg van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291972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149074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646991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29-8-2023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29-8-2023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B:</a:t>
            </a:r>
          </a:p>
          <a:p>
            <a:pPr marL="0" lvl="0" indent="0">
              <a:spcBef>
                <a:spcPts val="200"/>
              </a:spcBef>
              <a:spcAft>
                <a:spcPts val="200"/>
              </a:spcAft>
              <a:buNone/>
            </a:pPr>
            <a:r>
              <a:rPr lang="nl-NL" sz="2000" dirty="0">
                <a:ea typeface="Times New Roman" panose="02020603050405020304" pitchFamily="18" charset="0"/>
                <a:cs typeface="Arial" panose="020B0604020202020204" pitchFamily="34" charset="0"/>
              </a:rPr>
              <a:t>Afgelopen zomer was ik naar een festival samen met mijn nichtje Sara. We hadden een heerlijke dag, maar ineens zei Sara dat ze naar de wc moest. En ze moest ook </a:t>
            </a:r>
            <a:r>
              <a:rPr lang="nl-NL" sz="2000" b="1" u="sng" dirty="0">
                <a:ea typeface="Times New Roman" panose="02020603050405020304" pitchFamily="18" charset="0"/>
                <a:cs typeface="Arial" panose="020B0604020202020204" pitchFamily="34" charset="0"/>
              </a:rPr>
              <a:t>toegeven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eerlijk zeggen dat het zo is</a:t>
            </a:r>
            <a:r>
              <a:rPr lang="nl-NL" sz="2000" dirty="0">
                <a:ea typeface="Times New Roman" panose="02020603050405020304" pitchFamily="18" charset="0"/>
                <a:cs typeface="Arial" panose="020B0604020202020204" pitchFamily="34" charset="0"/>
              </a:rPr>
              <a:t>, dat ze héél nodig moest en het niet meer op kon houden. Dus wij snel naar de wc’s. Maar wat denk je? Een enorme rij! </a:t>
            </a:r>
            <a:r>
              <a:rPr lang="nl-NL" sz="2000" b="1" u="sng" dirty="0">
                <a:ea typeface="Times New Roman" panose="02020603050405020304" pitchFamily="18" charset="0"/>
                <a:cs typeface="Arial" panose="020B0604020202020204" pitchFamily="34" charset="0"/>
              </a:rPr>
              <a:t>Liefkozend</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met liefde</a:t>
            </a:r>
            <a:r>
              <a:rPr lang="nl-NL" sz="2000" dirty="0">
                <a:ea typeface="Times New Roman" panose="02020603050405020304" pitchFamily="18" charset="0"/>
                <a:cs typeface="Arial" panose="020B0604020202020204" pitchFamily="34" charset="0"/>
              </a:rPr>
              <a:t>, zei ik tegen haar dat de rij vast snel zou doorlopen. Maar naar </a:t>
            </a:r>
            <a:r>
              <a:rPr lang="nl-NL" sz="2000" b="1" u="sng" dirty="0">
                <a:ea typeface="Times New Roman" panose="02020603050405020304" pitchFamily="18" charset="0"/>
                <a:cs typeface="Arial" panose="020B0604020202020204" pitchFamily="34" charset="0"/>
              </a:rPr>
              <a:t>aanleiding van</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het zien van de rij, dus </a:t>
            </a:r>
            <a:r>
              <a:rPr lang="nl-NL" sz="2000" b="1" i="1" dirty="0">
                <a:ea typeface="Times New Roman" panose="02020603050405020304" pitchFamily="18" charset="0"/>
                <a:cs typeface="Arial" panose="020B0604020202020204" pitchFamily="34" charset="0"/>
              </a:rPr>
              <a:t>als gevolg van </a:t>
            </a:r>
            <a:r>
              <a:rPr lang="nl-NL" sz="2000" dirty="0">
                <a:ea typeface="Times New Roman" panose="02020603050405020304" pitchFamily="18" charset="0"/>
                <a:cs typeface="Arial" panose="020B0604020202020204" pitchFamily="34" charset="0"/>
              </a:rPr>
              <a:t>het zien van de lange rij, moest Sara huilen. Gelukkig was er toen een </a:t>
            </a:r>
            <a:r>
              <a:rPr lang="nl-NL" sz="2000" b="1" u="sng" dirty="0">
                <a:ea typeface="Times New Roman" panose="02020603050405020304" pitchFamily="18" charset="0"/>
                <a:cs typeface="Arial" panose="020B0604020202020204" pitchFamily="34" charset="0"/>
              </a:rPr>
              <a:t>vrijwilliger</a:t>
            </a:r>
            <a:r>
              <a:rPr lang="nl-NL" sz="2000" dirty="0">
                <a:ea typeface="Times New Roman" panose="02020603050405020304" pitchFamily="18" charset="0"/>
                <a:cs typeface="Arial" panose="020B0604020202020204" pitchFamily="34" charset="0"/>
              </a:rPr>
              <a:t>, dat is </a:t>
            </a:r>
            <a:r>
              <a:rPr lang="nl-NL" sz="2000" b="1" i="1" dirty="0">
                <a:ea typeface="Times New Roman" panose="02020603050405020304" pitchFamily="18" charset="0"/>
                <a:cs typeface="Arial" panose="020B0604020202020204" pitchFamily="34" charset="0"/>
              </a:rPr>
              <a:t>iemand die werkt zonder ervoor betaald te krijgen</a:t>
            </a:r>
            <a:r>
              <a:rPr lang="nl-NL" sz="2000" dirty="0">
                <a:ea typeface="Times New Roman" panose="02020603050405020304" pitchFamily="18" charset="0"/>
                <a:cs typeface="Arial" panose="020B0604020202020204" pitchFamily="34" charset="0"/>
              </a:rPr>
              <a:t>. Die vrijwilliger zag mijn nichtje huilen. Zij vroeg wat er aan de hand was. Mijn nichtje keek naar beneden. Uit al onze </a:t>
            </a:r>
            <a:r>
              <a:rPr lang="nl-NL" sz="2000" b="1" u="sng" dirty="0">
                <a:ea typeface="Times New Roman" panose="02020603050405020304" pitchFamily="18" charset="0"/>
                <a:cs typeface="Arial" panose="020B0604020202020204" pitchFamily="34" charset="0"/>
              </a:rPr>
              <a:t>waarnemingen</a:t>
            </a:r>
            <a:r>
              <a:rPr lang="nl-NL" sz="2000" dirty="0">
                <a:ea typeface="Times New Roman" panose="02020603050405020304" pitchFamily="18" charset="0"/>
                <a:cs typeface="Arial" panose="020B0604020202020204" pitchFamily="34" charset="0"/>
              </a:rPr>
              <a:t> – </a:t>
            </a:r>
            <a:r>
              <a:rPr lang="nl-NL" sz="2000" b="1" i="1" dirty="0">
                <a:ea typeface="Times New Roman" panose="02020603050405020304" pitchFamily="18" charset="0"/>
                <a:cs typeface="Arial" panose="020B0604020202020204" pitchFamily="34" charset="0"/>
              </a:rPr>
              <a:t>dat is iets wat je ziet, hoort, ruikt, voelt of proeft</a:t>
            </a:r>
            <a:r>
              <a:rPr lang="nl-NL" sz="2000" dirty="0">
                <a:ea typeface="Times New Roman" panose="02020603050405020304" pitchFamily="18" charset="0"/>
                <a:cs typeface="Arial" panose="020B0604020202020204" pitchFamily="34" charset="0"/>
              </a:rPr>
              <a:t> – konden wij al opmaken dat ze in haar broek had geplast. Dat viel niet meer te </a:t>
            </a:r>
            <a:r>
              <a:rPr lang="nl-NL" sz="2000" b="1" u="sng" dirty="0">
                <a:ea typeface="Times New Roman" panose="02020603050405020304" pitchFamily="18" charset="0"/>
                <a:cs typeface="Arial" panose="020B0604020202020204" pitchFamily="34" charset="0"/>
              </a:rPr>
              <a:t>ontkrachten</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te laten zien dat iets niet klopt</a:t>
            </a:r>
            <a:r>
              <a:rPr lang="nl-NL" sz="2000" dirty="0">
                <a:ea typeface="Times New Roman" panose="02020603050405020304" pitchFamily="18" charset="0"/>
                <a:cs typeface="Arial" panose="020B0604020202020204" pitchFamily="34" charset="0"/>
              </a:rPr>
              <a:t>. Sara moest nog harder huilen. Gelukkig ging de vrijwilliger er goed mee om. Ze trok </a:t>
            </a:r>
            <a:r>
              <a:rPr lang="nl-NL" sz="2000" b="1" u="sng" dirty="0">
                <a:ea typeface="Times New Roman" panose="02020603050405020304" pitchFamily="18" charset="0"/>
                <a:cs typeface="Arial" panose="020B0604020202020204" pitchFamily="34" charset="0"/>
              </a:rPr>
              <a:t>de conclusie</a:t>
            </a:r>
            <a:r>
              <a:rPr lang="nl-NL" sz="2000" dirty="0">
                <a:ea typeface="Times New Roman" panose="02020603050405020304" pitchFamily="18" charset="0"/>
                <a:cs typeface="Arial" panose="020B0604020202020204" pitchFamily="34" charset="0"/>
              </a:rPr>
              <a:t> - </a:t>
            </a:r>
            <a:r>
              <a:rPr lang="nl-NL" sz="2000" b="1" i="1" dirty="0">
                <a:ea typeface="Times New Roman" panose="02020603050405020304" pitchFamily="18" charset="0"/>
                <a:cs typeface="Arial" panose="020B0604020202020204" pitchFamily="34" charset="0"/>
              </a:rPr>
              <a:t>dat is de uitkomst na onderzoek of goed nadenken </a:t>
            </a:r>
            <a:r>
              <a:rPr lang="nl-NL" sz="2000" dirty="0">
                <a:ea typeface="Times New Roman" panose="02020603050405020304" pitchFamily="18" charset="0"/>
                <a:cs typeface="Arial" panose="020B0604020202020204" pitchFamily="34" charset="0"/>
              </a:rPr>
              <a:t>– dat ze mee mocht backstage om daar op zoek te gaan naar een schone broek. En dat is natuurlijk heel </a:t>
            </a:r>
            <a:r>
              <a:rPr lang="nl-NL" sz="2000" b="1" u="sng" dirty="0">
                <a:ea typeface="Times New Roman" panose="02020603050405020304" pitchFamily="18" charset="0"/>
                <a:cs typeface="Arial" panose="020B0604020202020204" pitchFamily="34" charset="0"/>
              </a:rPr>
              <a:t>uitzonderlijk</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heel bijzonder</a:t>
            </a:r>
            <a:r>
              <a:rPr lang="nl-NL" sz="2000" dirty="0">
                <a:ea typeface="Times New Roman" panose="02020603050405020304" pitchFamily="18" charset="0"/>
                <a:cs typeface="Arial" panose="020B0604020202020204" pitchFamily="34" charset="0"/>
              </a:rPr>
              <a:t>, dat je mee mag backstage. Uiteindelijk vond de vrijwilliger een broek voor haar die paste. En wat denk je… Precies op dat moment loopt haar idool Maan achter haar langs! Dat was haar grootste droom. En zo staat ze met een vreemde roze broek aan op de foto met haar idool. Haha. Voor haar is dat het belangrijkste van die dag. Dat is </a:t>
            </a:r>
            <a:r>
              <a:rPr lang="nl-NL" sz="2000" b="1" u="sng" dirty="0">
                <a:ea typeface="Times New Roman" panose="02020603050405020304" pitchFamily="18" charset="0"/>
                <a:cs typeface="Arial" panose="020B0604020202020204" pitchFamily="34" charset="0"/>
              </a:rPr>
              <a:t>definitief</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dat verandert niet meer</a:t>
            </a:r>
            <a:r>
              <a:rPr lang="nl-NL" sz="2000" dirty="0">
                <a:ea typeface="Times New Roman" panose="02020603050405020304" pitchFamily="18" charset="0"/>
                <a:cs typeface="Arial" panose="020B0604020202020204" pitchFamily="34" charset="0"/>
              </a:rPr>
              <a:t>. En in onze familie is dit verhaal nu al heel vaak verteld en het wordt vast </a:t>
            </a:r>
            <a:r>
              <a:rPr lang="nl-NL" sz="2000" b="1" u="sng" dirty="0">
                <a:ea typeface="Times New Roman" panose="02020603050405020304" pitchFamily="18" charset="0"/>
                <a:cs typeface="Arial" panose="020B0604020202020204" pitchFamily="34" charset="0"/>
              </a:rPr>
              <a:t>een </a:t>
            </a:r>
            <a:r>
              <a:rPr lang="nl-NL" sz="2000" b="1" u="sng" dirty="0">
                <a:effectLst/>
                <a:ea typeface="Times New Roman" panose="02020603050405020304" pitchFamily="18" charset="0"/>
                <a:cs typeface="Arial" panose="020B0604020202020204" pitchFamily="34" charset="0"/>
              </a:rPr>
              <a:t>legende</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een wonderlijke verhaal dat eeuwenlang doorverteld </a:t>
            </a:r>
            <a:r>
              <a:rPr lang="nl-NL" sz="2000" b="1" i="1" dirty="0">
                <a:ea typeface="Times New Roman" panose="02020603050405020304" pitchFamily="18" charset="0"/>
                <a:cs typeface="Arial" panose="020B0604020202020204" pitchFamily="34" charset="0"/>
              </a:rPr>
              <a:t>wordt</a:t>
            </a:r>
            <a:r>
              <a:rPr lang="nl-NL" sz="2000" dirty="0">
                <a:ea typeface="Times New Roman" panose="02020603050405020304" pitchFamily="18" charset="0"/>
                <a:cs typeface="Arial" panose="020B0604020202020204" pitchFamily="34" charset="0"/>
              </a:rPr>
              <a:t>.</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   </a:t>
            </a:r>
          </a:p>
          <a:p>
            <a:pPr marL="0" lvl="0" indent="0">
              <a:spcBef>
                <a:spcPts val="200"/>
              </a:spcBef>
              <a:spcAft>
                <a:spcPts val="200"/>
              </a:spcAft>
              <a:buNone/>
            </a:pPr>
            <a:endParaRPr lang="nl-NL" sz="24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14510"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B</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uitzonderlijk</a:t>
            </a:r>
          </a:p>
        </p:txBody>
      </p:sp>
      <p:pic>
        <p:nvPicPr>
          <p:cNvPr id="3" name="Afbeelding 2">
            <a:extLst>
              <a:ext uri="{FF2B5EF4-FFF2-40B4-BE49-F238E27FC236}">
                <a16:creationId xmlns:a16="http://schemas.microsoft.com/office/drawing/2014/main" id="{B83AEF58-A1F4-466C-A19B-FC62883F4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54" y="1628800"/>
            <a:ext cx="8597092" cy="4840162"/>
          </a:xfrm>
          <a:prstGeom prst="rect">
            <a:avLst/>
          </a:prstGeom>
        </p:spPr>
      </p:pic>
    </p:spTree>
    <p:extLst>
      <p:ext uri="{BB962C8B-B14F-4D97-AF65-F5344CB8AC3E}">
        <p14:creationId xmlns:p14="http://schemas.microsoft.com/office/powerpoint/2010/main" val="1414221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definitief</a:t>
            </a:r>
          </a:p>
        </p:txBody>
      </p:sp>
      <p:pic>
        <p:nvPicPr>
          <p:cNvPr id="1028" name="Picture 4">
            <a:extLst>
              <a:ext uri="{FF2B5EF4-FFF2-40B4-BE49-F238E27FC236}">
                <a16:creationId xmlns:a16="http://schemas.microsoft.com/office/drawing/2014/main" id="{CDA8C978-82C8-0087-83A5-30295FF320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5750" y="1652802"/>
            <a:ext cx="6950546" cy="4633697"/>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Afbeelding met vogel&#10;&#10;Automatisch gegenereerde beschrijving">
            <a:extLst>
              <a:ext uri="{FF2B5EF4-FFF2-40B4-BE49-F238E27FC236}">
                <a16:creationId xmlns:a16="http://schemas.microsoft.com/office/drawing/2014/main" id="{989B583F-F066-4C28-A97D-B73C4F8F1F53}"/>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p:blipFill>
        <p:spPr>
          <a:xfrm>
            <a:off x="6335688" y="219501"/>
            <a:ext cx="2808312" cy="3209499"/>
          </a:xfrm>
          <a:prstGeom prst="rect">
            <a:avLst/>
          </a:prstGeom>
        </p:spPr>
      </p:pic>
      <p:sp>
        <p:nvSpPr>
          <p:cNvPr id="4" name="Tekstvak 3">
            <a:extLst>
              <a:ext uri="{FF2B5EF4-FFF2-40B4-BE49-F238E27FC236}">
                <a16:creationId xmlns:a16="http://schemas.microsoft.com/office/drawing/2014/main" id="{40E2E31F-024C-FB94-BD10-D70547A6D8DB}"/>
              </a:ext>
            </a:extLst>
          </p:cNvPr>
          <p:cNvSpPr txBox="1"/>
          <p:nvPr/>
        </p:nvSpPr>
        <p:spPr>
          <a:xfrm>
            <a:off x="285750" y="6286499"/>
            <a:ext cx="6112873" cy="261610"/>
          </a:xfrm>
          <a:prstGeom prst="rect">
            <a:avLst/>
          </a:prstGeom>
          <a:noFill/>
        </p:spPr>
        <p:txBody>
          <a:bodyPr wrap="square">
            <a:spAutoFit/>
          </a:bodyPr>
          <a:lstStyle/>
          <a:p>
            <a:r>
              <a:rPr lang="nl-NL" sz="1100" dirty="0"/>
              <a:t>https://stoppelhaene.nl/wp-content/gallery/meet-greet-met-maan/20220827_193706_AR.jpg</a:t>
            </a:r>
          </a:p>
        </p:txBody>
      </p:sp>
    </p:spTree>
    <p:extLst>
      <p:ext uri="{BB962C8B-B14F-4D97-AF65-F5344CB8AC3E}">
        <p14:creationId xmlns:p14="http://schemas.microsoft.com/office/powerpoint/2010/main" val="328500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legende</a:t>
            </a:r>
          </a:p>
        </p:txBody>
      </p:sp>
      <p:pic>
        <p:nvPicPr>
          <p:cNvPr id="4" name="Afbeelding 3" descr="Afbeelding met kleding, persoon, Menselijk gezicht, muur&#10;&#10;Automatisch gegenereerde beschrijving">
            <a:extLst>
              <a:ext uri="{FF2B5EF4-FFF2-40B4-BE49-F238E27FC236}">
                <a16:creationId xmlns:a16="http://schemas.microsoft.com/office/drawing/2014/main" id="{9ECFD2F4-8670-6BE5-126A-D96AD48EE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2629483"/>
            <a:ext cx="6001809" cy="4003206"/>
          </a:xfrm>
          <a:prstGeom prst="rect">
            <a:avLst/>
          </a:prstGeom>
        </p:spPr>
      </p:pic>
      <p:sp>
        <p:nvSpPr>
          <p:cNvPr id="5" name="Tekstballon: ovaal 4">
            <a:extLst>
              <a:ext uri="{FF2B5EF4-FFF2-40B4-BE49-F238E27FC236}">
                <a16:creationId xmlns:a16="http://schemas.microsoft.com/office/drawing/2014/main" id="{D52D332C-848F-84DB-7BC6-399BE9CFC29C}"/>
              </a:ext>
            </a:extLst>
          </p:cNvPr>
          <p:cNvSpPr/>
          <p:nvPr/>
        </p:nvSpPr>
        <p:spPr>
          <a:xfrm>
            <a:off x="2699792" y="1432669"/>
            <a:ext cx="5256584" cy="1200330"/>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2800" dirty="0"/>
              <a:t>En toen mocht Sara mee backstage. En toen…</a:t>
            </a:r>
          </a:p>
        </p:txBody>
      </p:sp>
    </p:spTree>
    <p:extLst>
      <p:ext uri="{BB962C8B-B14F-4D97-AF65-F5344CB8AC3E}">
        <p14:creationId xmlns:p14="http://schemas.microsoft.com/office/powerpoint/2010/main" val="245200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toegeven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600" b="1" dirty="0">
                <a:solidFill>
                  <a:srgbClr val="387038"/>
                </a:solidFill>
                <a:effectLst/>
                <a:latin typeface="Century Gothic" panose="020B0502020202020204" pitchFamily="34" charset="0"/>
                <a:ea typeface="Calibri"/>
                <a:cs typeface="Times New Roman"/>
              </a:rPr>
              <a:t>ontkrachten</a:t>
            </a:r>
            <a:endParaRPr lang="nl-NL" sz="5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eerlijk zeggen dat iets zo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1050" dirty="0">
              <a:effectLst/>
              <a:latin typeface="Century Gothic" panose="020B0502020202020204" pitchFamily="34" charset="0"/>
              <a:ea typeface="Calibri"/>
              <a:cs typeface="Times New Roman"/>
            </a:endParaRPr>
          </a:p>
          <a:p>
            <a:pPr algn="ctr">
              <a:lnSpc>
                <a:spcPct val="80000"/>
              </a:lnSpc>
              <a:spcAft>
                <a:spcPts val="0"/>
              </a:spcAft>
            </a:pPr>
            <a:r>
              <a:rPr lang="nl-NL" sz="2400" i="1" dirty="0">
                <a:solidFill>
                  <a:srgbClr val="387038"/>
                </a:solidFill>
                <a:latin typeface="Century Gothic" panose="020B0502020202020204" pitchFamily="34" charset="0"/>
                <a:ea typeface="Calibri"/>
                <a:cs typeface="Times New Roman"/>
              </a:rPr>
              <a:t>Sara moest </a:t>
            </a:r>
            <a:r>
              <a:rPr lang="nl-NL" sz="2400" i="1" u="sng" dirty="0">
                <a:solidFill>
                  <a:srgbClr val="387038"/>
                </a:solidFill>
                <a:latin typeface="Century Gothic" panose="020B0502020202020204" pitchFamily="34" charset="0"/>
                <a:ea typeface="Calibri"/>
                <a:cs typeface="Times New Roman"/>
              </a:rPr>
              <a:t>toegeven</a:t>
            </a:r>
            <a:r>
              <a:rPr lang="nl-NL" sz="2400" i="1" dirty="0">
                <a:solidFill>
                  <a:srgbClr val="387038"/>
                </a:solidFill>
                <a:latin typeface="Century Gothic" panose="020B0502020202020204" pitchFamily="34" charset="0"/>
                <a:ea typeface="Calibri"/>
                <a:cs typeface="Times New Roman"/>
              </a:rPr>
              <a:t> dat ze heel nodig naar de wc moest.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laten zien dat iets niet klopt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Sara probeerde nog even te </a:t>
            </a:r>
            <a:r>
              <a:rPr lang="nl-NL" sz="2400" i="1" u="sng" dirty="0">
                <a:solidFill>
                  <a:srgbClr val="387038"/>
                </a:solidFill>
                <a:effectLst/>
                <a:latin typeface="Century Gothic" panose="020B0502020202020204" pitchFamily="34" charset="0"/>
                <a:ea typeface="Calibri"/>
                <a:cs typeface="Times New Roman"/>
              </a:rPr>
              <a:t>ontkrachten</a:t>
            </a:r>
            <a:r>
              <a:rPr lang="nl-NL" sz="2400" i="1" dirty="0">
                <a:solidFill>
                  <a:srgbClr val="387038"/>
                </a:solidFill>
                <a:effectLst/>
                <a:latin typeface="Century Gothic" panose="020B0502020202020204" pitchFamily="34" charset="0"/>
                <a:ea typeface="Calibri"/>
                <a:cs typeface="Times New Roman"/>
              </a:rPr>
              <a:t> dat ze in haar broek had geplast.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DB6F921-7CE3-8432-4635-857657A1017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7624" y="2507884"/>
            <a:ext cx="2675224" cy="2619672"/>
          </a:xfrm>
          <a:prstGeom prst="rect">
            <a:avLst/>
          </a:prstGeom>
        </p:spPr>
      </p:pic>
      <p:pic>
        <p:nvPicPr>
          <p:cNvPr id="4" name="Afbeelding 3" descr="Afbeelding met persoon, kleding, schouder, joint&#10;&#10;Automatisch gegenereerde beschrijving">
            <a:extLst>
              <a:ext uri="{FF2B5EF4-FFF2-40B4-BE49-F238E27FC236}">
                <a16:creationId xmlns:a16="http://schemas.microsoft.com/office/drawing/2014/main" id="{833C13D6-4019-23B1-AAA7-F2EBF5155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8819" y="2748401"/>
            <a:ext cx="3206354" cy="2138638"/>
          </a:xfrm>
          <a:prstGeom prst="rect">
            <a:avLst/>
          </a:prstGeom>
        </p:spPr>
      </p:pic>
    </p:spTree>
    <p:extLst>
      <p:ext uri="{BB962C8B-B14F-4D97-AF65-F5344CB8AC3E}">
        <p14:creationId xmlns:p14="http://schemas.microsoft.com/office/powerpoint/2010/main" val="51048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liefkozend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bot</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vriendelijk, met liefde</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000" dirty="0">
                <a:effectLst/>
                <a:latin typeface="Century Gothic" panose="020B0502020202020204" pitchFamily="34" charset="0"/>
                <a:ea typeface="Calibri"/>
                <a:cs typeface="Times New Roman"/>
              </a:rPr>
              <a:t>   </a:t>
            </a:r>
            <a:endParaRPr lang="nl-NL" sz="1000" dirty="0">
              <a:effectLst/>
              <a:latin typeface="Century Gothic" panose="020B0502020202020204" pitchFamily="34" charset="0"/>
              <a:ea typeface="Calibri"/>
              <a:cs typeface="Times New Roman"/>
            </a:endParaRPr>
          </a:p>
          <a:p>
            <a:pPr algn="ctr">
              <a:lnSpc>
                <a:spcPct val="80000"/>
              </a:lnSpc>
              <a:spcAft>
                <a:spcPts val="0"/>
              </a:spcAft>
            </a:pPr>
            <a:r>
              <a:rPr lang="nl-NL" sz="2400" i="1" u="sng" dirty="0">
                <a:solidFill>
                  <a:srgbClr val="387038"/>
                </a:solidFill>
                <a:latin typeface="Century Gothic" panose="020B0502020202020204" pitchFamily="34" charset="0"/>
                <a:ea typeface="Calibri"/>
                <a:cs typeface="Times New Roman"/>
              </a:rPr>
              <a:t>Liefkozend</a:t>
            </a:r>
            <a:r>
              <a:rPr lang="nl-NL" sz="2400" i="1" dirty="0">
                <a:solidFill>
                  <a:srgbClr val="387038"/>
                </a:solidFill>
                <a:latin typeface="Century Gothic" panose="020B0502020202020204" pitchFamily="34" charset="0"/>
                <a:ea typeface="Calibri"/>
                <a:cs typeface="Times New Roman"/>
              </a:rPr>
              <a:t> zei ik tegen haar dat de rij vast snel zou doorlopen.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onvriendelijk en kortaf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90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Haar moeder is </a:t>
            </a:r>
            <a:r>
              <a:rPr lang="nl-NL" sz="2400" i="1" u="sng" dirty="0">
                <a:solidFill>
                  <a:srgbClr val="387038"/>
                </a:solidFill>
                <a:effectLst/>
                <a:latin typeface="Century Gothic" panose="020B0502020202020204" pitchFamily="34" charset="0"/>
                <a:ea typeface="Calibri"/>
                <a:cs typeface="Times New Roman"/>
              </a:rPr>
              <a:t>bot</a:t>
            </a:r>
            <a:r>
              <a:rPr lang="nl-NL" sz="2400" i="1" dirty="0">
                <a:solidFill>
                  <a:srgbClr val="387038"/>
                </a:solidFill>
                <a:effectLst/>
                <a:latin typeface="Century Gothic" panose="020B0502020202020204" pitchFamily="34" charset="0"/>
                <a:ea typeface="Calibri"/>
                <a:cs typeface="Times New Roman"/>
              </a:rPr>
              <a:t> tegen haar.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descr="Afbeelding met persoon, kleding, Menselijk gezicht, peuter&#10;&#10;Automatisch gegenereerde beschrijving">
            <a:extLst>
              <a:ext uri="{FF2B5EF4-FFF2-40B4-BE49-F238E27FC236}">
                <a16:creationId xmlns:a16="http://schemas.microsoft.com/office/drawing/2014/main" id="{2E988508-C794-E065-C509-5D35E925BC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7833" y="2723220"/>
            <a:ext cx="3254342" cy="2199935"/>
          </a:xfrm>
          <a:prstGeom prst="rect">
            <a:avLst/>
          </a:prstGeom>
        </p:spPr>
      </p:pic>
      <p:pic>
        <p:nvPicPr>
          <p:cNvPr id="2" name="Afbeelding 1" descr="Afbeelding met kus, persoon, buitenshuis, Liefde&#10;&#10;Automatisch gegenereerde beschrijving">
            <a:extLst>
              <a:ext uri="{FF2B5EF4-FFF2-40B4-BE49-F238E27FC236}">
                <a16:creationId xmlns:a16="http://schemas.microsoft.com/office/drawing/2014/main" id="{0CDB6CEB-6367-DF99-EE15-05A5F4E8D9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825" y="2723353"/>
            <a:ext cx="3312368" cy="2209349"/>
          </a:xfrm>
          <a:prstGeom prst="rect">
            <a:avLst/>
          </a:prstGeom>
        </p:spPr>
      </p:pic>
    </p:spTree>
    <p:extLst>
      <p:ext uri="{BB962C8B-B14F-4D97-AF65-F5344CB8AC3E}">
        <p14:creationId xmlns:p14="http://schemas.microsoft.com/office/powerpoint/2010/main" val="107283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voorlopig</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definitief</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nog kan veranderen</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90000"/>
              </a:lnSpc>
              <a:spcAft>
                <a:spcPts val="0"/>
              </a:spcAft>
            </a:pPr>
            <a:endParaRPr lang="nl-NL" sz="1600" i="1" dirty="0">
              <a:solidFill>
                <a:srgbClr val="387038"/>
              </a:solidFill>
              <a:latin typeface="Century Gothic" panose="020B0502020202020204" pitchFamily="34" charset="0"/>
              <a:ea typeface="Calibri"/>
              <a:cs typeface="Times New Roman"/>
            </a:endParaRPr>
          </a:p>
          <a:p>
            <a:pPr algn="ctr">
              <a:lnSpc>
                <a:spcPct val="90000"/>
              </a:lnSpc>
              <a:spcAft>
                <a:spcPts val="0"/>
              </a:spcAft>
            </a:pPr>
            <a:endParaRPr lang="nl-NL" sz="1600" i="1" dirty="0">
              <a:solidFill>
                <a:srgbClr val="387038"/>
              </a:solidFill>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latin typeface="Century Gothic" panose="020B0502020202020204" pitchFamily="34" charset="0"/>
                <a:ea typeface="Calibri"/>
                <a:cs typeface="Times New Roman"/>
              </a:rPr>
              <a:t>Voorlopig</a:t>
            </a:r>
            <a:r>
              <a:rPr lang="nl-NL" sz="2400" i="1" dirty="0">
                <a:solidFill>
                  <a:srgbClr val="387038"/>
                </a:solidFill>
                <a:latin typeface="Century Gothic" panose="020B0502020202020204" pitchFamily="34" charset="0"/>
                <a:ea typeface="Calibri"/>
                <a:cs typeface="Times New Roman"/>
              </a:rPr>
              <a:t> was dit ons laatste festival samen. </a:t>
            </a: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vaststaand, iets wat niet meer verandert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1100" dirty="0">
              <a:latin typeface="Century Gothic" panose="020B0502020202020204" pitchFamily="34" charset="0"/>
              <a:ea typeface="Calibri"/>
              <a:cs typeface="Times New Roman"/>
            </a:endParaRPr>
          </a:p>
          <a:p>
            <a:pPr>
              <a:lnSpc>
                <a:spcPct val="107000"/>
              </a:lnSpc>
              <a:spcAft>
                <a:spcPts val="0"/>
              </a:spcAft>
            </a:pPr>
            <a:endParaRPr lang="nl-NL" sz="7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latin typeface="Century Gothic" panose="020B0502020202020204" pitchFamily="34" charset="0"/>
                <a:ea typeface="Calibri"/>
                <a:cs typeface="Times New Roman"/>
              </a:rPr>
              <a:t>De ontmoeting met Maan is </a:t>
            </a:r>
            <a:r>
              <a:rPr lang="nl-NL" sz="2400" i="1" u="sng" dirty="0">
                <a:solidFill>
                  <a:srgbClr val="387038"/>
                </a:solidFill>
                <a:latin typeface="Century Gothic" panose="020B0502020202020204" pitchFamily="34" charset="0"/>
                <a:ea typeface="Calibri"/>
                <a:cs typeface="Times New Roman"/>
              </a:rPr>
              <a:t>definitief</a:t>
            </a:r>
            <a:r>
              <a:rPr lang="nl-NL" sz="2400" i="1" dirty="0">
                <a:solidFill>
                  <a:srgbClr val="387038"/>
                </a:solidFill>
                <a:latin typeface="Century Gothic" panose="020B0502020202020204" pitchFamily="34" charset="0"/>
                <a:ea typeface="Calibri"/>
                <a:cs typeface="Times New Roman"/>
              </a:rPr>
              <a:t> het belangrijkste voor haar</a:t>
            </a:r>
            <a:r>
              <a:rPr lang="nl-NL" sz="2400" i="1" dirty="0">
                <a:solidFill>
                  <a:srgbClr val="387038"/>
                </a:solidFill>
                <a:effectLst/>
                <a:latin typeface="Century Gothic" panose="020B0502020202020204" pitchFamily="34" charset="0"/>
                <a:ea typeface="Calibri"/>
                <a:cs typeface="Times New Roman"/>
              </a:rPr>
              <a:t>. </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a:extLst>
              <a:ext uri="{FF2B5EF4-FFF2-40B4-BE49-F238E27FC236}">
                <a16:creationId xmlns:a16="http://schemas.microsoft.com/office/drawing/2014/main" id="{BDEED08D-D6F7-6FCE-85DD-248E608CEE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8832" y="2492896"/>
            <a:ext cx="3690140" cy="2668507"/>
          </a:xfrm>
          <a:prstGeom prst="rect">
            <a:avLst/>
          </a:prstGeom>
        </p:spPr>
      </p:pic>
      <p:pic>
        <p:nvPicPr>
          <p:cNvPr id="6" name="Afbeelding 5" descr="Afbeelding met persoon, Menselijk gezicht, kleding, meisje&#10;&#10;Automatisch gegenereerde beschrijving">
            <a:extLst>
              <a:ext uri="{FF2B5EF4-FFF2-40B4-BE49-F238E27FC236}">
                <a16:creationId xmlns:a16="http://schemas.microsoft.com/office/drawing/2014/main" id="{754291BD-0EA8-6793-6312-A462470AA3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2852936"/>
            <a:ext cx="3240360" cy="2164560"/>
          </a:xfrm>
          <a:prstGeom prst="rect">
            <a:avLst/>
          </a:prstGeom>
        </p:spPr>
      </p:pic>
    </p:spTree>
    <p:extLst>
      <p:ext uri="{BB962C8B-B14F-4D97-AF65-F5344CB8AC3E}">
        <p14:creationId xmlns:p14="http://schemas.microsoft.com/office/powerpoint/2010/main" val="2753803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53764" y="61495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600" b="1" dirty="0">
                <a:solidFill>
                  <a:srgbClr val="387038"/>
                </a:solidFill>
                <a:effectLst/>
                <a:latin typeface="Century Gothic" panose="020B0502020202020204" pitchFamily="34" charset="0"/>
                <a:ea typeface="Calibri"/>
                <a:cs typeface="Times New Roman"/>
              </a:rPr>
              <a:t>werknemer</a:t>
            </a:r>
            <a:endParaRPr lang="nl-NL" sz="56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02630" y="61322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600" b="1" dirty="0">
                <a:solidFill>
                  <a:srgbClr val="387038"/>
                </a:solidFill>
                <a:latin typeface="Century Gothic" panose="020B0502020202020204" pitchFamily="34" charset="0"/>
                <a:ea typeface="Calibri"/>
                <a:cs typeface="Times New Roman"/>
              </a:rPr>
              <a:t>vrijwilliger</a:t>
            </a:r>
            <a:endParaRPr lang="nl-NL" sz="56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die werkt en ervoor betaald krijgt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4400" dirty="0">
              <a:effectLst/>
              <a:latin typeface="Century Gothic" panose="020B0502020202020204" pitchFamily="34" charset="0"/>
              <a:ea typeface="Calibri"/>
              <a:cs typeface="Times New Roman"/>
            </a:endParaRPr>
          </a:p>
          <a:p>
            <a:pPr algn="ctr">
              <a:lnSpc>
                <a:spcPct val="90000"/>
              </a:lnSpc>
              <a:spcAft>
                <a:spcPts val="0"/>
              </a:spcAft>
            </a:pPr>
            <a:r>
              <a:rPr lang="nl-NL" sz="2400" i="1" u="sng" dirty="0">
                <a:solidFill>
                  <a:srgbClr val="387038"/>
                </a:solidFill>
                <a:effectLst/>
                <a:latin typeface="Century Gothic" panose="020B0502020202020204" pitchFamily="34" charset="0"/>
                <a:ea typeface="Calibri"/>
                <a:cs typeface="Times New Roman"/>
              </a:rPr>
              <a:t>Deze werknemer</a:t>
            </a:r>
            <a:r>
              <a:rPr lang="nl-NL" sz="2400" i="1" dirty="0">
                <a:solidFill>
                  <a:srgbClr val="387038"/>
                </a:solidFill>
                <a:effectLst/>
                <a:latin typeface="Century Gothic" panose="020B0502020202020204" pitchFamily="34" charset="0"/>
                <a:ea typeface="Calibri"/>
                <a:cs typeface="Times New Roman"/>
              </a:rPr>
              <a:t> verdient veel geld met haar werk</a:t>
            </a:r>
            <a:r>
              <a:rPr lang="nl-NL" sz="2400" i="1" dirty="0">
                <a:solidFill>
                  <a:srgbClr val="387038"/>
                </a:solidFill>
                <a:latin typeface="Century Gothic" panose="020B0502020202020204" pitchFamily="34" charset="0"/>
                <a:ea typeface="Calibri"/>
                <a:cs typeface="Times New Roman"/>
              </a:rPr>
              <a:t>.</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rPr>
              <a:t>iemand die werkt zonder ervoor betaald te krijgen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4000" dirty="0">
                <a:effectLst/>
                <a:latin typeface="Century Gothic" panose="020B0502020202020204" pitchFamily="34" charset="0"/>
                <a:ea typeface="Calibri"/>
                <a:cs typeface="Times New Roman"/>
              </a:rPr>
              <a:t> </a:t>
            </a:r>
            <a:endParaRPr lang="nl-NL" sz="1600" dirty="0">
              <a:effectLst/>
              <a:latin typeface="Century Gothic" panose="020B0502020202020204" pitchFamily="34" charset="0"/>
              <a:ea typeface="Calibri"/>
              <a:cs typeface="Times New Roman"/>
            </a:endParaRPr>
          </a:p>
          <a:p>
            <a:pPr algn="ctr">
              <a:lnSpc>
                <a:spcPct val="90000"/>
              </a:lnSpc>
            </a:pPr>
            <a:r>
              <a:rPr lang="nl-NL" sz="2400" i="1" u="sng" dirty="0">
                <a:solidFill>
                  <a:srgbClr val="387038"/>
                </a:solidFill>
                <a:latin typeface="Century Gothic" panose="020B0502020202020204" pitchFamily="34" charset="0"/>
                <a:ea typeface="Calibri"/>
                <a:cs typeface="Times New Roman"/>
              </a:rPr>
              <a:t>De vrijwilliger</a:t>
            </a:r>
            <a:r>
              <a:rPr lang="nl-NL" sz="2400" i="1" dirty="0">
                <a:solidFill>
                  <a:srgbClr val="387038"/>
                </a:solidFill>
                <a:latin typeface="Century Gothic" panose="020B0502020202020204" pitchFamily="34" charset="0"/>
                <a:ea typeface="Calibri"/>
                <a:cs typeface="Times New Roman"/>
              </a:rPr>
              <a:t> verdient geen geld, maar doet het werk toch graag.</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04D8E441-6810-D399-1BB1-B1BB6217888C}"/>
              </a:ext>
            </a:extLst>
          </p:cNvPr>
          <p:cNvSpPr txBox="1">
            <a:spLocks noChangeArrowheads="1"/>
          </p:cNvSpPr>
          <p:nvPr/>
        </p:nvSpPr>
        <p:spPr bwMode="auto">
          <a:xfrm>
            <a:off x="107504" y="92751"/>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600" b="1" dirty="0">
                <a:solidFill>
                  <a:srgbClr val="387038"/>
                </a:solidFill>
                <a:latin typeface="Century Gothic" panose="020B0502020202020204" pitchFamily="34" charset="0"/>
                <a:ea typeface="Calibri"/>
                <a:cs typeface="Times New Roman"/>
              </a:rPr>
              <a:t>de</a:t>
            </a:r>
            <a:endParaRPr lang="nl-NL" sz="5600" dirty="0">
              <a:effectLst/>
              <a:latin typeface="Century Gothic" panose="020B0502020202020204" pitchFamily="34" charset="0"/>
              <a:ea typeface="Calibri"/>
              <a:cs typeface="Times New Roman"/>
            </a:endParaRPr>
          </a:p>
        </p:txBody>
      </p:sp>
      <p:sp>
        <p:nvSpPr>
          <p:cNvPr id="3" name="Tekstvak 2">
            <a:extLst>
              <a:ext uri="{FF2B5EF4-FFF2-40B4-BE49-F238E27FC236}">
                <a16:creationId xmlns:a16="http://schemas.microsoft.com/office/drawing/2014/main" id="{310B61CB-0CAA-E790-96FD-8663C24A7CE4}"/>
              </a:ext>
            </a:extLst>
          </p:cNvPr>
          <p:cNvSpPr txBox="1">
            <a:spLocks noChangeArrowheads="1"/>
          </p:cNvSpPr>
          <p:nvPr/>
        </p:nvSpPr>
        <p:spPr bwMode="auto">
          <a:xfrm>
            <a:off x="3993838" y="7029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600" b="1" dirty="0">
                <a:solidFill>
                  <a:srgbClr val="387038"/>
                </a:solidFill>
                <a:latin typeface="Century Gothic" panose="020B0502020202020204" pitchFamily="34" charset="0"/>
                <a:ea typeface="Calibri"/>
                <a:cs typeface="Times New Roman"/>
              </a:rPr>
              <a:t>de</a:t>
            </a:r>
            <a:endParaRPr lang="nl-NL" sz="5600" dirty="0">
              <a:effectLst/>
              <a:latin typeface="Century Gothic" panose="020B0502020202020204" pitchFamily="34" charset="0"/>
              <a:ea typeface="Calibri"/>
              <a:cs typeface="Times New Roman"/>
            </a:endParaRPr>
          </a:p>
        </p:txBody>
      </p:sp>
      <p:pic>
        <p:nvPicPr>
          <p:cNvPr id="6" name="Afbeelding 5" descr="Afbeelding met tandwiel&#10;&#10;Automatisch gegenereerde beschrijving">
            <a:extLst>
              <a:ext uri="{FF2B5EF4-FFF2-40B4-BE49-F238E27FC236}">
                <a16:creationId xmlns:a16="http://schemas.microsoft.com/office/drawing/2014/main" id="{7812AB09-D996-D2F1-D0C7-520F2366C9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4066" y="2651076"/>
            <a:ext cx="1282832" cy="1920406"/>
          </a:xfrm>
          <a:prstGeom prst="rect">
            <a:avLst/>
          </a:prstGeom>
        </p:spPr>
      </p:pic>
      <p:sp>
        <p:nvSpPr>
          <p:cNvPr id="8" name="Vermenigvuldigingsteken 7">
            <a:extLst>
              <a:ext uri="{FF2B5EF4-FFF2-40B4-BE49-F238E27FC236}">
                <a16:creationId xmlns:a16="http://schemas.microsoft.com/office/drawing/2014/main" id="{3BDE92A8-4E0B-3F66-9793-6DAC655A9085}"/>
              </a:ext>
            </a:extLst>
          </p:cNvPr>
          <p:cNvSpPr/>
          <p:nvPr/>
        </p:nvSpPr>
        <p:spPr>
          <a:xfrm>
            <a:off x="7147977" y="2747849"/>
            <a:ext cx="2070874" cy="1937272"/>
          </a:xfrm>
          <a:prstGeom prst="mathMultiply">
            <a:avLst>
              <a:gd name="adj1" fmla="val 473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pic>
        <p:nvPicPr>
          <p:cNvPr id="16" name="Afbeelding 15" descr="Afbeelding met tandwiel&#10;&#10;Automatisch gegenereerde beschrijving">
            <a:extLst>
              <a:ext uri="{FF2B5EF4-FFF2-40B4-BE49-F238E27FC236}">
                <a16:creationId xmlns:a16="http://schemas.microsoft.com/office/drawing/2014/main" id="{C3C162FA-8F34-995A-48A0-3F06F96590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6715"/>
          <a:stretch/>
        </p:blipFill>
        <p:spPr>
          <a:xfrm>
            <a:off x="3098094" y="2916780"/>
            <a:ext cx="1282832" cy="1599409"/>
          </a:xfrm>
          <a:prstGeom prst="rect">
            <a:avLst/>
          </a:prstGeom>
        </p:spPr>
      </p:pic>
      <p:pic>
        <p:nvPicPr>
          <p:cNvPr id="9" name="Afbeelding 8" descr="Afbeelding met buitenshuis, kleding, persoon, zonnebril&#10;&#10;Automatisch gegenereerde beschrijving">
            <a:extLst>
              <a:ext uri="{FF2B5EF4-FFF2-40B4-BE49-F238E27FC236}">
                <a16:creationId xmlns:a16="http://schemas.microsoft.com/office/drawing/2014/main" id="{80BFC476-96E3-0731-B1B7-B67DDDAAE4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94594" y="3189613"/>
            <a:ext cx="2533153" cy="1689613"/>
          </a:xfrm>
          <a:prstGeom prst="rect">
            <a:avLst/>
          </a:prstGeom>
        </p:spPr>
      </p:pic>
      <p:pic>
        <p:nvPicPr>
          <p:cNvPr id="18" name="Afbeelding 17" descr="Afbeelding met persoon, kleding, Menselijk gezicht, glimlach&#10;&#10;Automatisch gegenereerde beschrijving">
            <a:extLst>
              <a:ext uri="{FF2B5EF4-FFF2-40B4-BE49-F238E27FC236}">
                <a16:creationId xmlns:a16="http://schemas.microsoft.com/office/drawing/2014/main" id="{EC25F49D-0FC3-27F9-8BE1-4A351015E6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840" y="3085712"/>
            <a:ext cx="2572608" cy="1718502"/>
          </a:xfrm>
          <a:prstGeom prst="rect">
            <a:avLst/>
          </a:prstGeom>
        </p:spPr>
      </p:pic>
    </p:spTree>
    <p:extLst>
      <p:ext uri="{BB962C8B-B14F-4D97-AF65-F5344CB8AC3E}">
        <p14:creationId xmlns:p14="http://schemas.microsoft.com/office/powerpoint/2010/main" val="150339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67288" y="403434"/>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uitzonderlijk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gangbaar</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heel bijzonder, wat niet vaak voorkomt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Het is heel </a:t>
            </a:r>
            <a:r>
              <a:rPr lang="nl-NL" sz="2400" i="1" u="sng" dirty="0">
                <a:solidFill>
                  <a:srgbClr val="387038"/>
                </a:solidFill>
                <a:latin typeface="Century Gothic" panose="020B0502020202020204" pitchFamily="34" charset="0"/>
                <a:ea typeface="Calibri"/>
                <a:cs typeface="Times New Roman"/>
              </a:rPr>
              <a:t>uitzonderlijk</a:t>
            </a:r>
            <a:r>
              <a:rPr lang="nl-NL" sz="2400" i="1" dirty="0">
                <a:solidFill>
                  <a:srgbClr val="387038"/>
                </a:solidFill>
                <a:latin typeface="Century Gothic" panose="020B0502020202020204" pitchFamily="34" charset="0"/>
                <a:ea typeface="Calibri"/>
                <a:cs typeface="Times New Roman"/>
              </a:rPr>
              <a:t> dat Sara backstage mocht.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bijzonder, wat vaak voorkomt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dirty="0">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Het is </a:t>
            </a:r>
            <a:r>
              <a:rPr lang="nl-NL" sz="2400" i="1" u="sng" dirty="0">
                <a:solidFill>
                  <a:srgbClr val="387038"/>
                </a:solidFill>
                <a:effectLst/>
                <a:latin typeface="Century Gothic" panose="020B0502020202020204" pitchFamily="34" charset="0"/>
                <a:ea typeface="Calibri"/>
                <a:cs typeface="Times New Roman"/>
              </a:rPr>
              <a:t>gangbaar</a:t>
            </a:r>
            <a:r>
              <a:rPr lang="nl-NL" sz="2400" i="1" dirty="0">
                <a:solidFill>
                  <a:srgbClr val="387038"/>
                </a:solidFill>
                <a:effectLst/>
                <a:latin typeface="Century Gothic" panose="020B0502020202020204" pitchFamily="34" charset="0"/>
                <a:ea typeface="Calibri"/>
                <a:cs typeface="Times New Roman"/>
              </a:rPr>
              <a:t> dat je tussen andere mensen in het publiek staat.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8" name="Afbeelding 7">
            <a:extLst>
              <a:ext uri="{FF2B5EF4-FFF2-40B4-BE49-F238E27FC236}">
                <a16:creationId xmlns:a16="http://schemas.microsoft.com/office/drawing/2014/main" id="{38481A60-11C4-481A-B255-91F57AF049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500" y="2708920"/>
            <a:ext cx="3837017" cy="2160240"/>
          </a:xfrm>
          <a:prstGeom prst="rect">
            <a:avLst/>
          </a:prstGeom>
        </p:spPr>
      </p:pic>
      <p:pic>
        <p:nvPicPr>
          <p:cNvPr id="3" name="Afbeelding 2">
            <a:extLst>
              <a:ext uri="{FF2B5EF4-FFF2-40B4-BE49-F238E27FC236}">
                <a16:creationId xmlns:a16="http://schemas.microsoft.com/office/drawing/2014/main" id="{71F343C0-3476-4346-B7BF-9A517A40D021}"/>
              </a:ext>
            </a:extLst>
          </p:cNvPr>
          <p:cNvPicPr>
            <a:picLocks noChangeAspect="1"/>
          </p:cNvPicPr>
          <p:nvPr/>
        </p:nvPicPr>
        <p:blipFill rotWithShape="1">
          <a:blip r:embed="rId5">
            <a:extLst>
              <a:ext uri="{28A0092B-C50C-407E-A947-70E740481C1C}">
                <a14:useLocalDpi xmlns:a14="http://schemas.microsoft.com/office/drawing/2010/main" val="0"/>
              </a:ext>
            </a:extLst>
          </a:blip>
          <a:srcRect l="33614" b="27045"/>
          <a:stretch/>
        </p:blipFill>
        <p:spPr>
          <a:xfrm>
            <a:off x="5041467" y="2661993"/>
            <a:ext cx="3561057" cy="2207167"/>
          </a:xfrm>
          <a:prstGeom prst="rect">
            <a:avLst/>
          </a:prstGeom>
        </p:spPr>
      </p:pic>
    </p:spTree>
    <p:extLst>
      <p:ext uri="{BB962C8B-B14F-4D97-AF65-F5344CB8AC3E}">
        <p14:creationId xmlns:p14="http://schemas.microsoft.com/office/powerpoint/2010/main" val="85756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3910"/>
            <a:ext cx="9096375"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4"/>
          <p:cNvSpPr txBox="1"/>
          <p:nvPr/>
        </p:nvSpPr>
        <p:spPr>
          <a:xfrm>
            <a:off x="6012160" y="404664"/>
            <a:ext cx="2520280" cy="23042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4" name="Tekstvak 2"/>
          <p:cNvSpPr txBox="1">
            <a:spLocks noChangeArrowheads="1"/>
          </p:cNvSpPr>
          <p:nvPr/>
        </p:nvSpPr>
        <p:spPr bwMode="auto">
          <a:xfrm>
            <a:off x="6028964" y="399894"/>
            <a:ext cx="2647492" cy="86886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wonderlijke verhaal dat eeuwenlang doorverteld is</a:t>
            </a:r>
            <a:endParaRPr lang="nl-NL" sz="1100" dirty="0">
              <a:effectLst/>
              <a:latin typeface="Century Gothic" panose="020B0502020202020204" pitchFamily="34" charset="0"/>
              <a:ea typeface="Calibri"/>
              <a:cs typeface="Times New Roman"/>
            </a:endParaRPr>
          </a:p>
        </p:txBody>
      </p:sp>
      <p:sp>
        <p:nvSpPr>
          <p:cNvPr id="5" name="Text Box 14"/>
          <p:cNvSpPr txBox="1"/>
          <p:nvPr/>
        </p:nvSpPr>
        <p:spPr>
          <a:xfrm>
            <a:off x="2339752" y="404664"/>
            <a:ext cx="360040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6" name="Tekstvak 2"/>
          <p:cNvSpPr txBox="1">
            <a:spLocks noChangeArrowheads="1"/>
          </p:cNvSpPr>
          <p:nvPr/>
        </p:nvSpPr>
        <p:spPr bwMode="auto">
          <a:xfrm>
            <a:off x="2267744" y="332656"/>
            <a:ext cx="360040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500" b="1" dirty="0">
                <a:effectLst/>
                <a:latin typeface="Century Gothic" panose="020B0502020202020204" pitchFamily="34" charset="0"/>
                <a:ea typeface="Calibri"/>
                <a:cs typeface="Times New Roman"/>
              </a:rPr>
              <a:t>de legende</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323527" y="3736516"/>
            <a:ext cx="2539599" cy="6026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72721" y="3796428"/>
            <a:ext cx="2646680" cy="65278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400" dirty="0">
                <a:effectLst/>
                <a:latin typeface="Century Gothic" panose="020B0502020202020204" pitchFamily="34" charset="0"/>
                <a:ea typeface="Calibri"/>
                <a:cs typeface="Times New Roman"/>
              </a:rPr>
              <a:t>de rattenvanger van Hamelen</a:t>
            </a:r>
          </a:p>
        </p:txBody>
      </p:sp>
      <p:sp>
        <p:nvSpPr>
          <p:cNvPr id="9" name="Text Box 14"/>
          <p:cNvSpPr txBox="1"/>
          <p:nvPr/>
        </p:nvSpPr>
        <p:spPr>
          <a:xfrm>
            <a:off x="3149456" y="3753036"/>
            <a:ext cx="2646680" cy="6026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112213" y="3775296"/>
            <a:ext cx="2646680" cy="351738"/>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2400" dirty="0">
                <a:latin typeface="Century Gothic" panose="020B0502020202020204" pitchFamily="34" charset="0"/>
                <a:ea typeface="Calibri"/>
                <a:cs typeface="Times New Roman"/>
              </a:rPr>
              <a:t>de ontmoeting met Maan</a:t>
            </a:r>
            <a:endParaRPr lang="nl-NL" sz="2400" dirty="0">
              <a:effectLst/>
              <a:latin typeface="Century Gothic" panose="020B0502020202020204" pitchFamily="34" charset="0"/>
              <a:ea typeface="Calibri"/>
              <a:cs typeface="Times New Roman"/>
            </a:endParaRPr>
          </a:p>
        </p:txBody>
      </p:sp>
      <p:sp>
        <p:nvSpPr>
          <p:cNvPr id="11" name="Text Box 14"/>
          <p:cNvSpPr txBox="1"/>
          <p:nvPr/>
        </p:nvSpPr>
        <p:spPr>
          <a:xfrm>
            <a:off x="6012160" y="3753036"/>
            <a:ext cx="2664296" cy="54006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868144" y="3730992"/>
            <a:ext cx="2942255" cy="56210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dirty="0">
                <a:latin typeface="Century Gothic" panose="020B0502020202020204" pitchFamily="34" charset="0"/>
                <a:ea typeface="Calibri"/>
                <a:cs typeface="Times New Roman"/>
              </a:rPr>
              <a:t>Robin Hood</a:t>
            </a:r>
            <a:endParaRPr lang="nl-NL" sz="2800"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765649" y="3273930"/>
            <a:ext cx="127853" cy="581988"/>
          </a:xfrm>
          <a:prstGeom prst="rect">
            <a:avLst/>
          </a:prstGeom>
        </p:spPr>
      </p:pic>
      <p:pic>
        <p:nvPicPr>
          <p:cNvPr id="5125" name="Picture 5" descr="C:\Users\Kosterm\Downloads\shutterstock_795602485.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29057" y="4365104"/>
            <a:ext cx="1959367" cy="157868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osterm\Downloads\shutterstock_1123984868.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51520" y="4581127"/>
            <a:ext cx="3085974" cy="1335867"/>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BA8B01F3-C62A-6F5C-AE86-130F88BC519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8111" y="4397583"/>
            <a:ext cx="2169369" cy="1513724"/>
          </a:xfrm>
          <a:prstGeom prst="rect">
            <a:avLst/>
          </a:prstGeom>
        </p:spPr>
      </p:pic>
    </p:spTree>
    <p:extLst>
      <p:ext uri="{BB962C8B-B14F-4D97-AF65-F5344CB8AC3E}">
        <p14:creationId xmlns:p14="http://schemas.microsoft.com/office/powerpoint/2010/main" val="414501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35 </a:t>
            </a:r>
            <a:r>
              <a:rPr lang="nl-NL">
                <a:solidFill>
                  <a:srgbClr val="C00000"/>
                </a:solidFill>
                <a:latin typeface="Century Gothic" panose="020B0502020202020204" pitchFamily="34" charset="0"/>
              </a:rPr>
              <a:t>– 29 augustus 2023</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B</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1" y="4640460"/>
            <a:ext cx="2803642" cy="6417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9285" y="4149080"/>
            <a:ext cx="2843328" cy="5570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6066735" y="3577047"/>
            <a:ext cx="2796198" cy="57203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20414" y="4640460"/>
            <a:ext cx="3392061" cy="71499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het opmerken</a:t>
            </a:r>
            <a:endParaRPr lang="nl-NL" sz="3200" dirty="0">
              <a:effectLst/>
              <a:latin typeface="Century Gothic" panose="020B0502020202020204" pitchFamily="34" charset="0"/>
              <a:ea typeface="Calibri"/>
              <a:cs typeface="Times New Roman"/>
            </a:endParaRPr>
          </a:p>
        </p:txBody>
      </p:sp>
      <p:sp>
        <p:nvSpPr>
          <p:cNvPr id="10" name="Text Box 14"/>
          <p:cNvSpPr txBox="1"/>
          <p:nvPr/>
        </p:nvSpPr>
        <p:spPr>
          <a:xfrm>
            <a:off x="5930623" y="370357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200" dirty="0">
                <a:latin typeface="Century Gothic" panose="020B0502020202020204" pitchFamily="34" charset="0"/>
                <a:ea typeface="Calibri"/>
                <a:cs typeface="Times New Roman"/>
              </a:rPr>
              <a:t>d</a:t>
            </a:r>
            <a:r>
              <a:rPr lang="nl-NL" sz="3200" dirty="0">
                <a:effectLst/>
                <a:latin typeface="Century Gothic" panose="020B0502020202020204" pitchFamily="34" charset="0"/>
                <a:ea typeface="Calibri"/>
                <a:cs typeface="Times New Roman"/>
              </a:rPr>
              <a:t>e conclusie </a:t>
            </a:r>
          </a:p>
        </p:txBody>
      </p:sp>
      <p:sp>
        <p:nvSpPr>
          <p:cNvPr id="11" name="Text Box 14"/>
          <p:cNvSpPr txBox="1"/>
          <p:nvPr/>
        </p:nvSpPr>
        <p:spPr>
          <a:xfrm>
            <a:off x="501703" y="551606"/>
            <a:ext cx="7904502" cy="738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Ze trok </a:t>
            </a:r>
            <a:r>
              <a:rPr lang="nl-NL" sz="2000" i="1" u="sng" dirty="0">
                <a:solidFill>
                  <a:srgbClr val="387038"/>
                </a:solidFill>
                <a:latin typeface="Century Gothic" panose="020B0502020202020204" pitchFamily="34" charset="0"/>
                <a:ea typeface="Calibri"/>
                <a:cs typeface="Times New Roman"/>
              </a:rPr>
              <a:t>de conclusie</a:t>
            </a:r>
            <a:r>
              <a:rPr lang="nl-NL" sz="2000" i="1" dirty="0">
                <a:solidFill>
                  <a:srgbClr val="387038"/>
                </a:solidFill>
                <a:latin typeface="Century Gothic" panose="020B0502020202020204" pitchFamily="34" charset="0"/>
                <a:ea typeface="Calibri"/>
                <a:cs typeface="Times New Roman"/>
              </a:rPr>
              <a:t> dat ze mee mocht backstage om daar op zoek te gaan naar een schone broek.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012160" y="4393293"/>
            <a:ext cx="2975733" cy="126742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5940152" y="4380943"/>
            <a:ext cx="3122701" cy="91239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Times New Roman" panose="02020603050405020304" pitchFamily="18" charset="0"/>
                <a:cs typeface="Times New Roman" panose="02020603050405020304" pitchFamily="18" charset="0"/>
              </a:rPr>
              <a:t>de uitkomst na onderzoek of goed nadenken</a:t>
            </a:r>
            <a:endParaRPr lang="nl-NL" sz="2800" dirty="0">
              <a:effectLst/>
              <a:latin typeface="Century Gothic" panose="020B0502020202020204" pitchFamily="34" charset="0"/>
              <a:ea typeface="Calibri"/>
              <a:cs typeface="Times New Roman"/>
            </a:endParaRPr>
          </a:p>
        </p:txBody>
      </p:sp>
      <p:sp>
        <p:nvSpPr>
          <p:cNvPr id="9" name="Text Box 14"/>
          <p:cNvSpPr txBox="1"/>
          <p:nvPr/>
        </p:nvSpPr>
        <p:spPr>
          <a:xfrm>
            <a:off x="2941204" y="4113629"/>
            <a:ext cx="3261591"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Century Gothic" panose="020B0502020202020204" pitchFamily="34" charset="0"/>
                <a:ea typeface="Calibri"/>
                <a:cs typeface="Times New Roman"/>
              </a:rPr>
              <a:t>het nadenken</a:t>
            </a:r>
          </a:p>
        </p:txBody>
      </p:sp>
      <p:pic>
        <p:nvPicPr>
          <p:cNvPr id="12" name="Afbeelding 11">
            <a:extLst>
              <a:ext uri="{FF2B5EF4-FFF2-40B4-BE49-F238E27FC236}">
                <a16:creationId xmlns:a16="http://schemas.microsoft.com/office/drawing/2014/main" id="{2E89DD30-0BB3-8BC8-0448-12AB0AD4EE18}"/>
              </a:ext>
            </a:extLst>
          </p:cNvPr>
          <p:cNvPicPr>
            <a:picLocks noChangeAspect="1"/>
          </p:cNvPicPr>
          <p:nvPr/>
        </p:nvPicPr>
        <p:blipFill>
          <a:blip r:embed="rId5"/>
          <a:stretch>
            <a:fillRect/>
          </a:stretch>
        </p:blipFill>
        <p:spPr>
          <a:xfrm>
            <a:off x="6029309" y="1729824"/>
            <a:ext cx="2833624" cy="1763296"/>
          </a:xfrm>
          <a:prstGeom prst="rect">
            <a:avLst/>
          </a:prstGeom>
        </p:spPr>
      </p:pic>
      <p:pic>
        <p:nvPicPr>
          <p:cNvPr id="17" name="Afbeelding 16" descr="Afbeelding met Menselijk gezicht, persoon, Modeaccessoire, kleding&#10;&#10;Automatisch gegenereerde beschrijving">
            <a:extLst>
              <a:ext uri="{FF2B5EF4-FFF2-40B4-BE49-F238E27FC236}">
                <a16:creationId xmlns:a16="http://schemas.microsoft.com/office/drawing/2014/main" id="{D88E8FDA-412D-6C22-0772-1445B72609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30599" y="2054781"/>
            <a:ext cx="2418956" cy="2018933"/>
          </a:xfrm>
          <a:prstGeom prst="rect">
            <a:avLst/>
          </a:prstGeom>
        </p:spPr>
      </p:pic>
      <p:pic>
        <p:nvPicPr>
          <p:cNvPr id="19" name="Afbeelding 18" descr="Afbeelding met persoon, schouder, Menselijk gezicht, kleding&#10;&#10;Automatisch gegenereerde beschrijving">
            <a:extLst>
              <a:ext uri="{FF2B5EF4-FFF2-40B4-BE49-F238E27FC236}">
                <a16:creationId xmlns:a16="http://schemas.microsoft.com/office/drawing/2014/main" id="{6F9C52B9-A119-9DF2-1212-E22997412A0E}"/>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8075" b="96584" l="10000" r="90000">
                        <a14:foregroundMark x1="27000" y1="93789" x2="44800" y2="96894"/>
                        <a14:foregroundMark x1="44800" y1="96894" x2="50400" y2="95652"/>
                        <a14:foregroundMark x1="31400" y1="7453" x2="37600" y2="8075"/>
                        <a14:foregroundMark x1="37600" y1="8075" x2="37600" y2="8075"/>
                      </a14:backgroundRemoval>
                    </a14:imgEffect>
                  </a14:imgLayer>
                </a14:imgProps>
              </a:ext>
              <a:ext uri="{28A0092B-C50C-407E-A947-70E740481C1C}">
                <a14:useLocalDpi xmlns:a14="http://schemas.microsoft.com/office/drawing/2010/main"/>
              </a:ext>
            </a:extLst>
          </a:blip>
          <a:stretch>
            <a:fillRect/>
          </a:stretch>
        </p:blipFill>
        <p:spPr>
          <a:xfrm>
            <a:off x="285933" y="2685873"/>
            <a:ext cx="2905130" cy="1870902"/>
          </a:xfrm>
          <a:prstGeom prst="rect">
            <a:avLst/>
          </a:prstGeom>
        </p:spPr>
      </p:pic>
    </p:spTree>
    <p:extLst>
      <p:ext uri="{BB962C8B-B14F-4D97-AF65-F5344CB8AC3E}">
        <p14:creationId xmlns:p14="http://schemas.microsoft.com/office/powerpoint/2010/main" val="274511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3933056"/>
            <a:ext cx="2808311" cy="1349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5406548" y="3325604"/>
            <a:ext cx="3456384" cy="86127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9" name="Text Box 14"/>
          <p:cNvSpPr txBox="1"/>
          <p:nvPr/>
        </p:nvSpPr>
        <p:spPr>
          <a:xfrm>
            <a:off x="349172" y="3812187"/>
            <a:ext cx="2433499"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naar</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5445726" y="3307279"/>
            <a:ext cx="3456384"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a:t>
            </a:r>
            <a:r>
              <a:rPr lang="nl-NL" sz="4800" dirty="0">
                <a:effectLst/>
                <a:latin typeface="Century Gothic" panose="020B0502020202020204" pitchFamily="34" charset="0"/>
                <a:ea typeface="Calibri"/>
                <a:cs typeface="Times New Roman"/>
              </a:rPr>
              <a:t>et gevolg</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491982" y="531289"/>
            <a:ext cx="5520178"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latin typeface="Century Gothic" panose="020B0502020202020204" pitchFamily="34" charset="0"/>
                <a:ea typeface="Calibri"/>
                <a:cs typeface="Times New Roman"/>
              </a:rPr>
              <a:t>N</a:t>
            </a:r>
            <a:r>
              <a:rPr lang="nl-NL" sz="2000" i="1" u="sng" dirty="0">
                <a:solidFill>
                  <a:srgbClr val="387038"/>
                </a:solidFill>
                <a:effectLst/>
                <a:latin typeface="Century Gothic" panose="020B0502020202020204" pitchFamily="34" charset="0"/>
                <a:ea typeface="Calibri"/>
                <a:cs typeface="Times New Roman"/>
              </a:rPr>
              <a:t>aar aanleiding van</a:t>
            </a:r>
            <a:r>
              <a:rPr lang="nl-NL" sz="2000" i="1" dirty="0">
                <a:solidFill>
                  <a:srgbClr val="387038"/>
                </a:solidFill>
                <a:effectLst/>
                <a:latin typeface="Century Gothic" panose="020B0502020202020204" pitchFamily="34" charset="0"/>
                <a:ea typeface="Calibri"/>
                <a:cs typeface="Times New Roman"/>
              </a:rPr>
              <a:t> het zien van de lange rij voor de wc’s moest mijn nichtje huilen.</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0"/>
            <a:ext cx="3138804"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395535" y="5433412"/>
            <a:ext cx="3138804"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als gevolg van</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733119" cy="8994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52585" y="4319580"/>
            <a:ext cx="2850772" cy="829555"/>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eruit voortkomt</a:t>
            </a:r>
            <a:endParaRPr lang="nl-NL" sz="11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49131BC5-0C17-939C-A9CB-A346456A4B12}"/>
              </a:ext>
            </a:extLst>
          </p:cNvPr>
          <p:cNvSpPr txBox="1"/>
          <p:nvPr/>
        </p:nvSpPr>
        <p:spPr>
          <a:xfrm>
            <a:off x="169242" y="4314468"/>
            <a:ext cx="295332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aanleiding</a:t>
            </a:r>
            <a:endParaRPr lang="nl-NL" sz="100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6D0B8435-836D-A126-77B4-4A0D8E8A8AB2}"/>
              </a:ext>
            </a:extLst>
          </p:cNvPr>
          <p:cNvSpPr txBox="1"/>
          <p:nvPr/>
        </p:nvSpPr>
        <p:spPr>
          <a:xfrm>
            <a:off x="378448" y="4675105"/>
            <a:ext cx="2433499"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van</a:t>
            </a:r>
            <a:endParaRPr lang="nl-NL" sz="1000" dirty="0">
              <a:effectLst/>
              <a:latin typeface="Century Gothic" panose="020B0502020202020204" pitchFamily="34" charset="0"/>
              <a:ea typeface="Calibri"/>
              <a:cs typeface="Times New Roman"/>
            </a:endParaRPr>
          </a:p>
        </p:txBody>
      </p:sp>
      <p:pic>
        <p:nvPicPr>
          <p:cNvPr id="6" name="Afbeelding 5" descr="Afbeelding met persoon, gras, buitenshuis, kleding&#10;&#10;Automatisch gegenereerde beschrijving">
            <a:extLst>
              <a:ext uri="{FF2B5EF4-FFF2-40B4-BE49-F238E27FC236}">
                <a16:creationId xmlns:a16="http://schemas.microsoft.com/office/drawing/2014/main" id="{10DE5178-5248-DEEE-DA93-18CE3EF41F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54567" y="764704"/>
            <a:ext cx="1702677" cy="2460515"/>
          </a:xfrm>
          <a:prstGeom prst="rect">
            <a:avLst/>
          </a:prstGeom>
        </p:spPr>
      </p:pic>
      <p:pic>
        <p:nvPicPr>
          <p:cNvPr id="14" name="Afbeelding 13" descr="Afbeelding met buitenshuis, hemel, gras, kleding&#10;&#10;Automatisch gegenereerde beschrijving">
            <a:extLst>
              <a:ext uri="{FF2B5EF4-FFF2-40B4-BE49-F238E27FC236}">
                <a16:creationId xmlns:a16="http://schemas.microsoft.com/office/drawing/2014/main" id="{088D9321-7154-6686-EB82-54203EF919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635" y="1807449"/>
            <a:ext cx="2699196" cy="2024397"/>
          </a:xfrm>
          <a:prstGeom prst="rect">
            <a:avLst/>
          </a:prstGeom>
        </p:spPr>
      </p:pic>
      <p:sp>
        <p:nvSpPr>
          <p:cNvPr id="15" name="Pijl: rechts 14">
            <a:extLst>
              <a:ext uri="{FF2B5EF4-FFF2-40B4-BE49-F238E27FC236}">
                <a16:creationId xmlns:a16="http://schemas.microsoft.com/office/drawing/2014/main" id="{59212764-CA21-BD8E-94A1-E5F23146D2F8}"/>
              </a:ext>
            </a:extLst>
          </p:cNvPr>
          <p:cNvSpPr/>
          <p:nvPr/>
        </p:nvSpPr>
        <p:spPr>
          <a:xfrm rot="20783834">
            <a:off x="3690270" y="2444693"/>
            <a:ext cx="2016224"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0855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930132" y="2155179"/>
            <a:ext cx="5570867"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880551" y="2052002"/>
            <a:ext cx="562044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waarneming</a:t>
            </a:r>
            <a:endParaRPr lang="nl-NL" sz="54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stCxn id="13" idx="1"/>
          </p:cNvCxnSpPr>
          <p:nvPr/>
        </p:nvCxnSpPr>
        <p:spPr>
          <a:xfrm flipH="1">
            <a:off x="4716016" y="1348762"/>
            <a:ext cx="1254972" cy="803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968303" y="4190241"/>
            <a:ext cx="2556025"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968303" y="4149080"/>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zien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970988" y="1045306"/>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6154578" y="1052109"/>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voelen </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ruiken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914898" y="2881013"/>
            <a:ext cx="5078206" cy="87115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957240" y="2922704"/>
            <a:ext cx="5062972" cy="51328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dat je ziet, hoort, ruikt, voelt of proeft</a:t>
            </a:r>
            <a:endParaRPr lang="nl-NL" sz="1100" dirty="0">
              <a:effectLst/>
              <a:latin typeface="Century Gothic" panose="020B0502020202020204" pitchFamily="34" charset="0"/>
              <a:ea typeface="Calibri"/>
              <a:cs typeface="Times New Roman"/>
            </a:endParaRPr>
          </a:p>
        </p:txBody>
      </p:sp>
      <p:sp>
        <p:nvSpPr>
          <p:cNvPr id="4" name="Text Box 14">
            <a:extLst>
              <a:ext uri="{FF2B5EF4-FFF2-40B4-BE49-F238E27FC236}">
                <a16:creationId xmlns:a16="http://schemas.microsoft.com/office/drawing/2014/main" id="{5A911F22-18EA-DABE-4C2D-E27871156439}"/>
              </a:ext>
            </a:extLst>
          </p:cNvPr>
          <p:cNvSpPr txBox="1"/>
          <p:nvPr/>
        </p:nvSpPr>
        <p:spPr>
          <a:xfrm>
            <a:off x="2448860" y="560839"/>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E83838FA-800C-6972-5EDB-3DCE23FB7D73}"/>
              </a:ext>
            </a:extLst>
          </p:cNvPr>
          <p:cNvSpPr txBox="1"/>
          <p:nvPr/>
        </p:nvSpPr>
        <p:spPr>
          <a:xfrm>
            <a:off x="2563353" y="519678"/>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het horen </a:t>
            </a:r>
            <a:endParaRPr lang="nl-NL" sz="1050" dirty="0">
              <a:effectLst/>
              <a:latin typeface="Century Gothic" panose="020B0502020202020204" pitchFamily="34" charset="0"/>
              <a:ea typeface="Calibri"/>
              <a:cs typeface="Times New Roman"/>
            </a:endParaRPr>
          </a:p>
        </p:txBody>
      </p:sp>
      <p:cxnSp>
        <p:nvCxnSpPr>
          <p:cNvPr id="6" name="Rechte verbindingslijn 5">
            <a:extLst>
              <a:ext uri="{FF2B5EF4-FFF2-40B4-BE49-F238E27FC236}">
                <a16:creationId xmlns:a16="http://schemas.microsoft.com/office/drawing/2014/main" id="{BD94F0CC-34E4-5BB4-6D3E-9235707EB785}"/>
              </a:ext>
            </a:extLst>
          </p:cNvPr>
          <p:cNvCxnSpPr>
            <a:cxnSpLocks/>
          </p:cNvCxnSpPr>
          <p:nvPr/>
        </p:nvCxnSpPr>
        <p:spPr>
          <a:xfrm flipH="1">
            <a:off x="2457185" y="1185469"/>
            <a:ext cx="386623" cy="976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persoon, huid, Menselijk gezicht, wimper&#10;&#10;Automatisch gegenereerde beschrijving">
            <a:extLst>
              <a:ext uri="{FF2B5EF4-FFF2-40B4-BE49-F238E27FC236}">
                <a16:creationId xmlns:a16="http://schemas.microsoft.com/office/drawing/2014/main" id="{B0B8ACB9-1337-239A-436D-3A68BB92DD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77" y="332656"/>
            <a:ext cx="1814165" cy="1211862"/>
          </a:xfrm>
          <a:prstGeom prst="rect">
            <a:avLst/>
          </a:prstGeom>
        </p:spPr>
      </p:pic>
      <p:pic>
        <p:nvPicPr>
          <p:cNvPr id="2" name="Afbeelding 1" descr="Afbeelding met persoon, kleding, Menselijk gezicht, glimlach&#10;&#10;Automatisch gegenereerde beschrijving">
            <a:extLst>
              <a:ext uri="{FF2B5EF4-FFF2-40B4-BE49-F238E27FC236}">
                <a16:creationId xmlns:a16="http://schemas.microsoft.com/office/drawing/2014/main" id="{70E489EE-546B-70C7-5FB7-95621810F4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59042" y="1739163"/>
            <a:ext cx="2292508" cy="1531395"/>
          </a:xfrm>
          <a:prstGeom prst="rect">
            <a:avLst/>
          </a:prstGeom>
        </p:spPr>
      </p:pic>
      <p:pic>
        <p:nvPicPr>
          <p:cNvPr id="20" name="Afbeelding 19" descr="Afbeelding met tekenfilm, clipart, illustratie, Tekenfilm&#10;&#10;Automatisch gegenereerde beschrijving">
            <a:extLst>
              <a:ext uri="{FF2B5EF4-FFF2-40B4-BE49-F238E27FC236}">
                <a16:creationId xmlns:a16="http://schemas.microsoft.com/office/drawing/2014/main" id="{7A656672-8C45-9776-026F-956DBDB39A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9559" y="4848720"/>
            <a:ext cx="1546193" cy="1546193"/>
          </a:xfrm>
          <a:prstGeom prst="rect">
            <a:avLst/>
          </a:prstGeom>
        </p:spPr>
      </p:pic>
      <p:pic>
        <p:nvPicPr>
          <p:cNvPr id="23" name="Afbeelding 22" descr="Afbeelding met persoon, Menselijk gezicht, kleding, schouder&#10;&#10;Automatisch gegenereerde beschrijving">
            <a:extLst>
              <a:ext uri="{FF2B5EF4-FFF2-40B4-BE49-F238E27FC236}">
                <a16:creationId xmlns:a16="http://schemas.microsoft.com/office/drawing/2014/main" id="{5FA5E2A0-55C8-D55B-D8E0-2D516F3A63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71665" y="5004014"/>
            <a:ext cx="1853166" cy="1237915"/>
          </a:xfrm>
          <a:prstGeom prst="rect">
            <a:avLst/>
          </a:prstGeom>
        </p:spPr>
      </p:pic>
    </p:spTree>
    <p:extLst>
      <p:ext uri="{BB962C8B-B14F-4D97-AF65-F5344CB8AC3E}">
        <p14:creationId xmlns:p14="http://schemas.microsoft.com/office/powerpoint/2010/main" val="83857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toegeven</a:t>
            </a:r>
          </a:p>
        </p:txBody>
      </p:sp>
      <p:pic>
        <p:nvPicPr>
          <p:cNvPr id="3" name="Afbeelding 2" descr="Afbeelding met kleding, persoon, jeans, Menselijk gezicht&#10;&#10;Automatisch gegenereerde beschrijving">
            <a:extLst>
              <a:ext uri="{FF2B5EF4-FFF2-40B4-BE49-F238E27FC236}">
                <a16:creationId xmlns:a16="http://schemas.microsoft.com/office/drawing/2014/main" id="{2FE5576A-0C93-4D39-A658-E44A26CB79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56391" y="1556792"/>
            <a:ext cx="2447657" cy="5048293"/>
          </a:xfrm>
          <a:prstGeom prst="rect">
            <a:avLst/>
          </a:prstGeom>
        </p:spPr>
      </p:pic>
      <p:sp>
        <p:nvSpPr>
          <p:cNvPr id="4" name="Tekstballon: ovaal 3">
            <a:extLst>
              <a:ext uri="{FF2B5EF4-FFF2-40B4-BE49-F238E27FC236}">
                <a16:creationId xmlns:a16="http://schemas.microsoft.com/office/drawing/2014/main" id="{29CBCB1F-D5B8-58CB-CD5A-BAC48D52C705}"/>
              </a:ext>
            </a:extLst>
          </p:cNvPr>
          <p:cNvSpPr/>
          <p:nvPr/>
        </p:nvSpPr>
        <p:spPr>
          <a:xfrm>
            <a:off x="5004048" y="1124744"/>
            <a:ext cx="3312368" cy="1986833"/>
          </a:xfrm>
          <a:prstGeom prst="wedgeEllipseCallout">
            <a:avLst>
              <a:gd name="adj1" fmla="val -45900"/>
              <a:gd name="adj2" fmla="val 50333"/>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3600" dirty="0"/>
              <a:t>Ik moet heel nodig naar de wc</a:t>
            </a:r>
          </a:p>
        </p:txBody>
      </p:sp>
    </p:spTree>
    <p:extLst>
      <p:ext uri="{BB962C8B-B14F-4D97-AF65-F5344CB8AC3E}">
        <p14:creationId xmlns:p14="http://schemas.microsoft.com/office/powerpoint/2010/main" val="377943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liefkozend</a:t>
            </a:r>
          </a:p>
        </p:txBody>
      </p:sp>
      <p:pic>
        <p:nvPicPr>
          <p:cNvPr id="4" name="Afbeelding 3" descr="Afbeelding met kus, persoon, buitenshuis, Liefde&#10;&#10;Automatisch gegenereerde beschrijving">
            <a:extLst>
              <a:ext uri="{FF2B5EF4-FFF2-40B4-BE49-F238E27FC236}">
                <a16:creationId xmlns:a16="http://schemas.microsoft.com/office/drawing/2014/main" id="{C1E8AEE5-239A-BE18-E5BF-F9379CC6A8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7594" y="1556792"/>
            <a:ext cx="7308812" cy="487497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naar aanleiding van</a:t>
            </a:r>
          </a:p>
        </p:txBody>
      </p:sp>
      <p:pic>
        <p:nvPicPr>
          <p:cNvPr id="3" name="Afbeelding 2" descr="Afbeelding met persoon, gras, buitenshuis, kleding&#10;&#10;Automatisch gegenereerde beschrijving">
            <a:extLst>
              <a:ext uri="{FF2B5EF4-FFF2-40B4-BE49-F238E27FC236}">
                <a16:creationId xmlns:a16="http://schemas.microsoft.com/office/drawing/2014/main" id="{A7CAD72D-7D9A-705A-839C-01EC315537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8064" y="1556792"/>
            <a:ext cx="3238921" cy="4680520"/>
          </a:xfrm>
          <a:prstGeom prst="rect">
            <a:avLst/>
          </a:prstGeom>
        </p:spPr>
      </p:pic>
      <p:pic>
        <p:nvPicPr>
          <p:cNvPr id="5" name="Afbeelding 4" descr="Afbeelding met buitenshuis, hemel, gras, kleding&#10;&#10;Automatisch gegenereerde beschrijving">
            <a:extLst>
              <a:ext uri="{FF2B5EF4-FFF2-40B4-BE49-F238E27FC236}">
                <a16:creationId xmlns:a16="http://schemas.microsoft.com/office/drawing/2014/main" id="{B201E9AA-1027-C37B-6A81-6C02656388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1520" y="2636912"/>
            <a:ext cx="3048000" cy="2286000"/>
          </a:xfrm>
          <a:prstGeom prst="rect">
            <a:avLst/>
          </a:prstGeom>
        </p:spPr>
      </p:pic>
      <p:sp>
        <p:nvSpPr>
          <p:cNvPr id="7" name="Pijl: rechts 6">
            <a:extLst>
              <a:ext uri="{FF2B5EF4-FFF2-40B4-BE49-F238E27FC236}">
                <a16:creationId xmlns:a16="http://schemas.microsoft.com/office/drawing/2014/main" id="{D3C1122B-D288-7C9F-528B-B445C2E8F010}"/>
              </a:ext>
            </a:extLst>
          </p:cNvPr>
          <p:cNvSpPr/>
          <p:nvPr/>
        </p:nvSpPr>
        <p:spPr>
          <a:xfrm>
            <a:off x="3491880" y="3429000"/>
            <a:ext cx="1512168"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9047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vrijwilliger</a:t>
            </a:r>
          </a:p>
        </p:txBody>
      </p:sp>
      <p:grpSp>
        <p:nvGrpSpPr>
          <p:cNvPr id="8" name="Groep 7">
            <a:extLst>
              <a:ext uri="{FF2B5EF4-FFF2-40B4-BE49-F238E27FC236}">
                <a16:creationId xmlns:a16="http://schemas.microsoft.com/office/drawing/2014/main" id="{39241BC8-54C8-8127-12BC-53223428D1F6}"/>
              </a:ext>
            </a:extLst>
          </p:cNvPr>
          <p:cNvGrpSpPr/>
          <p:nvPr/>
        </p:nvGrpSpPr>
        <p:grpSpPr>
          <a:xfrm>
            <a:off x="5292080" y="764704"/>
            <a:ext cx="4541464" cy="4460698"/>
            <a:chOff x="5292080" y="764704"/>
            <a:chExt cx="4541464" cy="4460698"/>
          </a:xfrm>
        </p:grpSpPr>
        <p:pic>
          <p:nvPicPr>
            <p:cNvPr id="5" name="Afbeelding 4" descr="Afbeelding met tandwiel&#10;&#10;Automatisch gegenereerde beschrijving">
              <a:extLst>
                <a:ext uri="{FF2B5EF4-FFF2-40B4-BE49-F238E27FC236}">
                  <a16:creationId xmlns:a16="http://schemas.microsoft.com/office/drawing/2014/main" id="{E9C8AF89-37F1-73CD-E443-ABBCBFDBD5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7200" y="764704"/>
              <a:ext cx="2813272" cy="4211485"/>
            </a:xfrm>
            <a:prstGeom prst="rect">
              <a:avLst/>
            </a:prstGeom>
          </p:spPr>
        </p:pic>
        <p:sp>
          <p:nvSpPr>
            <p:cNvPr id="7" name="Vermenigvuldigingsteken 6">
              <a:extLst>
                <a:ext uri="{FF2B5EF4-FFF2-40B4-BE49-F238E27FC236}">
                  <a16:creationId xmlns:a16="http://schemas.microsoft.com/office/drawing/2014/main" id="{AA528939-17B2-2D99-18D1-B3E1DC1B526B}"/>
                </a:ext>
              </a:extLst>
            </p:cNvPr>
            <p:cNvSpPr/>
            <p:nvPr/>
          </p:nvSpPr>
          <p:spPr>
            <a:xfrm>
              <a:off x="5292080" y="976930"/>
              <a:ext cx="4541464" cy="4248472"/>
            </a:xfrm>
            <a:prstGeom prst="mathMultiply">
              <a:avLst>
                <a:gd name="adj1" fmla="val 473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grpSp>
      <p:pic>
        <p:nvPicPr>
          <p:cNvPr id="4" name="Afbeelding 3" descr="Afbeelding met buitenshuis, kleding, persoon, zonnebril&#10;&#10;Automatisch gegenereerde beschrijving">
            <a:extLst>
              <a:ext uri="{FF2B5EF4-FFF2-40B4-BE49-F238E27FC236}">
                <a16:creationId xmlns:a16="http://schemas.microsoft.com/office/drawing/2014/main" id="{48540F0D-E40F-CB4E-568B-978BEDBA00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783" y="2412492"/>
            <a:ext cx="5643217" cy="3764026"/>
          </a:xfrm>
          <a:prstGeom prst="rect">
            <a:avLst/>
          </a:prstGeom>
        </p:spPr>
      </p:pic>
    </p:spTree>
    <p:extLst>
      <p:ext uri="{BB962C8B-B14F-4D97-AF65-F5344CB8AC3E}">
        <p14:creationId xmlns:p14="http://schemas.microsoft.com/office/powerpoint/2010/main" val="209143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waarneming</a:t>
            </a:r>
          </a:p>
        </p:txBody>
      </p:sp>
      <p:pic>
        <p:nvPicPr>
          <p:cNvPr id="3" name="Afbeelding 2" descr="Afbeelding met persoon, kleding, Menselijk gezicht, glimlach&#10;&#10;Automatisch gegenereerde beschrijving">
            <a:extLst>
              <a:ext uri="{FF2B5EF4-FFF2-40B4-BE49-F238E27FC236}">
                <a16:creationId xmlns:a16="http://schemas.microsoft.com/office/drawing/2014/main" id="{8659A6BA-9122-5C93-5B79-E1D6E6C2E1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016" y="1700808"/>
            <a:ext cx="7077968" cy="4728083"/>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ontkrachten</a:t>
            </a:r>
          </a:p>
        </p:txBody>
      </p:sp>
      <p:pic>
        <p:nvPicPr>
          <p:cNvPr id="5" name="Afbeelding 4" descr="Afbeelding met persoon, kleding, schouder, joint&#10;&#10;Automatisch gegenereerde beschrijving">
            <a:extLst>
              <a:ext uri="{FF2B5EF4-FFF2-40B4-BE49-F238E27FC236}">
                <a16:creationId xmlns:a16="http://schemas.microsoft.com/office/drawing/2014/main" id="{83F60620-F05E-7D6F-C289-C60849BAC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1628800"/>
            <a:ext cx="7200800" cy="4802934"/>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conclusie</a:t>
            </a:r>
          </a:p>
        </p:txBody>
      </p:sp>
      <p:pic>
        <p:nvPicPr>
          <p:cNvPr id="3" name="Afbeelding 2" descr="Afbeelding met persoon, kleding, Menselijk gezicht, buitenshuis&#10;&#10;Automatisch gegenereerde beschrijving">
            <a:extLst>
              <a:ext uri="{FF2B5EF4-FFF2-40B4-BE49-F238E27FC236}">
                <a16:creationId xmlns:a16="http://schemas.microsoft.com/office/drawing/2014/main" id="{A9012868-A14F-C7E7-A02F-054AB89EC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276872"/>
            <a:ext cx="6159246" cy="4114376"/>
          </a:xfrm>
          <a:prstGeom prst="rect">
            <a:avLst/>
          </a:prstGeom>
        </p:spPr>
      </p:pic>
      <p:sp>
        <p:nvSpPr>
          <p:cNvPr id="4" name="Tekstballon: ovaal 3">
            <a:extLst>
              <a:ext uri="{FF2B5EF4-FFF2-40B4-BE49-F238E27FC236}">
                <a16:creationId xmlns:a16="http://schemas.microsoft.com/office/drawing/2014/main" id="{883B8B7B-1C1A-53A7-5CB8-DA473A5709C8}"/>
              </a:ext>
            </a:extLst>
          </p:cNvPr>
          <p:cNvSpPr/>
          <p:nvPr/>
        </p:nvSpPr>
        <p:spPr>
          <a:xfrm>
            <a:off x="5022425" y="1484784"/>
            <a:ext cx="3528392" cy="1584176"/>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l-NL" sz="3600" dirty="0"/>
              <a:t>Je mag mee backstage</a:t>
            </a:r>
          </a:p>
        </p:txBody>
      </p:sp>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TotalTime>
  <Words>950</Words>
  <Application>Microsoft Office PowerPoint</Application>
  <PresentationFormat>Diavoorstelling (4:3)</PresentationFormat>
  <Paragraphs>236</Paragraphs>
  <Slides>22</Slides>
  <Notes>13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Routledge, Mandy</cp:lastModifiedBy>
  <cp:revision>508</cp:revision>
  <dcterms:created xsi:type="dcterms:W3CDTF">2021-06-08T06:13:59Z</dcterms:created>
  <dcterms:modified xsi:type="dcterms:W3CDTF">2023-08-29T09:32:51Z</dcterms:modified>
</cp:coreProperties>
</file>