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37" r:id="rId2"/>
    <p:sldId id="548" r:id="rId3"/>
    <p:sldId id="1478" r:id="rId4"/>
    <p:sldId id="1476" r:id="rId5"/>
    <p:sldId id="1460" r:id="rId6"/>
    <p:sldId id="1477" r:id="rId7"/>
    <p:sldId id="1475" r:id="rId8"/>
    <p:sldId id="1479" r:id="rId9"/>
    <p:sldId id="1480" r:id="rId10"/>
    <p:sldId id="934" r:id="rId11"/>
    <p:sldId id="263" r:id="rId12"/>
    <p:sldId id="1486" r:id="rId13"/>
    <p:sldId id="1490" r:id="rId14"/>
    <p:sldId id="259" r:id="rId15"/>
    <p:sldId id="1485" r:id="rId16"/>
    <p:sldId id="1488" r:id="rId17"/>
    <p:sldId id="1474"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8"/>
            <p14:sldId id="1476"/>
            <p14:sldId id="1460"/>
            <p14:sldId id="1477"/>
            <p14:sldId id="1475"/>
            <p14:sldId id="1479"/>
            <p14:sldId id="1480"/>
            <p14:sldId id="934"/>
            <p14:sldId id="263"/>
            <p14:sldId id="1486"/>
            <p14:sldId id="1490"/>
            <p14:sldId id="259"/>
            <p14:sldId id="1485"/>
            <p14:sldId id="1488"/>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3090" autoAdjust="0"/>
  </p:normalViewPr>
  <p:slideViewPr>
    <p:cSldViewPr>
      <p:cViewPr varScale="1">
        <p:scale>
          <a:sx n="76" d="100"/>
          <a:sy n="76" d="100"/>
        </p:scale>
        <p:origin x="1258"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29-8-2023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29-8-2023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u="none" kern="1200" dirty="0">
                <a:solidFill>
                  <a:schemeClr val="tx1"/>
                </a:solidFill>
                <a:effectLst/>
                <a:latin typeface="+mn-lt"/>
                <a:ea typeface="+mn-ea"/>
                <a:cs typeface="+mn-cs"/>
              </a:rPr>
              <a:t>Woordenoverzicht</a:t>
            </a:r>
            <a:endParaRPr lang="nl-NL" sz="1200" b="1" u="sng" kern="1200" dirty="0">
              <a:solidFill>
                <a:schemeClr val="tx1"/>
              </a:solidFill>
              <a:effectLst/>
              <a:latin typeface="+mn-lt"/>
              <a:ea typeface="+mn-ea"/>
              <a:cs typeface="+mn-cs"/>
            </a:endParaRP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bestaan: </a:t>
            </a:r>
            <a:r>
              <a:rPr lang="nl-NL" sz="1200" kern="1200" dirty="0">
                <a:solidFill>
                  <a:schemeClr val="tx1"/>
                </a:solidFill>
                <a:effectLst/>
                <a:latin typeface="+mn-lt"/>
                <a:ea typeface="+mn-ea"/>
                <a:cs typeface="+mn-cs"/>
              </a:rPr>
              <a:t>er zijn</a:t>
            </a:r>
          </a:p>
          <a:p>
            <a:pPr fontAlgn="t"/>
            <a:r>
              <a:rPr lang="nl-NL" sz="1200" b="1" kern="1200" dirty="0">
                <a:solidFill>
                  <a:schemeClr val="tx1"/>
                </a:solidFill>
                <a:effectLst/>
                <a:latin typeface="+mn-lt"/>
                <a:ea typeface="+mn-ea"/>
                <a:cs typeface="+mn-cs"/>
              </a:rPr>
              <a:t>de zoektocht: </a:t>
            </a:r>
            <a:r>
              <a:rPr lang="nl-NL" sz="1200" kern="1200" dirty="0">
                <a:solidFill>
                  <a:schemeClr val="tx1"/>
                </a:solidFill>
                <a:effectLst/>
                <a:latin typeface="+mn-lt"/>
                <a:ea typeface="+mn-ea"/>
                <a:cs typeface="+mn-cs"/>
              </a:rPr>
              <a:t>een soort reis die je maakt om iets of iemand te zoeken</a:t>
            </a:r>
          </a:p>
          <a:p>
            <a:pPr fontAlgn="t"/>
            <a:r>
              <a:rPr lang="nl-NL" sz="1200" b="1" kern="1200" dirty="0">
                <a:solidFill>
                  <a:schemeClr val="tx1"/>
                </a:solidFill>
                <a:effectLst/>
                <a:latin typeface="+mn-lt"/>
                <a:ea typeface="+mn-ea"/>
                <a:cs typeface="+mn-cs"/>
              </a:rPr>
              <a:t>troebel: </a:t>
            </a:r>
            <a:r>
              <a:rPr lang="nl-NL" sz="1200" kern="1200" dirty="0">
                <a:solidFill>
                  <a:schemeClr val="tx1"/>
                </a:solidFill>
                <a:effectLst/>
                <a:latin typeface="+mn-lt"/>
                <a:ea typeface="+mn-ea"/>
                <a:cs typeface="+mn-cs"/>
              </a:rPr>
              <a:t>waar je niet doorheen kunt kijken</a:t>
            </a:r>
          </a:p>
          <a:p>
            <a:pPr fontAlgn="t"/>
            <a:r>
              <a:rPr lang="nl-NL" sz="1200" b="1" kern="1200" dirty="0">
                <a:solidFill>
                  <a:schemeClr val="tx1"/>
                </a:solidFill>
                <a:effectLst/>
                <a:latin typeface="+mn-lt"/>
                <a:ea typeface="+mn-ea"/>
                <a:cs typeface="+mn-cs"/>
              </a:rPr>
              <a:t>de toerist: </a:t>
            </a:r>
            <a:r>
              <a:rPr lang="nl-NL" sz="1200" kern="1200" dirty="0">
                <a:solidFill>
                  <a:schemeClr val="tx1"/>
                </a:solidFill>
                <a:effectLst/>
                <a:latin typeface="+mn-lt"/>
                <a:ea typeface="+mn-ea"/>
                <a:cs typeface="+mn-cs"/>
              </a:rPr>
              <a:t>iemand die reist omdat hij of zij het leuk vindt</a:t>
            </a:r>
          </a:p>
          <a:p>
            <a:pPr fontAlgn="t"/>
            <a:r>
              <a:rPr lang="nl-NL" sz="1200" b="1" kern="1200" dirty="0">
                <a:solidFill>
                  <a:schemeClr val="tx1"/>
                </a:solidFill>
                <a:effectLst/>
                <a:latin typeface="+mn-lt"/>
                <a:ea typeface="+mn-ea"/>
                <a:cs typeface="+mn-cs"/>
              </a:rPr>
              <a:t>lang geleden: </a:t>
            </a:r>
            <a:r>
              <a:rPr lang="nl-NL" sz="1200" kern="1200" dirty="0">
                <a:solidFill>
                  <a:schemeClr val="tx1"/>
                </a:solidFill>
                <a:effectLst/>
                <a:latin typeface="+mn-lt"/>
                <a:ea typeface="+mn-ea"/>
                <a:cs typeface="+mn-cs"/>
              </a:rPr>
              <a:t>ver terug in de tijd</a:t>
            </a:r>
          </a:p>
          <a:p>
            <a:pPr fontAlgn="t"/>
            <a:r>
              <a:rPr lang="nl-NL" sz="1200" b="1" kern="1200" dirty="0">
                <a:solidFill>
                  <a:schemeClr val="tx1"/>
                </a:solidFill>
                <a:effectLst/>
                <a:latin typeface="+mn-lt"/>
                <a:ea typeface="+mn-ea"/>
                <a:cs typeface="+mn-cs"/>
              </a:rPr>
              <a:t>begraven: </a:t>
            </a:r>
            <a:r>
              <a:rPr lang="nl-NL" sz="1200" kern="1200" dirty="0">
                <a:solidFill>
                  <a:schemeClr val="tx1"/>
                </a:solidFill>
                <a:effectLst/>
                <a:latin typeface="+mn-lt"/>
                <a:ea typeface="+mn-ea"/>
                <a:cs typeface="+mn-cs"/>
              </a:rPr>
              <a:t>iemand die dood is in een kist onder de aarde stoppen</a:t>
            </a:r>
          </a:p>
          <a:p>
            <a:pPr fontAlgn="t"/>
            <a:r>
              <a:rPr lang="nl-NL" sz="1200" b="1" kern="1200" dirty="0">
                <a:solidFill>
                  <a:schemeClr val="tx1"/>
                </a:solidFill>
                <a:effectLst/>
                <a:latin typeface="+mn-lt"/>
                <a:ea typeface="+mn-ea"/>
                <a:cs typeface="+mn-cs"/>
              </a:rPr>
              <a:t>waarschijnlijk:</a:t>
            </a:r>
            <a:r>
              <a:rPr lang="nl-NL" sz="1200" kern="1200" dirty="0">
                <a:solidFill>
                  <a:schemeClr val="tx1"/>
                </a:solidFill>
                <a:effectLst/>
                <a:latin typeface="+mn-lt"/>
                <a:ea typeface="+mn-ea"/>
                <a:cs typeface="+mn-cs"/>
              </a:rPr>
              <a:t> bijna zeker</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8.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7.pn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7.png"/><Relationship Id="rId7" Type="http://schemas.openxmlformats.org/officeDocument/2006/relationships/image" Target="../media/image38.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youtube.com/watch?v=DNqD-WNVPPc" TargetMode="External"/><Relationship Id="rId5" Type="http://schemas.microsoft.com/office/2007/relationships/hdphoto" Target="../media/hdphoto2.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Zoals jullie misschien wel weten is </a:t>
            </a:r>
            <a:r>
              <a:rPr lang="nl-NL" sz="2000" b="1" u="sng" dirty="0">
                <a:ea typeface="Times New Roman" panose="02020603050405020304" pitchFamily="18" charset="0"/>
                <a:cs typeface="Arial" panose="020B0604020202020204" pitchFamily="34" charset="0"/>
              </a:rPr>
              <a:t>lang geleden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ver terug in de tijd</a:t>
            </a:r>
            <a:r>
              <a:rPr lang="nl-NL" sz="2000" dirty="0">
                <a:ea typeface="Times New Roman" panose="02020603050405020304" pitchFamily="18" charset="0"/>
                <a:cs typeface="Arial" panose="020B0604020202020204" pitchFamily="34" charset="0"/>
              </a:rPr>
              <a:t>, een heel beroemd schip vergaan: de Titanic. Het wrak van de Titanic ligt al meer dan 100 jaar op de bodem van de zee. In heel diep (meer dan 3000 meter) en heel </a:t>
            </a:r>
            <a:r>
              <a:rPr lang="nl-NL" sz="2000" b="1" u="sng" dirty="0">
                <a:ea typeface="Times New Roman" panose="02020603050405020304" pitchFamily="18" charset="0"/>
                <a:cs typeface="Arial" panose="020B0604020202020204" pitchFamily="34" charset="0"/>
              </a:rPr>
              <a:t>troebel</a:t>
            </a:r>
            <a:r>
              <a:rPr lang="nl-NL" sz="2000" dirty="0">
                <a:ea typeface="Times New Roman" panose="02020603050405020304" pitchFamily="18" charset="0"/>
                <a:cs typeface="Arial" panose="020B0604020202020204" pitchFamily="34" charset="0"/>
              </a:rPr>
              <a:t> water. Zo noem je water </a:t>
            </a:r>
            <a:r>
              <a:rPr lang="nl-NL" sz="2000" b="1" i="1" dirty="0">
                <a:ea typeface="Times New Roman" panose="02020603050405020304" pitchFamily="18" charset="0"/>
                <a:cs typeface="Arial" panose="020B0604020202020204" pitchFamily="34" charset="0"/>
              </a:rPr>
              <a:t>waar je niet doorheen kunt kijken</a:t>
            </a:r>
            <a:r>
              <a:rPr lang="nl-NL" sz="2000"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Er bestaan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er zijn</a:t>
            </a:r>
            <a:r>
              <a:rPr lang="nl-NL" sz="2000" dirty="0">
                <a:ea typeface="Times New Roman" panose="02020603050405020304" pitchFamily="18" charset="0"/>
                <a:cs typeface="Arial" panose="020B0604020202020204" pitchFamily="34" charset="0"/>
              </a:rPr>
              <a:t>, nog steeds mensen die het wrak van dit beroemde schip wel eens een keer zelf willen zien. Zo was er deze zomer in Amerika een groepje rijke </a:t>
            </a:r>
            <a:r>
              <a:rPr lang="nl-NL" sz="2000" b="1" u="sng" dirty="0">
                <a:ea typeface="Times New Roman" panose="02020603050405020304" pitchFamily="18" charset="0"/>
                <a:cs typeface="Arial" panose="020B0604020202020204" pitchFamily="34" charset="0"/>
              </a:rPr>
              <a:t>toeristen</a:t>
            </a:r>
            <a:r>
              <a:rPr lang="nl-NL" sz="2000" dirty="0">
                <a:ea typeface="Times New Roman" panose="02020603050405020304" pitchFamily="18" charset="0"/>
                <a:cs typeface="Arial" panose="020B0604020202020204" pitchFamily="34" charset="0"/>
              </a:rPr>
              <a:t> dat met een speciale onderzeeër (de Titan) naar het wrak van de Titanic afdaalde. De toerist is </a:t>
            </a:r>
            <a:r>
              <a:rPr lang="nl-NL" sz="2000" b="1" i="1" dirty="0">
                <a:ea typeface="Times New Roman" panose="02020603050405020304" pitchFamily="18" charset="0"/>
                <a:cs typeface="Arial" panose="020B0604020202020204" pitchFamily="34" charset="0"/>
              </a:rPr>
              <a:t>iemand die reist om dat hij of zij het leuk vindt. </a:t>
            </a:r>
            <a:r>
              <a:rPr lang="nl-NL" sz="2000" dirty="0">
                <a:ea typeface="Times New Roman" panose="02020603050405020304" pitchFamily="18" charset="0"/>
                <a:cs typeface="Arial" panose="020B0604020202020204" pitchFamily="34" charset="0"/>
              </a:rPr>
              <a:t>De kleine onderzeeër werd tijdens de reis in de gaten gehouden door een boot die op hen wachtte. Maar al na anderhalf uur hoorden zij geen geluiden meer van de onderzeeër. De mensen op de boot besloten al snel een </a:t>
            </a:r>
            <a:r>
              <a:rPr lang="nl-NL" sz="2000" b="1" u="sng" dirty="0">
                <a:ea typeface="Times New Roman" panose="02020603050405020304" pitchFamily="18" charset="0"/>
                <a:cs typeface="Arial" panose="020B0604020202020204" pitchFamily="34" charset="0"/>
              </a:rPr>
              <a:t>zoektocht</a:t>
            </a:r>
            <a:r>
              <a:rPr lang="nl-NL" sz="2000" dirty="0">
                <a:ea typeface="Times New Roman" panose="02020603050405020304" pitchFamily="18" charset="0"/>
                <a:cs typeface="Arial" panose="020B0604020202020204" pitchFamily="34" charset="0"/>
              </a:rPr>
              <a:t> te starten. De zoektocht is </a:t>
            </a:r>
            <a:r>
              <a:rPr lang="nl-NL" sz="2000" b="1" i="1" dirty="0">
                <a:ea typeface="Times New Roman" panose="02020603050405020304" pitchFamily="18" charset="0"/>
                <a:cs typeface="Arial" panose="020B0604020202020204" pitchFamily="34" charset="0"/>
              </a:rPr>
              <a:t>een soort reis die je maakt om iets of iemand te zoeken</a:t>
            </a:r>
            <a:r>
              <a:rPr lang="nl-NL" sz="2000" dirty="0">
                <a:ea typeface="Times New Roman" panose="02020603050405020304" pitchFamily="18" charset="0"/>
                <a:cs typeface="Arial" panose="020B0604020202020204" pitchFamily="34" charset="0"/>
              </a:rPr>
              <a:t>. Toen ze meer dan 5 dagen gezocht hadden met boten, vliegtuigen en onderwater-robots stopten ze met de zoektocht. Iedereen begreep dat ze de kleine onderzeeër nooit meer terug zouden vinden. Ook begrepen ze direct dat de passagiers de reis naar de Titanic </a:t>
            </a:r>
            <a:r>
              <a:rPr lang="nl-NL" sz="2000" b="1" u="sng" dirty="0">
                <a:ea typeface="Times New Roman" panose="02020603050405020304" pitchFamily="18" charset="0"/>
                <a:cs typeface="Arial" panose="020B0604020202020204" pitchFamily="34" charset="0"/>
              </a:rPr>
              <a:t>waarschijnlijk</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bijna zeker</a:t>
            </a:r>
            <a:r>
              <a:rPr lang="nl-NL" sz="2000" dirty="0">
                <a:ea typeface="Times New Roman" panose="02020603050405020304" pitchFamily="18" charset="0"/>
                <a:cs typeface="Arial" panose="020B0604020202020204" pitchFamily="34" charset="0"/>
              </a:rPr>
              <a:t>, niet overleefd hadden. Na een paar dagen vonden ze stukken van de onderzeeër. Maar de mensen zijn nog steeds verdwenen. Wat zal de familie van de passagiers verdrietig zijn, omdat ze nu de mensen van wie ze houden niet kunnen </a:t>
            </a:r>
            <a:r>
              <a:rPr lang="nl-NL" sz="2000" b="1" u="sng" dirty="0">
                <a:ea typeface="Times New Roman" panose="02020603050405020304" pitchFamily="18" charset="0"/>
                <a:cs typeface="Arial" panose="020B0604020202020204" pitchFamily="34" charset="0"/>
              </a:rPr>
              <a:t>begraven</a:t>
            </a:r>
            <a:r>
              <a:rPr lang="nl-NL" sz="2000" dirty="0">
                <a:ea typeface="Times New Roman" panose="02020603050405020304" pitchFamily="18" charset="0"/>
                <a:cs typeface="Arial" panose="020B0604020202020204" pitchFamily="34" charset="0"/>
              </a:rPr>
              <a:t>. Zo noem je het als </a:t>
            </a:r>
            <a:r>
              <a:rPr lang="nl-NL" sz="2000" b="1" i="1" dirty="0">
                <a:ea typeface="Times New Roman" panose="02020603050405020304" pitchFamily="18" charset="0"/>
                <a:cs typeface="Arial" panose="020B0604020202020204" pitchFamily="34" charset="0"/>
              </a:rPr>
              <a:t>je iemand die dood is in een kist onder de aarde stopt</a:t>
            </a:r>
            <a:r>
              <a:rPr lang="nl-NL" sz="2000" dirty="0">
                <a:ea typeface="Times New Roman" panose="02020603050405020304" pitchFamily="18" charset="0"/>
                <a:cs typeface="Arial" panose="020B0604020202020204" pitchFamily="34" charset="0"/>
              </a:rPr>
              <a:t>.  </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Wie van jullie zou ook wel eens een reisje in een onderzeeër durven maken?</a:t>
            </a:r>
            <a:br>
              <a:rPr lang="nl-NL" sz="2000" dirty="0">
                <a:ea typeface="Times New Roman" panose="02020603050405020304" pitchFamily="18" charset="0"/>
                <a:cs typeface="Arial" panose="020B0604020202020204" pitchFamily="34" charset="0"/>
              </a:rPr>
            </a:br>
            <a:r>
              <a:rPr lang="nl-NL" sz="2000" dirty="0">
                <a:solidFill>
                  <a:srgbClr val="00B050"/>
                </a:solidFill>
                <a:ea typeface="Times New Roman" panose="02020603050405020304" pitchFamily="18" charset="0"/>
                <a:cs typeface="Arial" panose="020B0604020202020204" pitchFamily="34" charset="0"/>
              </a:rPr>
              <a:t>De link naar het filmpje van het Jeugdjournaal vind je in de laatste dia.</a:t>
            </a:r>
          </a:p>
          <a:p>
            <a:pPr marL="0" lvl="0" indent="0">
              <a:spcBef>
                <a:spcPts val="200"/>
              </a:spcBef>
              <a:spcAft>
                <a:spcPts val="200"/>
              </a:spcAft>
              <a:buNone/>
            </a:pPr>
            <a:br>
              <a:rPr lang="nl-NL" sz="2000" b="1" i="1" dirty="0">
                <a:ea typeface="Times New Roman" panose="02020603050405020304" pitchFamily="18" charset="0"/>
                <a:cs typeface="Arial" panose="020B0604020202020204" pitchFamily="34" charset="0"/>
              </a:rPr>
            </a:br>
            <a:br>
              <a:rPr lang="nl-NL" sz="2000" b="1" i="1" dirty="0">
                <a:ea typeface="Times New Roman" panose="02020603050405020304" pitchFamily="18" charset="0"/>
                <a:cs typeface="Arial" panose="020B0604020202020204" pitchFamily="34" charset="0"/>
              </a:rPr>
            </a:br>
            <a:endParaRPr lang="nl-NL" sz="2000" b="1" i="1"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0342" y="357412"/>
            <a:ext cx="528369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900" b="1" dirty="0">
                <a:solidFill>
                  <a:srgbClr val="387038"/>
                </a:solidFill>
                <a:latin typeface="Century Gothic" panose="020B0502020202020204" pitchFamily="34" charset="0"/>
                <a:ea typeface="Calibri"/>
                <a:cs typeface="Times New Roman"/>
              </a:rPr>
              <a:t>lang </a:t>
            </a:r>
          </a:p>
          <a:p>
            <a:pPr algn="ctr">
              <a:lnSpc>
                <a:spcPct val="50000"/>
              </a:lnSpc>
              <a:spcAft>
                <a:spcPts val="800"/>
              </a:spcAft>
            </a:pPr>
            <a:r>
              <a:rPr lang="nl-NL" sz="5900" b="1" dirty="0">
                <a:solidFill>
                  <a:srgbClr val="387038"/>
                </a:solidFill>
                <a:latin typeface="Century Gothic" panose="020B0502020202020204" pitchFamily="34" charset="0"/>
                <a:ea typeface="Calibri"/>
                <a:cs typeface="Times New Roman"/>
              </a:rPr>
              <a:t>geleden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32143" y="350409"/>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onlangs</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ver terug in de tijd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Titanic is </a:t>
            </a:r>
            <a:r>
              <a:rPr lang="nl-NL" sz="2400" i="1" u="sng" dirty="0">
                <a:solidFill>
                  <a:srgbClr val="387038"/>
                </a:solidFill>
                <a:latin typeface="Century Gothic" panose="020B0502020202020204" pitchFamily="34" charset="0"/>
                <a:ea typeface="Calibri"/>
                <a:cs typeface="Times New Roman"/>
              </a:rPr>
              <a:t>lang geleden </a:t>
            </a:r>
            <a:r>
              <a:rPr lang="nl-NL" sz="2400" i="1" dirty="0">
                <a:solidFill>
                  <a:srgbClr val="387038"/>
                </a:solidFill>
                <a:latin typeface="Century Gothic" panose="020B0502020202020204" pitchFamily="34" charset="0"/>
                <a:ea typeface="Calibri"/>
                <a:cs typeface="Times New Roman"/>
              </a:rPr>
              <a:t>op een ijsberg gevaren.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korte tijd geleden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boot is </a:t>
            </a:r>
            <a:r>
              <a:rPr lang="nl-NL" sz="2400" i="1" u="sng" dirty="0">
                <a:solidFill>
                  <a:srgbClr val="387038"/>
                </a:solidFill>
                <a:effectLst/>
                <a:latin typeface="Century Gothic" panose="020B0502020202020204" pitchFamily="34" charset="0"/>
                <a:ea typeface="Calibri"/>
                <a:cs typeface="Times New Roman"/>
              </a:rPr>
              <a:t>onlangs</a:t>
            </a:r>
            <a:r>
              <a:rPr lang="nl-NL" sz="2400" i="1" dirty="0">
                <a:solidFill>
                  <a:srgbClr val="387038"/>
                </a:solidFill>
                <a:effectLst/>
                <a:latin typeface="Century Gothic" panose="020B0502020202020204" pitchFamily="34" charset="0"/>
                <a:ea typeface="Calibri"/>
                <a:cs typeface="Times New Roman"/>
              </a:rPr>
              <a:t> tijdens het noodweer gezonken.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70AD5558-C3DC-0F6B-C9A0-41D8D1E973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2342023"/>
            <a:ext cx="3617336" cy="2719289"/>
          </a:xfrm>
          <a:prstGeom prst="rect">
            <a:avLst/>
          </a:prstGeom>
        </p:spPr>
      </p:pic>
      <p:pic>
        <p:nvPicPr>
          <p:cNvPr id="4" name="Afbeelding 3" descr="Afbeelding met buitenshuis, water, schip, meer&#10;&#10;Automatisch gegenereerde beschrijving">
            <a:extLst>
              <a:ext uri="{FF2B5EF4-FFF2-40B4-BE49-F238E27FC236}">
                <a16:creationId xmlns:a16="http://schemas.microsoft.com/office/drawing/2014/main" id="{D9CE7BC3-3B50-F6EC-F017-E70A10BA2C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9985" y="2342023"/>
            <a:ext cx="3601365" cy="2670121"/>
          </a:xfrm>
          <a:prstGeom prst="rect">
            <a:avLst/>
          </a:prstGeom>
        </p:spPr>
      </p:pic>
      <p:sp>
        <p:nvSpPr>
          <p:cNvPr id="5" name="Tekstvak 4">
            <a:extLst>
              <a:ext uri="{FF2B5EF4-FFF2-40B4-BE49-F238E27FC236}">
                <a16:creationId xmlns:a16="http://schemas.microsoft.com/office/drawing/2014/main" id="{34E3C034-EF75-B7C6-8EC8-81AEA2B62D0A}"/>
              </a:ext>
            </a:extLst>
          </p:cNvPr>
          <p:cNvSpPr txBox="1"/>
          <p:nvPr/>
        </p:nvSpPr>
        <p:spPr>
          <a:xfrm>
            <a:off x="755576" y="2420888"/>
            <a:ext cx="1224136" cy="369332"/>
          </a:xfrm>
          <a:prstGeom prst="rect">
            <a:avLst/>
          </a:prstGeom>
          <a:noFill/>
        </p:spPr>
        <p:txBody>
          <a:bodyPr wrap="square" rtlCol="0">
            <a:spAutoFit/>
          </a:bodyPr>
          <a:lstStyle/>
          <a:p>
            <a:r>
              <a:rPr lang="nl-NL" dirty="0">
                <a:solidFill>
                  <a:schemeClr val="bg1"/>
                </a:solidFill>
              </a:rPr>
              <a:t>1912</a:t>
            </a:r>
          </a:p>
        </p:txBody>
      </p:sp>
      <p:sp>
        <p:nvSpPr>
          <p:cNvPr id="6" name="Tekstvak 5">
            <a:extLst>
              <a:ext uri="{FF2B5EF4-FFF2-40B4-BE49-F238E27FC236}">
                <a16:creationId xmlns:a16="http://schemas.microsoft.com/office/drawing/2014/main" id="{293CC668-1976-C4FB-4EFB-C7AF21A353DF}"/>
              </a:ext>
            </a:extLst>
          </p:cNvPr>
          <p:cNvSpPr txBox="1"/>
          <p:nvPr/>
        </p:nvSpPr>
        <p:spPr>
          <a:xfrm>
            <a:off x="7757255" y="2390110"/>
            <a:ext cx="1152128" cy="400110"/>
          </a:xfrm>
          <a:prstGeom prst="rect">
            <a:avLst/>
          </a:prstGeom>
          <a:noFill/>
        </p:spPr>
        <p:txBody>
          <a:bodyPr wrap="square" rtlCol="0">
            <a:spAutoFit/>
          </a:bodyPr>
          <a:lstStyle/>
          <a:p>
            <a:r>
              <a:rPr lang="nl-NL" sz="2000" b="1" dirty="0"/>
              <a:t>2022</a:t>
            </a:r>
          </a:p>
        </p:txBody>
      </p:sp>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troebel</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helder</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waar je niet doorheen kunt kijken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Het wrak ligt in </a:t>
            </a:r>
            <a:r>
              <a:rPr lang="nl-NL" sz="2400" i="1" u="sng" dirty="0">
                <a:solidFill>
                  <a:srgbClr val="387038"/>
                </a:solidFill>
                <a:latin typeface="Century Gothic" panose="020B0502020202020204" pitchFamily="34" charset="0"/>
                <a:ea typeface="Calibri"/>
                <a:cs typeface="Times New Roman"/>
              </a:rPr>
              <a:t>troebel</a:t>
            </a:r>
            <a:r>
              <a:rPr lang="nl-NL" sz="2400" i="1" dirty="0">
                <a:solidFill>
                  <a:srgbClr val="387038"/>
                </a:solidFill>
                <a:latin typeface="Century Gothic" panose="020B0502020202020204" pitchFamily="34" charset="0"/>
                <a:ea typeface="Calibri"/>
                <a:cs typeface="Times New Roman"/>
              </a:rPr>
              <a:t> water. Je kunt het moeilijk vinden.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waar je doorheen kan kijken, doorzichtig</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Je kan het wrak goed zien. Het ligt in </a:t>
            </a:r>
            <a:r>
              <a:rPr lang="nl-NL" sz="2400" i="1" u="sng" dirty="0">
                <a:solidFill>
                  <a:srgbClr val="387038"/>
                </a:solidFill>
                <a:latin typeface="Century Gothic" panose="020B0502020202020204" pitchFamily="34" charset="0"/>
                <a:ea typeface="Calibri"/>
                <a:cs typeface="Times New Roman"/>
              </a:rPr>
              <a:t>helder</a:t>
            </a:r>
            <a:r>
              <a:rPr lang="nl-NL" sz="2400" i="1" dirty="0">
                <a:solidFill>
                  <a:srgbClr val="387038"/>
                </a:solidFill>
                <a:latin typeface="Century Gothic" panose="020B0502020202020204" pitchFamily="34" charset="0"/>
                <a:ea typeface="Calibri"/>
                <a:cs typeface="Times New Roman"/>
              </a:rPr>
              <a:t> water.</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FDA89272-F173-38A0-8C06-C7133903DF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5656" y="2636912"/>
            <a:ext cx="1739088" cy="2592288"/>
          </a:xfrm>
          <a:prstGeom prst="rect">
            <a:avLst/>
          </a:prstGeom>
        </p:spPr>
      </p:pic>
      <p:pic>
        <p:nvPicPr>
          <p:cNvPr id="4" name="Afbeelding 3" descr="Afbeelding met duiken, onderwater, water, scuba-uitrusting&#10;&#10;Automatisch gegenereerde beschrijving">
            <a:extLst>
              <a:ext uri="{FF2B5EF4-FFF2-40B4-BE49-F238E27FC236}">
                <a16:creationId xmlns:a16="http://schemas.microsoft.com/office/drawing/2014/main" id="{08B32A2A-3FAF-1737-77DF-E7C7DAB605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056" y="2770640"/>
            <a:ext cx="3557281" cy="2376264"/>
          </a:xfrm>
          <a:prstGeom prst="rect">
            <a:avLst/>
          </a:prstGeom>
        </p:spPr>
      </p:pic>
    </p:spTree>
    <p:extLst>
      <p:ext uri="{BB962C8B-B14F-4D97-AF65-F5344CB8AC3E}">
        <p14:creationId xmlns:p14="http://schemas.microsoft.com/office/powerpoint/2010/main" val="406863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5116" y="45313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waarschijnlijk</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91091" y="41049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zeker</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bijna zeker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passagiers hebben de reis </a:t>
            </a:r>
            <a:r>
              <a:rPr lang="nl-NL" sz="2400" i="1" u="sng" dirty="0">
                <a:solidFill>
                  <a:srgbClr val="387038"/>
                </a:solidFill>
                <a:latin typeface="Century Gothic" panose="020B0502020202020204" pitchFamily="34" charset="0"/>
                <a:ea typeface="Calibri"/>
                <a:cs typeface="Times New Roman"/>
              </a:rPr>
              <a:t>waarschijnlijk</a:t>
            </a:r>
            <a:r>
              <a:rPr lang="nl-NL" sz="2400" i="1" dirty="0">
                <a:solidFill>
                  <a:srgbClr val="387038"/>
                </a:solidFill>
                <a:latin typeface="Century Gothic" panose="020B0502020202020204" pitchFamily="34" charset="0"/>
                <a:ea typeface="Calibri"/>
                <a:cs typeface="Times New Roman"/>
              </a:rPr>
              <a:t> niet overleefd.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als je weet dat het zo is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We weten </a:t>
            </a:r>
            <a:r>
              <a:rPr lang="nl-NL" sz="2400" i="1" u="sng" dirty="0">
                <a:solidFill>
                  <a:srgbClr val="387038"/>
                </a:solidFill>
                <a:effectLst/>
                <a:latin typeface="Century Gothic" panose="020B0502020202020204" pitchFamily="34" charset="0"/>
                <a:ea typeface="Calibri"/>
                <a:cs typeface="Times New Roman"/>
              </a:rPr>
              <a:t>zeker</a:t>
            </a:r>
            <a:r>
              <a:rPr lang="nl-NL" sz="2400" i="1" dirty="0">
                <a:solidFill>
                  <a:srgbClr val="387038"/>
                </a:solidFill>
                <a:effectLst/>
                <a:latin typeface="Century Gothic" panose="020B0502020202020204" pitchFamily="34" charset="0"/>
                <a:ea typeface="Calibri"/>
                <a:cs typeface="Times New Roman"/>
              </a:rPr>
              <a:t> dat deze onderzeeër niet veilig is.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405DAF50-9BAC-C421-CC6F-5FF08FCCC4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376" y="2183255"/>
            <a:ext cx="3776259" cy="2491490"/>
          </a:xfrm>
          <a:prstGeom prst="rect">
            <a:avLst/>
          </a:prstGeom>
        </p:spPr>
      </p:pic>
      <p:sp>
        <p:nvSpPr>
          <p:cNvPr id="4" name="Tekstvak 3">
            <a:extLst>
              <a:ext uri="{FF2B5EF4-FFF2-40B4-BE49-F238E27FC236}">
                <a16:creationId xmlns:a16="http://schemas.microsoft.com/office/drawing/2014/main" id="{F12A7C6F-4019-75F5-F8E2-F1BE959C2250}"/>
              </a:ext>
            </a:extLst>
          </p:cNvPr>
          <p:cNvSpPr txBox="1"/>
          <p:nvPr/>
        </p:nvSpPr>
        <p:spPr>
          <a:xfrm>
            <a:off x="1115616" y="2420888"/>
            <a:ext cx="603160" cy="1569660"/>
          </a:xfrm>
          <a:prstGeom prst="rect">
            <a:avLst/>
          </a:prstGeom>
          <a:noFill/>
        </p:spPr>
        <p:txBody>
          <a:bodyPr wrap="square" rtlCol="0">
            <a:spAutoFit/>
          </a:bodyPr>
          <a:lstStyle/>
          <a:p>
            <a:r>
              <a:rPr lang="nl-NL" sz="9600" b="1" dirty="0">
                <a:solidFill>
                  <a:srgbClr val="FF0000"/>
                </a:solidFill>
              </a:rPr>
              <a:t>?</a:t>
            </a:r>
          </a:p>
        </p:txBody>
      </p:sp>
      <p:pic>
        <p:nvPicPr>
          <p:cNvPr id="6" name="Afbeelding 5" descr="Afbeelding met hemel, vlak, buitenshuis, vliegtuig&#10;&#10;Automatisch gegenereerde beschrijving">
            <a:extLst>
              <a:ext uri="{FF2B5EF4-FFF2-40B4-BE49-F238E27FC236}">
                <a16:creationId xmlns:a16="http://schemas.microsoft.com/office/drawing/2014/main" id="{AF3966F7-BB2E-2C18-B487-F44F0B7E46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8064" y="2610763"/>
            <a:ext cx="3361535" cy="2063982"/>
          </a:xfrm>
          <a:prstGeom prst="rect">
            <a:avLst/>
          </a:prstGeom>
        </p:spPr>
      </p:pic>
    </p:spTree>
    <p:extLst>
      <p:ext uri="{BB962C8B-B14F-4D97-AF65-F5344CB8AC3E}">
        <p14:creationId xmlns:p14="http://schemas.microsoft.com/office/powerpoint/2010/main" val="197878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77926"/>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de toerist</a:t>
            </a:r>
          </a:p>
        </p:txBody>
      </p:sp>
      <p:sp>
        <p:nvSpPr>
          <p:cNvPr id="7" name="Text Box 14"/>
          <p:cNvSpPr txBox="1"/>
          <p:nvPr/>
        </p:nvSpPr>
        <p:spPr>
          <a:xfrm>
            <a:off x="416822" y="3264369"/>
            <a:ext cx="2787026" cy="12807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06870" y="3264369"/>
            <a:ext cx="3134207" cy="46805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backpacker</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275394" y="3264368"/>
            <a:ext cx="2724565" cy="12807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167844" y="3270384"/>
            <a:ext cx="296923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strandtoerist</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264368"/>
            <a:ext cx="2611399" cy="12807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17756" y="3264368"/>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fietstoerist</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9442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iemand die reist omdat hij of zij het leuk vindt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A195515F-7CB9-B559-B51A-0AB564CBD1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810" y="746073"/>
            <a:ext cx="2239440" cy="1631593"/>
          </a:xfrm>
          <a:prstGeom prst="rect">
            <a:avLst/>
          </a:prstGeom>
        </p:spPr>
      </p:pic>
      <p:pic>
        <p:nvPicPr>
          <p:cNvPr id="19" name="Afbeelding 18" descr="Afbeelding met buitenshuis, hemel, avontuur, wolk&#10;&#10;Automatisch gegenereerde beschrijving">
            <a:extLst>
              <a:ext uri="{FF2B5EF4-FFF2-40B4-BE49-F238E27FC236}">
                <a16:creationId xmlns:a16="http://schemas.microsoft.com/office/drawing/2014/main" id="{C791BE23-BA8F-6784-90C7-0571215740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2312" y="4686939"/>
            <a:ext cx="2276046" cy="1520399"/>
          </a:xfrm>
          <a:prstGeom prst="rect">
            <a:avLst/>
          </a:prstGeom>
        </p:spPr>
      </p:pic>
      <p:pic>
        <p:nvPicPr>
          <p:cNvPr id="21" name="Afbeelding 20" descr="Afbeelding met buitenshuis, strand, vakantie, grond&#10;&#10;Automatisch gegenereerde beschrijving">
            <a:extLst>
              <a:ext uri="{FF2B5EF4-FFF2-40B4-BE49-F238E27FC236}">
                <a16:creationId xmlns:a16="http://schemas.microsoft.com/office/drawing/2014/main" id="{C6E75A78-B8A8-F189-471B-3F3ED8A95B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75394" y="4686939"/>
            <a:ext cx="2724565" cy="1520399"/>
          </a:xfrm>
          <a:prstGeom prst="rect">
            <a:avLst/>
          </a:prstGeom>
        </p:spPr>
      </p:pic>
      <p:pic>
        <p:nvPicPr>
          <p:cNvPr id="23" name="Afbeelding 22" descr="Afbeelding met buitenshuis, gras, hemel, wolk&#10;&#10;Automatisch gegenereerde beschrijving">
            <a:extLst>
              <a:ext uri="{FF2B5EF4-FFF2-40B4-BE49-F238E27FC236}">
                <a16:creationId xmlns:a16="http://schemas.microsoft.com/office/drawing/2014/main" id="{A8A4A65E-053F-2287-E8F5-19F040813FF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28183" y="4655054"/>
            <a:ext cx="2306665" cy="1540852"/>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48320"/>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567332" y="245420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218472" y="2365370"/>
            <a:ext cx="4932869"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zoektocht</a:t>
            </a:r>
            <a:endParaRPr lang="nl-NL" sz="48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611769" cy="11595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63892" y="4341421"/>
            <a:ext cx="280914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37873" y="4354438"/>
            <a:ext cx="349322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kompas</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388743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063590" y="796634"/>
            <a:ext cx="416350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reddingsboot</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1430928" y="4324861"/>
            <a:ext cx="177292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82472" y="4258830"/>
            <a:ext cx="324308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vermist</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270567" y="3145880"/>
            <a:ext cx="5184576"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304014" y="3111264"/>
            <a:ext cx="5589957" cy="36745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een soort reis die je maakt om iets of iemand te zoeken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4" name="Afbeelding 3" descr="Afbeelding met tekenfilm, kunst&#10;&#10;Automatisch gegenereerde beschrijving">
            <a:extLst>
              <a:ext uri="{FF2B5EF4-FFF2-40B4-BE49-F238E27FC236}">
                <a16:creationId xmlns:a16="http://schemas.microsoft.com/office/drawing/2014/main" id="{4E4FAA3C-851D-FA78-3AC3-91987A8C7F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7308" y="1839030"/>
            <a:ext cx="2671437" cy="1305174"/>
          </a:xfrm>
          <a:prstGeom prst="rect">
            <a:avLst/>
          </a:prstGeom>
        </p:spPr>
      </p:pic>
      <p:pic>
        <p:nvPicPr>
          <p:cNvPr id="19" name="Afbeelding 18" descr="Afbeelding met tekst, buitenshuis, kat, Kleine tot middelgrote katten&#10;&#10;Automatisch gegenereerde beschrijving">
            <a:extLst>
              <a:ext uri="{FF2B5EF4-FFF2-40B4-BE49-F238E27FC236}">
                <a16:creationId xmlns:a16="http://schemas.microsoft.com/office/drawing/2014/main" id="{699A592A-A030-254E-DBEB-FDA6376886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9847" y="5016653"/>
            <a:ext cx="2428769" cy="1617561"/>
          </a:xfrm>
          <a:prstGeom prst="rect">
            <a:avLst/>
          </a:prstGeom>
        </p:spPr>
      </p:pic>
      <p:pic>
        <p:nvPicPr>
          <p:cNvPr id="21" name="Afbeelding 20" descr="Afbeelding met horloge, persoon, water, buitenshuis&#10;&#10;Automatisch gegenereerde beschrijving">
            <a:extLst>
              <a:ext uri="{FF2B5EF4-FFF2-40B4-BE49-F238E27FC236}">
                <a16:creationId xmlns:a16="http://schemas.microsoft.com/office/drawing/2014/main" id="{B52B96F4-130E-5E1E-0771-5C88155145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83591" y="4974366"/>
            <a:ext cx="2428769" cy="1622418"/>
          </a:xfrm>
          <a:prstGeom prst="rect">
            <a:avLst/>
          </a:prstGeom>
        </p:spPr>
      </p:pic>
      <p:pic>
        <p:nvPicPr>
          <p:cNvPr id="23" name="Afbeelding 22" descr="Afbeelding met tekenfilm, schets, illustratie, auto&#10;&#10;Automatisch gegenereerde beschrijving">
            <a:extLst>
              <a:ext uri="{FF2B5EF4-FFF2-40B4-BE49-F238E27FC236}">
                <a16:creationId xmlns:a16="http://schemas.microsoft.com/office/drawing/2014/main" id="{BFB049BA-2592-5440-F2D8-5B19BF7A6A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89273" y="5376811"/>
            <a:ext cx="900958" cy="900958"/>
          </a:xfrm>
          <a:prstGeom prst="rect">
            <a:avLst/>
          </a:prstGeom>
        </p:spPr>
      </p:pic>
      <p:pic>
        <p:nvPicPr>
          <p:cNvPr id="25" name="Afbeelding 24" descr="Afbeelding met transport, buitenshuis, water, voertuig&#10;&#10;Automatisch gegenereerde beschrijving">
            <a:extLst>
              <a:ext uri="{FF2B5EF4-FFF2-40B4-BE49-F238E27FC236}">
                <a16:creationId xmlns:a16="http://schemas.microsoft.com/office/drawing/2014/main" id="{44E61412-9367-CA8A-36D1-AACF7E53F9B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1932" y="580231"/>
            <a:ext cx="2775640" cy="1830548"/>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69824" y="2386708"/>
            <a:ext cx="4320479"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begraven</a:t>
            </a:r>
            <a:endParaRPr lang="nl-NL" sz="48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49991" y="4435431"/>
            <a:ext cx="282047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806154" y="4396043"/>
            <a:ext cx="3708153" cy="45853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a:t>
            </a:r>
            <a:r>
              <a:rPr lang="nl-NL" sz="3600" dirty="0">
                <a:effectLst/>
                <a:latin typeface="Century Gothic" panose="020B0502020202020204" pitchFamily="34" charset="0"/>
                <a:ea typeface="Calibri"/>
                <a:cs typeface="Times New Roman"/>
              </a:rPr>
              <a:t>t kerkhof</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kist</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351777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366636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begrafenis</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486955" y="3240577"/>
            <a:ext cx="5328592" cy="90433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69AE78FE-063F-6523-7FA9-C736583F56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6007308" y="4169374"/>
            <a:ext cx="443837" cy="280795"/>
          </a:xfrm>
          <a:prstGeom prst="rect">
            <a:avLst/>
          </a:prstGeom>
        </p:spPr>
      </p:pic>
      <p:sp>
        <p:nvSpPr>
          <p:cNvPr id="18" name="Tekstvak 2"/>
          <p:cNvSpPr txBox="1">
            <a:spLocks noChangeArrowheads="1"/>
          </p:cNvSpPr>
          <p:nvPr/>
        </p:nvSpPr>
        <p:spPr bwMode="auto">
          <a:xfrm>
            <a:off x="2654450" y="3188321"/>
            <a:ext cx="5301925" cy="3856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die dood is in een kist onder de aarde stoppen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19" name="Afbeelding 18">
            <a:extLst>
              <a:ext uri="{FF2B5EF4-FFF2-40B4-BE49-F238E27FC236}">
                <a16:creationId xmlns:a16="http://schemas.microsoft.com/office/drawing/2014/main" id="{C8D18803-4132-6A41-D995-A9F681C2F2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7476" y="281291"/>
            <a:ext cx="3135810" cy="2117171"/>
          </a:xfrm>
          <a:prstGeom prst="rect">
            <a:avLst/>
          </a:prstGeom>
        </p:spPr>
      </p:pic>
      <p:pic>
        <p:nvPicPr>
          <p:cNvPr id="21" name="Afbeelding 20" descr="Afbeelding met persoon, kleding, buitenshuis, graf&#10;&#10;Automatisch gegenereerde beschrijving">
            <a:extLst>
              <a:ext uri="{FF2B5EF4-FFF2-40B4-BE49-F238E27FC236}">
                <a16:creationId xmlns:a16="http://schemas.microsoft.com/office/drawing/2014/main" id="{317B88E3-FCC5-B2B6-4816-D8CC0272B0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2974" y="5032976"/>
            <a:ext cx="2313556" cy="1605607"/>
          </a:xfrm>
          <a:prstGeom prst="rect">
            <a:avLst/>
          </a:prstGeom>
        </p:spPr>
      </p:pic>
      <p:pic>
        <p:nvPicPr>
          <p:cNvPr id="23" name="Afbeelding 22" descr="Afbeelding met graf, begraafplaats, begrafenis, buitenshuis&#10;&#10;Automatisch gegenereerde beschrijving">
            <a:extLst>
              <a:ext uri="{FF2B5EF4-FFF2-40B4-BE49-F238E27FC236}">
                <a16:creationId xmlns:a16="http://schemas.microsoft.com/office/drawing/2014/main" id="{2C9421E6-FD51-C3AC-8598-DDE802E41C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46708" y="5105709"/>
            <a:ext cx="2378763" cy="1589014"/>
          </a:xfrm>
          <a:prstGeom prst="rect">
            <a:avLst/>
          </a:prstGeom>
        </p:spPr>
      </p:pic>
      <p:pic>
        <p:nvPicPr>
          <p:cNvPr id="25" name="Afbeelding 24">
            <a:extLst>
              <a:ext uri="{FF2B5EF4-FFF2-40B4-BE49-F238E27FC236}">
                <a16:creationId xmlns:a16="http://schemas.microsoft.com/office/drawing/2014/main" id="{BD594A28-6722-6272-F07E-85A0B51D80A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15579" y="637928"/>
            <a:ext cx="1717674" cy="1717674"/>
          </a:xfrm>
          <a:prstGeom prst="rect">
            <a:avLst/>
          </a:prstGeom>
        </p:spPr>
      </p:pic>
    </p:spTree>
    <p:extLst>
      <p:ext uri="{BB962C8B-B14F-4D97-AF65-F5344CB8AC3E}">
        <p14:creationId xmlns:p14="http://schemas.microsoft.com/office/powerpoint/2010/main" val="1226659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bestaan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solidFill>
                  <a:prstClr val="black"/>
                </a:solidFill>
                <a:latin typeface="Century Gothic" panose="020B0502020202020204" pitchFamily="34" charset="0"/>
              </a:rPr>
              <a:t>er zijn</a:t>
            </a:r>
            <a:endParaRPr lang="nl-NL" sz="4400" dirty="0">
              <a:latin typeface="Century Gothic" panose="020B0502020202020204" pitchFamily="34" charset="0"/>
            </a:endParaRP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Er </a:t>
            </a:r>
            <a:r>
              <a:rPr lang="nl-NL" sz="2800" i="1" u="sng" dirty="0">
                <a:solidFill>
                  <a:srgbClr val="387038"/>
                </a:solidFill>
                <a:latin typeface="Century Gothic" panose="020B0502020202020204" pitchFamily="34" charset="0"/>
                <a:cs typeface="Times New Roman"/>
              </a:rPr>
              <a:t>bestaan</a:t>
            </a:r>
            <a:r>
              <a:rPr lang="nl-NL" sz="2800" i="1" dirty="0">
                <a:solidFill>
                  <a:srgbClr val="387038"/>
                </a:solidFill>
                <a:latin typeface="Century Gothic" panose="020B0502020202020204" pitchFamily="34" charset="0"/>
                <a:cs typeface="Times New Roman"/>
              </a:rPr>
              <a:t> veel mensen die het wrak van de Titanic met eigen ogen willen zien.</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39B92283-7E09-C7FB-0D23-40683E637C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1760" y="1196752"/>
            <a:ext cx="5832648" cy="4018645"/>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35  – 29 augustus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lang geleden</a:t>
            </a:r>
          </a:p>
        </p:txBody>
      </p:sp>
      <p:sp>
        <p:nvSpPr>
          <p:cNvPr id="5" name="Tekstvak 4">
            <a:extLst>
              <a:ext uri="{FF2B5EF4-FFF2-40B4-BE49-F238E27FC236}">
                <a16:creationId xmlns:a16="http://schemas.microsoft.com/office/drawing/2014/main" id="{FA7A5A71-A531-A17A-82FD-28FCB2AB58E7}"/>
              </a:ext>
            </a:extLst>
          </p:cNvPr>
          <p:cNvSpPr txBox="1"/>
          <p:nvPr/>
        </p:nvSpPr>
        <p:spPr>
          <a:xfrm>
            <a:off x="2195736" y="6021288"/>
            <a:ext cx="3960440" cy="648072"/>
          </a:xfrm>
          <a:prstGeom prst="rect">
            <a:avLst/>
          </a:prstGeom>
          <a:noFill/>
        </p:spPr>
        <p:txBody>
          <a:bodyPr wrap="square" rtlCol="0">
            <a:spAutoFit/>
          </a:bodyPr>
          <a:lstStyle/>
          <a:p>
            <a:endParaRPr lang="nl-NL" dirty="0"/>
          </a:p>
        </p:txBody>
      </p:sp>
      <p:pic>
        <p:nvPicPr>
          <p:cNvPr id="8" name="Afbeelding 7" descr="Afbeelding met transport, schip, watervoertuig, water&#10;&#10;Automatisch gegenereerde beschrijving">
            <a:extLst>
              <a:ext uri="{FF2B5EF4-FFF2-40B4-BE49-F238E27FC236}">
                <a16:creationId xmlns:a16="http://schemas.microsoft.com/office/drawing/2014/main" id="{A2F1D08E-FA59-B42B-C500-0FC4B3602B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9632" y="1405288"/>
            <a:ext cx="6138298" cy="4616000"/>
          </a:xfrm>
          <a:prstGeom prst="rect">
            <a:avLst/>
          </a:prstGeom>
        </p:spPr>
      </p:pic>
      <p:sp>
        <p:nvSpPr>
          <p:cNvPr id="9" name="Tekstvak 8">
            <a:extLst>
              <a:ext uri="{FF2B5EF4-FFF2-40B4-BE49-F238E27FC236}">
                <a16:creationId xmlns:a16="http://schemas.microsoft.com/office/drawing/2014/main" id="{739B9E4F-D544-0D45-4819-CFC4ED8D2870}"/>
              </a:ext>
            </a:extLst>
          </p:cNvPr>
          <p:cNvSpPr txBox="1"/>
          <p:nvPr/>
        </p:nvSpPr>
        <p:spPr>
          <a:xfrm>
            <a:off x="3698327" y="6021288"/>
            <a:ext cx="2880320" cy="707886"/>
          </a:xfrm>
          <a:prstGeom prst="rect">
            <a:avLst/>
          </a:prstGeom>
          <a:noFill/>
        </p:spPr>
        <p:txBody>
          <a:bodyPr wrap="square" rtlCol="0">
            <a:spAutoFit/>
          </a:bodyPr>
          <a:lstStyle/>
          <a:p>
            <a:r>
              <a:rPr lang="nl-NL" sz="4000" b="1" dirty="0">
                <a:latin typeface="Century Gothic" panose="020B0502020202020204" pitchFamily="34" charset="0"/>
              </a:rPr>
              <a:t>1912</a:t>
            </a:r>
          </a:p>
        </p:txBody>
      </p:sp>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troebel</a:t>
            </a:r>
          </a:p>
        </p:txBody>
      </p:sp>
      <p:pic>
        <p:nvPicPr>
          <p:cNvPr id="3" name="Afbeelding 2" descr="Afbeelding met mist, watervoertuig, buitenshuis, transport&#10;&#10;Automatisch gegenereerde beschrijving">
            <a:extLst>
              <a:ext uri="{FF2B5EF4-FFF2-40B4-BE49-F238E27FC236}">
                <a16:creationId xmlns:a16="http://schemas.microsoft.com/office/drawing/2014/main" id="{636F1BEE-C79C-8C60-1CEF-3233E0825D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7664" y="1628800"/>
            <a:ext cx="5688632" cy="483313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0"/>
            <a:ext cx="9180512" cy="1200329"/>
          </a:xfrm>
          <a:prstGeom prst="rect">
            <a:avLst/>
          </a:prstGeom>
          <a:noFill/>
        </p:spPr>
        <p:txBody>
          <a:bodyPr wrap="square" rtlCol="0">
            <a:spAutoFit/>
          </a:bodyPr>
          <a:lstStyle/>
          <a:p>
            <a:r>
              <a:rPr lang="nl-NL" sz="7200" b="1" u="sng" dirty="0">
                <a:latin typeface="Century Gothic" panose="020B0502020202020204" pitchFamily="34" charset="0"/>
              </a:rPr>
              <a:t>bestaan</a:t>
            </a:r>
          </a:p>
        </p:txBody>
      </p:sp>
      <p:pic>
        <p:nvPicPr>
          <p:cNvPr id="3" name="Afbeelding 2" descr="Afbeelding met Menselijk gezicht, persoon, glimlach, kleding&#10;&#10;Automatisch gegenereerde beschrijving">
            <a:extLst>
              <a:ext uri="{FF2B5EF4-FFF2-40B4-BE49-F238E27FC236}">
                <a16:creationId xmlns:a16="http://schemas.microsoft.com/office/drawing/2014/main" id="{0F9845F4-A0D0-0619-F081-C791C27720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6837" y="1556792"/>
            <a:ext cx="7570325" cy="5056978"/>
          </a:xfrm>
          <a:prstGeom prst="rect">
            <a:avLst/>
          </a:prstGeom>
        </p:spPr>
      </p:pic>
      <p:sp>
        <p:nvSpPr>
          <p:cNvPr id="4" name="Tekstballon: ovaal 3">
            <a:extLst>
              <a:ext uri="{FF2B5EF4-FFF2-40B4-BE49-F238E27FC236}">
                <a16:creationId xmlns:a16="http://schemas.microsoft.com/office/drawing/2014/main" id="{1A3BCA7E-34FA-34F0-522B-41990BF9CDAC}"/>
              </a:ext>
            </a:extLst>
          </p:cNvPr>
          <p:cNvSpPr/>
          <p:nvPr/>
        </p:nvSpPr>
        <p:spPr>
          <a:xfrm>
            <a:off x="3923928" y="332656"/>
            <a:ext cx="4896544" cy="2880320"/>
          </a:xfrm>
          <a:prstGeom prst="wedgeEllipseCallout">
            <a:avLst>
              <a:gd name="adj1" fmla="val -39009"/>
              <a:gd name="adj2" fmla="val 77738"/>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83C8B7A6-0EF7-6022-6BAB-BEF685D9F4A4}"/>
              </a:ext>
            </a:extLst>
          </p:cNvPr>
          <p:cNvSpPr txBox="1"/>
          <p:nvPr/>
        </p:nvSpPr>
        <p:spPr>
          <a:xfrm>
            <a:off x="4572000" y="980728"/>
            <a:ext cx="3672408" cy="954107"/>
          </a:xfrm>
          <a:prstGeom prst="rect">
            <a:avLst/>
          </a:prstGeom>
          <a:noFill/>
        </p:spPr>
        <p:txBody>
          <a:bodyPr wrap="square" rtlCol="0">
            <a:spAutoFit/>
          </a:bodyPr>
          <a:lstStyle/>
          <a:p>
            <a:r>
              <a:rPr lang="nl-NL" sz="2800" dirty="0">
                <a:latin typeface="Century Gothic" panose="020B0502020202020204" pitchFamily="34" charset="0"/>
              </a:rPr>
              <a:t>Wij willen het wrak van de Titanic zien!</a:t>
            </a:r>
          </a:p>
        </p:txBody>
      </p:sp>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toerist</a:t>
            </a:r>
          </a:p>
        </p:txBody>
      </p:sp>
      <p:pic>
        <p:nvPicPr>
          <p:cNvPr id="3" name="Afbeelding 2" descr="Afbeelding met tekenfilm, schets, illustratie, auto&#10;&#10;Automatisch gegenereerde beschrijving">
            <a:extLst>
              <a:ext uri="{FF2B5EF4-FFF2-40B4-BE49-F238E27FC236}">
                <a16:creationId xmlns:a16="http://schemas.microsoft.com/office/drawing/2014/main" id="{161EAD55-083E-A483-2E2D-CA8C459E29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191831"/>
            <a:ext cx="7344816" cy="6451330"/>
          </a:xfrm>
          <a:prstGeom prst="rect">
            <a:avLst/>
          </a:prstGeom>
        </p:spPr>
      </p:pic>
      <p:pic>
        <p:nvPicPr>
          <p:cNvPr id="8" name="Afbeelding 7">
            <a:extLst>
              <a:ext uri="{FF2B5EF4-FFF2-40B4-BE49-F238E27FC236}">
                <a16:creationId xmlns:a16="http://schemas.microsoft.com/office/drawing/2014/main" id="{9CEB7698-A303-709D-371B-4947F654A5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7864" y="4604070"/>
            <a:ext cx="884586" cy="806121"/>
          </a:xfrm>
          <a:prstGeom prst="ellipse">
            <a:avLst/>
          </a:prstGeom>
          <a:ln w="76200">
            <a:solidFill>
              <a:schemeClr val="tx1"/>
            </a:solidFill>
          </a:ln>
        </p:spPr>
      </p:pic>
      <p:pic>
        <p:nvPicPr>
          <p:cNvPr id="10" name="Afbeelding 9">
            <a:extLst>
              <a:ext uri="{FF2B5EF4-FFF2-40B4-BE49-F238E27FC236}">
                <a16:creationId xmlns:a16="http://schemas.microsoft.com/office/drawing/2014/main" id="{B1B86696-0650-D1F9-5D8A-3C356EFFB0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4027" y="4623442"/>
            <a:ext cx="884586" cy="819543"/>
          </a:xfrm>
          <a:prstGeom prst="ellipse">
            <a:avLst/>
          </a:prstGeom>
          <a:ln w="76200">
            <a:solidFill>
              <a:schemeClr val="tx1"/>
            </a:solidFill>
          </a:ln>
        </p:spPr>
      </p:pic>
      <p:pic>
        <p:nvPicPr>
          <p:cNvPr id="16" name="Afbeelding 15">
            <a:extLst>
              <a:ext uri="{FF2B5EF4-FFF2-40B4-BE49-F238E27FC236}">
                <a16:creationId xmlns:a16="http://schemas.microsoft.com/office/drawing/2014/main" id="{6EE69269-07D5-14FC-C132-A4E0045AD5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0191" y="4652992"/>
            <a:ext cx="812623" cy="806121"/>
          </a:xfrm>
          <a:prstGeom prst="ellipse">
            <a:avLst/>
          </a:prstGeom>
          <a:ln w="76200">
            <a:solidFill>
              <a:schemeClr val="tx1"/>
            </a:solidFill>
          </a:ln>
        </p:spPr>
      </p:pic>
      <p:sp>
        <p:nvSpPr>
          <p:cNvPr id="17" name="Pijl: omlaag 16">
            <a:extLst>
              <a:ext uri="{FF2B5EF4-FFF2-40B4-BE49-F238E27FC236}">
                <a16:creationId xmlns:a16="http://schemas.microsoft.com/office/drawing/2014/main" id="{5A6D8CF1-95B9-6770-6495-E293D94171F4}"/>
              </a:ext>
            </a:extLst>
          </p:cNvPr>
          <p:cNvSpPr/>
          <p:nvPr/>
        </p:nvSpPr>
        <p:spPr>
          <a:xfrm>
            <a:off x="5878491" y="2060848"/>
            <a:ext cx="216024" cy="2232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56AFC51B-A586-72E2-436A-93F1A79649C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31976" y="2025187"/>
            <a:ext cx="274344" cy="2267909"/>
          </a:xfrm>
          <a:prstGeom prst="rect">
            <a:avLst/>
          </a:prstGeom>
        </p:spPr>
      </p:pic>
      <p:pic>
        <p:nvPicPr>
          <p:cNvPr id="19" name="Afbeelding 18">
            <a:extLst>
              <a:ext uri="{FF2B5EF4-FFF2-40B4-BE49-F238E27FC236}">
                <a16:creationId xmlns:a16="http://schemas.microsoft.com/office/drawing/2014/main" id="{1554317C-130C-5C43-D672-E05BA1531CE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91426" y="2025186"/>
            <a:ext cx="274344" cy="2267909"/>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zoektocht</a:t>
            </a:r>
          </a:p>
        </p:txBody>
      </p:sp>
      <p:pic>
        <p:nvPicPr>
          <p:cNvPr id="5" name="Afbeelding 4" descr="Afbeelding met tekenfilm, kunst&#10;&#10;Automatisch gegenereerde beschrijving">
            <a:extLst>
              <a:ext uri="{FF2B5EF4-FFF2-40B4-BE49-F238E27FC236}">
                <a16:creationId xmlns:a16="http://schemas.microsoft.com/office/drawing/2014/main" id="{051771C7-4A59-0829-9DC3-EE0C0B0294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520" y="1700808"/>
            <a:ext cx="8271189" cy="367240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waarschijnlijk</a:t>
            </a:r>
          </a:p>
        </p:txBody>
      </p:sp>
      <p:pic>
        <p:nvPicPr>
          <p:cNvPr id="5" name="Afbeelding 4" descr="Afbeelding met water, natuur, onderwater, rif&#10;&#10;Automatisch gegenereerde beschrijving">
            <a:extLst>
              <a:ext uri="{FF2B5EF4-FFF2-40B4-BE49-F238E27FC236}">
                <a16:creationId xmlns:a16="http://schemas.microsoft.com/office/drawing/2014/main" id="{6BE9A0D4-EF14-B9A6-2F59-A369575402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8785" y="1340768"/>
            <a:ext cx="7766430" cy="5187977"/>
          </a:xfrm>
          <a:prstGeom prst="rect">
            <a:avLst/>
          </a:prstGeom>
        </p:spPr>
      </p:pic>
      <p:pic>
        <p:nvPicPr>
          <p:cNvPr id="8" name="Afbeelding 7">
            <a:extLst>
              <a:ext uri="{FF2B5EF4-FFF2-40B4-BE49-F238E27FC236}">
                <a16:creationId xmlns:a16="http://schemas.microsoft.com/office/drawing/2014/main" id="{BE667D4E-79A1-70FF-33B6-D0C92E2DFAF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7337587">
            <a:off x="1895358" y="3344334"/>
            <a:ext cx="5610225" cy="3743325"/>
          </a:xfrm>
          <a:prstGeom prst="triangle">
            <a:avLst/>
          </a:prstGeom>
        </p:spPr>
      </p:pic>
      <p:sp>
        <p:nvSpPr>
          <p:cNvPr id="9" name="Tekstvak 8">
            <a:extLst>
              <a:ext uri="{FF2B5EF4-FFF2-40B4-BE49-F238E27FC236}">
                <a16:creationId xmlns:a16="http://schemas.microsoft.com/office/drawing/2014/main" id="{CC8C3357-3278-0BB6-5F4A-1FDC001FA45F}"/>
              </a:ext>
            </a:extLst>
          </p:cNvPr>
          <p:cNvSpPr txBox="1"/>
          <p:nvPr/>
        </p:nvSpPr>
        <p:spPr>
          <a:xfrm>
            <a:off x="1763688" y="2492896"/>
            <a:ext cx="2448272" cy="1862048"/>
          </a:xfrm>
          <a:prstGeom prst="rect">
            <a:avLst/>
          </a:prstGeom>
          <a:noFill/>
        </p:spPr>
        <p:txBody>
          <a:bodyPr wrap="square" rtlCol="0">
            <a:spAutoFit/>
          </a:bodyPr>
          <a:lstStyle/>
          <a:p>
            <a:r>
              <a:rPr lang="nl-NL" sz="9600" b="1" dirty="0"/>
              <a:t>  </a:t>
            </a:r>
            <a:r>
              <a:rPr lang="nl-NL" sz="11500" b="1" dirty="0">
                <a:solidFill>
                  <a:srgbClr val="FF0000"/>
                </a:solidFill>
              </a:rPr>
              <a:t>?</a:t>
            </a:r>
            <a:r>
              <a:rPr lang="nl-NL" sz="9600" b="1" dirty="0"/>
              <a:t> </a:t>
            </a:r>
          </a:p>
        </p:txBody>
      </p:sp>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begraven</a:t>
            </a:r>
          </a:p>
        </p:txBody>
      </p:sp>
      <p:pic>
        <p:nvPicPr>
          <p:cNvPr id="3" name="Afbeelding 2" descr="Afbeelding met gras, graf, begraafplaats, buitenshuis&#10;&#10;Automatisch gegenereerde beschrijving">
            <a:extLst>
              <a:ext uri="{FF2B5EF4-FFF2-40B4-BE49-F238E27FC236}">
                <a16:creationId xmlns:a16="http://schemas.microsoft.com/office/drawing/2014/main" id="{BB12D7D6-5F24-DCDA-357C-325B77F954D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953" y="1341771"/>
            <a:ext cx="6840760" cy="4569629"/>
          </a:xfrm>
          <a:prstGeom prst="rect">
            <a:avLst/>
          </a:prstGeom>
        </p:spPr>
      </p:pic>
      <p:pic>
        <p:nvPicPr>
          <p:cNvPr id="5" name="Afbeelding 4">
            <a:extLst>
              <a:ext uri="{FF2B5EF4-FFF2-40B4-BE49-F238E27FC236}">
                <a16:creationId xmlns:a16="http://schemas.microsoft.com/office/drawing/2014/main" id="{334EC032-5827-FD8F-27E8-84E51ABDD06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747961">
            <a:off x="3227679" y="59891"/>
            <a:ext cx="5864371" cy="3529976"/>
          </a:xfrm>
          <a:prstGeom prst="rect">
            <a:avLst/>
          </a:prstGeom>
        </p:spPr>
      </p:pic>
      <p:sp>
        <p:nvSpPr>
          <p:cNvPr id="8" name="Tekstvak 7">
            <a:extLst>
              <a:ext uri="{FF2B5EF4-FFF2-40B4-BE49-F238E27FC236}">
                <a16:creationId xmlns:a16="http://schemas.microsoft.com/office/drawing/2014/main" id="{D8B0DBDC-1241-9998-CADB-972A64C0D4F5}"/>
              </a:ext>
            </a:extLst>
          </p:cNvPr>
          <p:cNvSpPr txBox="1"/>
          <p:nvPr/>
        </p:nvSpPr>
        <p:spPr>
          <a:xfrm>
            <a:off x="2195736" y="6056324"/>
            <a:ext cx="4956048" cy="646331"/>
          </a:xfrm>
          <a:prstGeom prst="rect">
            <a:avLst/>
          </a:prstGeom>
          <a:noFill/>
        </p:spPr>
        <p:txBody>
          <a:bodyPr wrap="square">
            <a:spAutoFit/>
          </a:bodyPr>
          <a:lstStyle/>
          <a:p>
            <a:r>
              <a:rPr lang="nl-NL" dirty="0">
                <a:hlinkClick r:id="rId6"/>
              </a:rPr>
              <a:t>https://www.youtube.com/watch?v=DNqD-WNVPPc</a:t>
            </a:r>
            <a:endParaRPr lang="nl-NL" dirty="0"/>
          </a:p>
        </p:txBody>
      </p:sp>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2467</TotalTime>
  <Words>742</Words>
  <Application>Microsoft Office PowerPoint</Application>
  <PresentationFormat>Diavoorstelling (4:3)</PresentationFormat>
  <Paragraphs>172</Paragraphs>
  <Slides>17</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501</cp:revision>
  <dcterms:created xsi:type="dcterms:W3CDTF">2021-06-08T06:13:59Z</dcterms:created>
  <dcterms:modified xsi:type="dcterms:W3CDTF">2023-08-29T08:55:50Z</dcterms:modified>
</cp:coreProperties>
</file>