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37" r:id="rId2"/>
    <p:sldId id="548" r:id="rId3"/>
    <p:sldId id="269" r:id="rId4"/>
    <p:sldId id="1481" r:id="rId5"/>
    <p:sldId id="1475" r:id="rId6"/>
    <p:sldId id="1477" r:id="rId7"/>
    <p:sldId id="1478" r:id="rId8"/>
    <p:sldId id="1244" r:id="rId9"/>
    <p:sldId id="1483" r:id="rId10"/>
    <p:sldId id="1489" r:id="rId11"/>
    <p:sldId id="1494" r:id="rId12"/>
    <p:sldId id="1476" r:id="rId13"/>
    <p:sldId id="934" r:id="rId14"/>
    <p:sldId id="1495" r:id="rId15"/>
    <p:sldId id="1496" r:id="rId16"/>
    <p:sldId id="1487" r:id="rId17"/>
    <p:sldId id="1498" r:id="rId18"/>
    <p:sldId id="1500" r:id="rId19"/>
    <p:sldId id="1490" r:id="rId20"/>
    <p:sldId id="1501" r:id="rId21"/>
    <p:sldId id="1502" r:id="rId22"/>
    <p:sldId id="1499" r:id="rId23"/>
    <p:sldId id="1493"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269"/>
            <p14:sldId id="1481"/>
            <p14:sldId id="1475"/>
            <p14:sldId id="1477"/>
            <p14:sldId id="1478"/>
            <p14:sldId id="1244"/>
            <p14:sldId id="1483"/>
            <p14:sldId id="1489"/>
            <p14:sldId id="1494"/>
            <p14:sldId id="1476"/>
            <p14:sldId id="934"/>
            <p14:sldId id="1495"/>
            <p14:sldId id="1496"/>
            <p14:sldId id="1487"/>
            <p14:sldId id="1498"/>
            <p14:sldId id="1500"/>
            <p14:sldId id="1490"/>
            <p14:sldId id="1501"/>
            <p14:sldId id="1502"/>
            <p14:sldId id="1499"/>
            <p14:sldId id="14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7570" autoAdjust="0"/>
  </p:normalViewPr>
  <p:slideViewPr>
    <p:cSldViewPr>
      <p:cViewPr varScale="1">
        <p:scale>
          <a:sx n="63" d="100"/>
          <a:sy n="63" d="100"/>
        </p:scale>
        <p:origin x="164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29-8-2023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29-8-2023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beweren: </a:t>
            </a:r>
            <a:r>
              <a:rPr lang="nl-NL" sz="1200" kern="1200" dirty="0">
                <a:solidFill>
                  <a:schemeClr val="tx1"/>
                </a:solidFill>
                <a:effectLst/>
                <a:latin typeface="+mn-lt"/>
                <a:ea typeface="+mn-ea"/>
                <a:cs typeface="+mn-cs"/>
              </a:rPr>
              <a:t>zeggen dat het zo is</a:t>
            </a:r>
          </a:p>
          <a:p>
            <a:pPr fontAlgn="t"/>
            <a:r>
              <a:rPr lang="nl-NL" sz="1200" b="1" kern="1200" dirty="0">
                <a:solidFill>
                  <a:schemeClr val="tx1"/>
                </a:solidFill>
                <a:effectLst/>
                <a:latin typeface="+mn-lt"/>
                <a:ea typeface="+mn-ea"/>
                <a:cs typeface="+mn-cs"/>
              </a:rPr>
              <a:t>het bewijs: </a:t>
            </a:r>
            <a:r>
              <a:rPr lang="nl-NL" sz="1200" kern="1200" dirty="0">
                <a:solidFill>
                  <a:schemeClr val="tx1"/>
                </a:solidFill>
                <a:effectLst/>
                <a:latin typeface="+mn-lt"/>
                <a:ea typeface="+mn-ea"/>
                <a:cs typeface="+mn-cs"/>
              </a:rPr>
              <a:t>iets waaruit blijkt dat het waar is</a:t>
            </a:r>
          </a:p>
          <a:p>
            <a:pPr fontAlgn="t"/>
            <a:r>
              <a:rPr lang="nl-NL" sz="1200" b="1" kern="1200" dirty="0">
                <a:solidFill>
                  <a:schemeClr val="tx1"/>
                </a:solidFill>
                <a:effectLst/>
                <a:latin typeface="+mn-lt"/>
                <a:ea typeface="+mn-ea"/>
                <a:cs typeface="+mn-cs"/>
              </a:rPr>
              <a:t>langwerpig:</a:t>
            </a:r>
            <a:r>
              <a:rPr lang="nl-NL" sz="1200" kern="1200" dirty="0">
                <a:solidFill>
                  <a:schemeClr val="tx1"/>
                </a:solidFill>
                <a:effectLst/>
                <a:latin typeface="+mn-lt"/>
                <a:ea typeface="+mn-ea"/>
                <a:cs typeface="+mn-cs"/>
              </a:rPr>
              <a:t> meer lang dan breed</a:t>
            </a:r>
          </a:p>
          <a:p>
            <a:pPr fontAlgn="t"/>
            <a:r>
              <a:rPr lang="nl-NL" sz="1200" b="1" kern="1200" dirty="0">
                <a:solidFill>
                  <a:schemeClr val="tx1"/>
                </a:solidFill>
                <a:effectLst/>
                <a:latin typeface="+mn-lt"/>
                <a:ea typeface="+mn-ea"/>
                <a:cs typeface="+mn-cs"/>
              </a:rPr>
              <a:t>troebel: </a:t>
            </a:r>
            <a:r>
              <a:rPr lang="nl-NL" sz="1200" kern="1200" dirty="0">
                <a:solidFill>
                  <a:schemeClr val="tx1"/>
                </a:solidFill>
                <a:effectLst/>
                <a:latin typeface="+mn-lt"/>
                <a:ea typeface="+mn-ea"/>
                <a:cs typeface="+mn-cs"/>
              </a:rPr>
              <a:t>niet helder</a:t>
            </a:r>
          </a:p>
          <a:p>
            <a:pPr fontAlgn="t"/>
            <a:r>
              <a:rPr lang="nl-NL" sz="1200" b="1" kern="1200" dirty="0">
                <a:solidFill>
                  <a:schemeClr val="tx1"/>
                </a:solidFill>
                <a:effectLst/>
                <a:latin typeface="+mn-lt"/>
                <a:ea typeface="+mn-ea"/>
                <a:cs typeface="+mn-cs"/>
              </a:rPr>
              <a:t>opduiken: </a:t>
            </a:r>
            <a:r>
              <a:rPr lang="nl-NL" sz="1200" kern="1200" dirty="0">
                <a:solidFill>
                  <a:schemeClr val="tx1"/>
                </a:solidFill>
                <a:effectLst/>
                <a:latin typeface="+mn-lt"/>
                <a:ea typeface="+mn-ea"/>
                <a:cs typeface="+mn-cs"/>
              </a:rPr>
              <a:t>plotseling tevoorschijn komen</a:t>
            </a:r>
          </a:p>
          <a:p>
            <a:pPr fontAlgn="t"/>
            <a:r>
              <a:rPr lang="nl-NL" sz="1200" b="1" kern="1200" dirty="0">
                <a:solidFill>
                  <a:schemeClr val="tx1"/>
                </a:solidFill>
                <a:effectLst/>
                <a:latin typeface="+mn-lt"/>
                <a:ea typeface="+mn-ea"/>
                <a:cs typeface="+mn-cs"/>
              </a:rPr>
              <a:t>waarschijnlijk: </a:t>
            </a:r>
            <a:r>
              <a:rPr lang="nl-NL" sz="1200" kern="1200" dirty="0">
                <a:solidFill>
                  <a:schemeClr val="tx1"/>
                </a:solidFill>
                <a:effectLst/>
                <a:latin typeface="+mn-lt"/>
                <a:ea typeface="+mn-ea"/>
                <a:cs typeface="+mn-cs"/>
              </a:rPr>
              <a:t>bijna zeker</a:t>
            </a:r>
          </a:p>
          <a:p>
            <a:pPr fontAlgn="t"/>
            <a:r>
              <a:rPr lang="nl-NL" sz="1200" b="1" kern="1200" dirty="0">
                <a:solidFill>
                  <a:schemeClr val="tx1"/>
                </a:solidFill>
                <a:effectLst/>
                <a:latin typeface="+mn-lt"/>
                <a:ea typeface="+mn-ea"/>
                <a:cs typeface="+mn-cs"/>
              </a:rPr>
              <a:t>volgens: </a:t>
            </a:r>
            <a:r>
              <a:rPr lang="nl-NL" sz="1200" kern="1200" dirty="0">
                <a:solidFill>
                  <a:schemeClr val="tx1"/>
                </a:solidFill>
                <a:effectLst/>
                <a:latin typeface="+mn-lt"/>
                <a:ea typeface="+mn-ea"/>
                <a:cs typeface="+mn-cs"/>
              </a:rPr>
              <a:t>zoals iemand of iets zegt</a:t>
            </a:r>
          </a:p>
          <a:p>
            <a:pPr fontAlgn="t"/>
            <a:r>
              <a:rPr lang="nl-NL" sz="1200" b="1" kern="1200" dirty="0">
                <a:solidFill>
                  <a:schemeClr val="tx1"/>
                </a:solidFill>
                <a:effectLst/>
                <a:latin typeface="+mn-lt"/>
                <a:ea typeface="+mn-ea"/>
                <a:cs typeface="+mn-cs"/>
              </a:rPr>
              <a:t>helaas: </a:t>
            </a:r>
            <a:r>
              <a:rPr lang="nl-NL" sz="1200" kern="1200" dirty="0">
                <a:solidFill>
                  <a:schemeClr val="tx1"/>
                </a:solidFill>
                <a:effectLst/>
                <a:latin typeface="+mn-lt"/>
                <a:ea typeface="+mn-ea"/>
                <a:cs typeface="+mn-cs"/>
              </a:rPr>
              <a:t>jammer genoeg</a:t>
            </a:r>
          </a:p>
          <a:p>
            <a:pPr fontAlgn="t"/>
            <a:r>
              <a:rPr lang="nl-NL" sz="1200" b="1" kern="1200" dirty="0">
                <a:solidFill>
                  <a:schemeClr val="tx1"/>
                </a:solidFill>
                <a:effectLst/>
                <a:latin typeface="+mn-lt"/>
                <a:ea typeface="+mn-ea"/>
                <a:cs typeface="+mn-cs"/>
              </a:rPr>
              <a:t>afgelopen: </a:t>
            </a:r>
            <a:r>
              <a:rPr lang="nl-NL" sz="1200" kern="1200" dirty="0">
                <a:solidFill>
                  <a:schemeClr val="tx1"/>
                </a:solidFill>
                <a:effectLst/>
                <a:latin typeface="+mn-lt"/>
                <a:ea typeface="+mn-ea"/>
                <a:cs typeface="+mn-cs"/>
              </a:rPr>
              <a:t>vorig</a:t>
            </a:r>
          </a:p>
          <a:p>
            <a:pPr fontAlgn="t"/>
            <a:r>
              <a:rPr lang="nl-NL" sz="1200" b="1" kern="1200" dirty="0">
                <a:solidFill>
                  <a:schemeClr val="tx1"/>
                </a:solidFill>
                <a:effectLst/>
                <a:latin typeface="+mn-lt"/>
                <a:ea typeface="+mn-ea"/>
                <a:cs typeface="+mn-cs"/>
              </a:rPr>
              <a:t>aan de slag gaan: </a:t>
            </a:r>
            <a:r>
              <a:rPr lang="nl-NL" sz="1200" kern="1200" dirty="0">
                <a:solidFill>
                  <a:schemeClr val="tx1"/>
                </a:solidFill>
                <a:effectLst/>
                <a:latin typeface="+mn-lt"/>
                <a:ea typeface="+mn-ea"/>
                <a:cs typeface="+mn-cs"/>
              </a:rPr>
              <a:t>aan het werk gaan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13161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42133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263963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62284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www.youtube.com/watch?v=LmFR4w-wtiU"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lvl="0" indent="0">
              <a:spcBef>
                <a:spcPts val="200"/>
              </a:spcBef>
              <a:spcAft>
                <a:spcPts val="200"/>
              </a:spcAft>
              <a:buNone/>
            </a:pPr>
            <a:r>
              <a:rPr lang="nl-NL" sz="2000" b="1" u="sng" dirty="0">
                <a:ea typeface="Times New Roman" panose="02020603050405020304" pitchFamily="18" charset="0"/>
                <a:cs typeface="Arial" panose="020B0604020202020204" pitchFamily="34" charset="0"/>
              </a:rPr>
              <a:t>Afgelopen</a:t>
            </a:r>
            <a:r>
              <a:rPr lang="nl-NL" sz="2000" dirty="0">
                <a:ea typeface="Times New Roman" panose="02020603050405020304" pitchFamily="18" charset="0"/>
                <a:cs typeface="Arial" panose="020B0604020202020204" pitchFamily="34" charset="0"/>
              </a:rPr>
              <a:t> zomer, dus </a:t>
            </a:r>
            <a:r>
              <a:rPr lang="nl-NL" sz="2000" b="1" i="1" dirty="0">
                <a:ea typeface="Times New Roman" panose="02020603050405020304" pitchFamily="18" charset="0"/>
                <a:cs typeface="Arial" panose="020B0604020202020204" pitchFamily="34" charset="0"/>
              </a:rPr>
              <a:t>vorige</a:t>
            </a:r>
            <a:r>
              <a:rPr lang="nl-NL" sz="2000" dirty="0">
                <a:ea typeface="Times New Roman" panose="02020603050405020304" pitchFamily="18" charset="0"/>
                <a:cs typeface="Arial" panose="020B0604020202020204" pitchFamily="34" charset="0"/>
              </a:rPr>
              <a:t> zomer, was ik naar een festival samen met mijn nichtje Sara. We hadden een heerlijke dag, maar ineens </a:t>
            </a:r>
            <a:r>
              <a:rPr lang="nl-NL" sz="2000" b="1" u="sng" dirty="0">
                <a:ea typeface="Times New Roman" panose="02020603050405020304" pitchFamily="18" charset="0"/>
                <a:cs typeface="Arial" panose="020B0604020202020204" pitchFamily="34" charset="0"/>
              </a:rPr>
              <a:t>beweerde</a:t>
            </a:r>
            <a:r>
              <a:rPr lang="nl-NL" sz="2000" dirty="0">
                <a:ea typeface="Times New Roman" panose="02020603050405020304" pitchFamily="18" charset="0"/>
                <a:cs typeface="Arial" panose="020B0604020202020204" pitchFamily="34" charset="0"/>
              </a:rPr>
              <a:t> Sara, </a:t>
            </a:r>
            <a:r>
              <a:rPr lang="nl-NL" sz="2000" b="1" i="1" dirty="0">
                <a:ea typeface="Times New Roman" panose="02020603050405020304" pitchFamily="18" charset="0"/>
                <a:cs typeface="Arial" panose="020B0604020202020204" pitchFamily="34" charset="0"/>
              </a:rPr>
              <a:t>zei</a:t>
            </a:r>
            <a:r>
              <a:rPr lang="nl-NL" sz="2000" dirty="0">
                <a:ea typeface="Times New Roman" panose="02020603050405020304" pitchFamily="18" charset="0"/>
                <a:cs typeface="Arial" panose="020B0604020202020204" pitchFamily="34" charset="0"/>
              </a:rPr>
              <a:t> ze, dat ze naar de wc moest. En ze moest ook echt heel nodig. Ze kon het niet meer ophouden. Dus wij snel naar de wc’s. Maar wat denk je? Een enorme rij! Ik zei tegen haar dat de rij vast snel zou doorlopen. Maar echt </a:t>
            </a:r>
            <a:r>
              <a:rPr lang="nl-NL" sz="2000" b="1" u="sng" dirty="0">
                <a:ea typeface="Times New Roman" panose="02020603050405020304" pitchFamily="18" charset="0"/>
                <a:cs typeface="Arial" panose="020B0604020202020204" pitchFamily="34" charset="0"/>
              </a:rPr>
              <a:t>bewijs</a:t>
            </a:r>
            <a:r>
              <a:rPr lang="nl-NL" sz="2000" dirty="0">
                <a:ea typeface="Times New Roman" panose="02020603050405020304" pitchFamily="18" charset="0"/>
                <a:cs typeface="Arial" panose="020B0604020202020204" pitchFamily="34" charset="0"/>
              </a:rPr>
              <a:t> had ik daar niet voor. Het bewijs is </a:t>
            </a:r>
            <a:r>
              <a:rPr lang="nl-NL" sz="2000" b="1" i="1" dirty="0">
                <a:ea typeface="Times New Roman" panose="02020603050405020304" pitchFamily="18" charset="0"/>
                <a:cs typeface="Arial" panose="020B0604020202020204" pitchFamily="34" charset="0"/>
              </a:rPr>
              <a:t>iets waaruit blijkt dat het waar is</a:t>
            </a:r>
            <a:r>
              <a:rPr lang="nl-NL" sz="2000" dirty="0">
                <a:ea typeface="Times New Roman" panose="02020603050405020304" pitchFamily="18" charset="0"/>
                <a:cs typeface="Arial" panose="020B0604020202020204" pitchFamily="34" charset="0"/>
              </a:rPr>
              <a:t>. Ik probeerde Sara wat af te leiden en ging even water voor haar halen. Maar dat water was helemaal </a:t>
            </a:r>
            <a:r>
              <a:rPr lang="nl-NL" sz="2000" b="1" u="sng" dirty="0">
                <a:ea typeface="Times New Roman" panose="02020603050405020304" pitchFamily="18" charset="0"/>
                <a:cs typeface="Arial" panose="020B0604020202020204" pitchFamily="34" charset="0"/>
              </a:rPr>
              <a:t>troebel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niet helder</a:t>
            </a:r>
            <a:r>
              <a:rPr lang="nl-NL" sz="2000" dirty="0">
                <a:ea typeface="Times New Roman" panose="02020603050405020304" pitchFamily="18" charset="0"/>
                <a:cs typeface="Arial" panose="020B0604020202020204" pitchFamily="34" charset="0"/>
              </a:rPr>
              <a:t>. Dus dat leek me toch ook niet zo’n goed idee. Op een gegeven moment kon Sara het echt niet meer ophouden en begon te huilen. Gelukkig </a:t>
            </a:r>
            <a:r>
              <a:rPr lang="nl-NL" sz="2000" b="1" u="sng" dirty="0">
                <a:ea typeface="Times New Roman" panose="02020603050405020304" pitchFamily="18" charset="0"/>
                <a:cs typeface="Arial" panose="020B0604020202020204" pitchFamily="34" charset="0"/>
              </a:rPr>
              <a:t>dook</a:t>
            </a:r>
            <a:r>
              <a:rPr lang="nl-NL" sz="2000" dirty="0">
                <a:ea typeface="Times New Roman" panose="02020603050405020304" pitchFamily="18" charset="0"/>
                <a:cs typeface="Arial" panose="020B0604020202020204" pitchFamily="34" charset="0"/>
              </a:rPr>
              <a:t> er opeens een medewerker </a:t>
            </a:r>
            <a:r>
              <a:rPr lang="nl-NL" sz="2000" b="1" u="sng" dirty="0">
                <a:ea typeface="Times New Roman" panose="02020603050405020304" pitchFamily="18" charset="0"/>
                <a:cs typeface="Arial" panose="020B0604020202020204" pitchFamily="34" charset="0"/>
              </a:rPr>
              <a:t>op</a:t>
            </a:r>
            <a:r>
              <a:rPr lang="nl-NL" sz="2000" dirty="0">
                <a:ea typeface="Times New Roman" panose="02020603050405020304" pitchFamily="18" charset="0"/>
                <a:cs typeface="Arial" panose="020B0604020202020204" pitchFamily="34" charset="0"/>
              </a:rPr>
              <a:t>. Zij </a:t>
            </a:r>
            <a:r>
              <a:rPr lang="nl-NL" sz="2000" b="1" i="1" dirty="0">
                <a:ea typeface="Times New Roman" panose="02020603050405020304" pitchFamily="18" charset="0"/>
                <a:cs typeface="Arial" panose="020B0604020202020204" pitchFamily="34" charset="0"/>
              </a:rPr>
              <a:t>kwam plotseling tevoorschijn</a:t>
            </a:r>
            <a:r>
              <a:rPr lang="nl-NL" sz="2000"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Waarschijnlijk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bijna zeker</a:t>
            </a:r>
            <a:r>
              <a:rPr lang="nl-NL" sz="2000" dirty="0">
                <a:ea typeface="Times New Roman" panose="02020603050405020304" pitchFamily="18" charset="0"/>
                <a:cs typeface="Arial" panose="020B0604020202020204" pitchFamily="34" charset="0"/>
              </a:rPr>
              <a:t>, had zij Sara horen huilen. Zij vroeg aan Sara wat er aan de hand was. Toen Sara het had verteld, </a:t>
            </a:r>
            <a:r>
              <a:rPr lang="nl-NL" sz="2000" b="1" u="sng" dirty="0">
                <a:ea typeface="Times New Roman" panose="02020603050405020304" pitchFamily="18" charset="0"/>
                <a:cs typeface="Arial" panose="020B0604020202020204" pitchFamily="34" charset="0"/>
              </a:rPr>
              <a:t>ging zij meteen aan de slag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zij ging meteen aan het werk</a:t>
            </a:r>
            <a:r>
              <a:rPr lang="nl-NL" sz="2000" dirty="0">
                <a:ea typeface="Times New Roman" panose="02020603050405020304" pitchFamily="18" charset="0"/>
                <a:cs typeface="Arial" panose="020B0604020202020204" pitchFamily="34" charset="0"/>
              </a:rPr>
              <a:t>. Zij zorgde dat Sara langs de rij met mensen mocht en als eerste aan de beurt zou zijn. Echt superlief! En gelukkig was er toen op tijd een wc vrij voor Sara. </a:t>
            </a:r>
            <a:r>
              <a:rPr lang="nl-NL" sz="2000" b="1" u="sng" dirty="0">
                <a:ea typeface="Times New Roman" panose="02020603050405020304" pitchFamily="18" charset="0"/>
                <a:cs typeface="Arial" panose="020B0604020202020204" pitchFamily="34" charset="0"/>
              </a:rPr>
              <a:t>Helaas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jammer genoeg</a:t>
            </a:r>
            <a:r>
              <a:rPr lang="nl-NL" sz="2000" dirty="0">
                <a:ea typeface="Times New Roman" panose="02020603050405020304" pitchFamily="18" charset="0"/>
                <a:cs typeface="Arial" panose="020B0604020202020204" pitchFamily="34" charset="0"/>
              </a:rPr>
              <a:t>, konden we de medewerker daarna niet meer vinden om haar te bedanken. </a:t>
            </a:r>
            <a:r>
              <a:rPr lang="nl-NL" sz="2000" b="1" u="sng" dirty="0">
                <a:ea typeface="Times New Roman" panose="02020603050405020304" pitchFamily="18" charset="0"/>
                <a:cs typeface="Arial" panose="020B0604020202020204" pitchFamily="34" charset="0"/>
              </a:rPr>
              <a:t>Volgens</a:t>
            </a:r>
            <a:r>
              <a:rPr lang="nl-NL" sz="2000" dirty="0">
                <a:ea typeface="Times New Roman" panose="02020603050405020304" pitchFamily="18" charset="0"/>
                <a:cs typeface="Arial" panose="020B0604020202020204" pitchFamily="34" charset="0"/>
              </a:rPr>
              <a:t> Sara, </a:t>
            </a:r>
            <a:r>
              <a:rPr lang="nl-NL" sz="2000" b="1" i="1" dirty="0">
                <a:ea typeface="Times New Roman" panose="02020603050405020304" pitchFamily="18" charset="0"/>
                <a:cs typeface="Arial" panose="020B0604020202020204" pitchFamily="34" charset="0"/>
              </a:rPr>
              <a:t>zoals Sara zegt</a:t>
            </a:r>
            <a:r>
              <a:rPr lang="nl-NL" sz="2000" dirty="0">
                <a:ea typeface="Times New Roman" panose="02020603050405020304" pitchFamily="18" charset="0"/>
                <a:cs typeface="Arial" panose="020B0604020202020204" pitchFamily="34" charset="0"/>
              </a:rPr>
              <a:t>, heette zij Jorien. Dus wie weet kunnen we haar via sociale media nog opzoeken.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Wist je trouwens dat ze op festivals ook altijd tenten opzetten waar mensen naartoe kunnen voor hulp? Vaak zijn deze tenten </a:t>
            </a:r>
            <a:r>
              <a:rPr lang="nl-NL" sz="2000" b="1" u="sng" dirty="0">
                <a:ea typeface="Times New Roman" panose="02020603050405020304" pitchFamily="18" charset="0"/>
                <a:cs typeface="Arial" panose="020B0604020202020204" pitchFamily="34" charset="0"/>
              </a:rPr>
              <a:t>langwerpig</a:t>
            </a:r>
            <a:r>
              <a:rPr lang="nl-NL" sz="2000" dirty="0">
                <a:ea typeface="Times New Roman" panose="02020603050405020304" pitchFamily="18" charset="0"/>
                <a:cs typeface="Arial" panose="020B0604020202020204" pitchFamily="34" charset="0"/>
              </a:rPr>
              <a:t>. Dit betekent </a:t>
            </a:r>
            <a:r>
              <a:rPr lang="nl-NL" sz="2000" b="1" i="1" dirty="0">
                <a:ea typeface="Times New Roman" panose="02020603050405020304" pitchFamily="18" charset="0"/>
                <a:cs typeface="Arial" panose="020B0604020202020204" pitchFamily="34" charset="0"/>
              </a:rPr>
              <a:t>meer lang dan breed</a:t>
            </a:r>
            <a:r>
              <a:rPr lang="nl-NL" sz="2000" dirty="0">
                <a:ea typeface="Times New Roman" panose="02020603050405020304" pitchFamily="18" charset="0"/>
                <a:cs typeface="Arial" panose="020B0604020202020204" pitchFamily="34" charset="0"/>
              </a:rPr>
              <a:t>. Daar hadden </a:t>
            </a:r>
            <a:r>
              <a:rPr lang="nl-NL" sz="2000">
                <a:ea typeface="Times New Roman" panose="02020603050405020304" pitchFamily="18" charset="0"/>
                <a:cs typeface="Arial" panose="020B0604020202020204" pitchFamily="34" charset="0"/>
              </a:rPr>
              <a:t>we natuurlijk </a:t>
            </a:r>
            <a:r>
              <a:rPr lang="nl-NL" sz="2000" dirty="0">
                <a:ea typeface="Times New Roman" panose="02020603050405020304" pitchFamily="18" charset="0"/>
                <a:cs typeface="Arial" panose="020B0604020202020204" pitchFamily="34" charset="0"/>
              </a:rPr>
              <a:t>ook naartoe </a:t>
            </a:r>
            <a:r>
              <a:rPr lang="nl-NL" sz="2000">
                <a:ea typeface="Times New Roman" panose="02020603050405020304" pitchFamily="18" charset="0"/>
                <a:cs typeface="Arial" panose="020B0604020202020204" pitchFamily="34" charset="0"/>
              </a:rPr>
              <a:t>kunnen gaan. </a:t>
            </a:r>
            <a:endParaRPr lang="nl-NL" sz="2000" b="1"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5496" y="47808"/>
            <a:ext cx="9073008" cy="1200329"/>
          </a:xfrm>
          <a:prstGeom prst="rect">
            <a:avLst/>
          </a:prstGeom>
          <a:noFill/>
        </p:spPr>
        <p:txBody>
          <a:bodyPr wrap="square" rtlCol="0">
            <a:spAutoFit/>
          </a:bodyPr>
          <a:lstStyle/>
          <a:p>
            <a:pPr lvl="0"/>
            <a:r>
              <a:rPr lang="nl-NL" sz="7200" b="1" u="sng" dirty="0">
                <a:solidFill>
                  <a:prstClr val="black"/>
                </a:solidFill>
                <a:latin typeface="Century Gothic" panose="020B0502020202020204" pitchFamily="34" charset="0"/>
              </a:rPr>
              <a:t>helaas</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descr="Afbeelding met tekening, illustratie, grafische vormgeving, Graphics&#10;&#10;Automatisch gegenereerde beschrijving">
            <a:extLst>
              <a:ext uri="{FF2B5EF4-FFF2-40B4-BE49-F238E27FC236}">
                <a16:creationId xmlns:a16="http://schemas.microsoft.com/office/drawing/2014/main" id="{4DB3E18F-D3AF-C299-64A4-99E6391B2B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615032"/>
            <a:ext cx="4284528" cy="2856352"/>
          </a:xfrm>
          <a:prstGeom prst="rect">
            <a:avLst/>
          </a:prstGeom>
        </p:spPr>
      </p:pic>
      <p:pic>
        <p:nvPicPr>
          <p:cNvPr id="8" name="Afbeelding 7" descr="Afbeelding met illustratie&#10;&#10;Automatisch gegenereerde beschrijving">
            <a:extLst>
              <a:ext uri="{FF2B5EF4-FFF2-40B4-BE49-F238E27FC236}">
                <a16:creationId xmlns:a16="http://schemas.microsoft.com/office/drawing/2014/main" id="{E9C79E9F-1333-4AF5-99CE-8AC11EFC4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9462" y="2420888"/>
            <a:ext cx="5020272" cy="4141724"/>
          </a:xfrm>
          <a:prstGeom prst="rect">
            <a:avLst/>
          </a:prstGeom>
        </p:spPr>
      </p:pic>
    </p:spTree>
    <p:extLst>
      <p:ext uri="{BB962C8B-B14F-4D97-AF65-F5344CB8AC3E}">
        <p14:creationId xmlns:p14="http://schemas.microsoft.com/office/powerpoint/2010/main" val="71053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volgens</a:t>
            </a:r>
          </a:p>
        </p:txBody>
      </p:sp>
      <p:pic>
        <p:nvPicPr>
          <p:cNvPr id="4" name="Afbeelding 3" descr="Afbeelding met buitenshuis, kleding, persoon, zonnebril&#10;&#10;Automatisch gegenereerde beschrijving">
            <a:extLst>
              <a:ext uri="{FF2B5EF4-FFF2-40B4-BE49-F238E27FC236}">
                <a16:creationId xmlns:a16="http://schemas.microsoft.com/office/drawing/2014/main" id="{425CF922-D1EE-5A80-DAD4-FFC95061A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336226"/>
            <a:ext cx="7215561" cy="4812780"/>
          </a:xfrm>
          <a:prstGeom prst="rect">
            <a:avLst/>
          </a:prstGeom>
        </p:spPr>
      </p:pic>
      <p:sp>
        <p:nvSpPr>
          <p:cNvPr id="2" name="Tekstvak 1">
            <a:extLst>
              <a:ext uri="{FF2B5EF4-FFF2-40B4-BE49-F238E27FC236}">
                <a16:creationId xmlns:a16="http://schemas.microsoft.com/office/drawing/2014/main" id="{47407A04-BCE7-5BE6-A6BB-9B040BDAC3D1}"/>
              </a:ext>
            </a:extLst>
          </p:cNvPr>
          <p:cNvSpPr txBox="1"/>
          <p:nvPr/>
        </p:nvSpPr>
        <p:spPr>
          <a:xfrm>
            <a:off x="6372200" y="5521774"/>
            <a:ext cx="2520280" cy="461665"/>
          </a:xfrm>
          <a:prstGeom prst="rect">
            <a:avLst/>
          </a:prstGeom>
          <a:noFill/>
        </p:spPr>
        <p:txBody>
          <a:bodyPr wrap="square" rtlCol="0">
            <a:spAutoFit/>
          </a:bodyPr>
          <a:lstStyle/>
          <a:p>
            <a:r>
              <a:rPr lang="nl-NL" sz="2400" b="1" dirty="0"/>
              <a:t>Jorien</a:t>
            </a:r>
            <a:endParaRPr lang="nl-NL" b="1" dirty="0"/>
          </a:p>
        </p:txBody>
      </p:sp>
    </p:spTree>
    <p:extLst>
      <p:ext uri="{BB962C8B-B14F-4D97-AF65-F5344CB8AC3E}">
        <p14:creationId xmlns:p14="http://schemas.microsoft.com/office/powerpoint/2010/main" val="345532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langwerpig</a:t>
            </a:r>
          </a:p>
        </p:txBody>
      </p:sp>
      <p:pic>
        <p:nvPicPr>
          <p:cNvPr id="5" name="Afbeelding 4" descr="Afbeelding met ontwerp&#10;&#10;Beschrijving automatisch gegenereerd met lage betrouwbaarheid">
            <a:extLst>
              <a:ext uri="{FF2B5EF4-FFF2-40B4-BE49-F238E27FC236}">
                <a16:creationId xmlns:a16="http://schemas.microsoft.com/office/drawing/2014/main" id="{4EE501EF-0AC8-9821-07CF-AD31625378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12" y="1596302"/>
            <a:ext cx="7956376" cy="366539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troebel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helder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helder</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Het water in het glas ziet er vies uit. Het is </a:t>
            </a:r>
            <a:r>
              <a:rPr lang="nl-NL" sz="2400" i="1" u="sng" dirty="0">
                <a:solidFill>
                  <a:srgbClr val="387038"/>
                </a:solidFill>
                <a:effectLst/>
                <a:latin typeface="Century Gothic" panose="020B0502020202020204" pitchFamily="34" charset="0"/>
                <a:ea typeface="Calibri"/>
                <a:cs typeface="Times New Roman"/>
              </a:rPr>
              <a:t>troebel</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 je doorheen kan kijken, doorzichtig</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Ik drink graag een glas koud, </a:t>
            </a:r>
            <a:r>
              <a:rPr lang="nl-NL" sz="2400" i="1" u="sng" dirty="0">
                <a:solidFill>
                  <a:srgbClr val="387038"/>
                </a:solidFill>
                <a:effectLst/>
                <a:latin typeface="Century Gothic" panose="020B0502020202020204" pitchFamily="34" charset="0"/>
                <a:ea typeface="Calibri"/>
                <a:cs typeface="Times New Roman"/>
              </a:rPr>
              <a:t>helder</a:t>
            </a:r>
            <a:r>
              <a:rPr lang="nl-NL" sz="2400" i="1" dirty="0">
                <a:solidFill>
                  <a:srgbClr val="387038"/>
                </a:solidFill>
                <a:effectLst/>
                <a:latin typeface="Century Gothic" panose="020B0502020202020204" pitchFamily="34" charset="0"/>
                <a:ea typeface="Calibri"/>
                <a:cs typeface="Times New Roman"/>
              </a:rPr>
              <a:t> water.</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DFD3067-6214-0A30-6A7A-DD5B6876A4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1640" y="2438254"/>
            <a:ext cx="1664933" cy="2390307"/>
          </a:xfrm>
          <a:prstGeom prst="rect">
            <a:avLst/>
          </a:prstGeom>
        </p:spPr>
      </p:pic>
      <p:pic>
        <p:nvPicPr>
          <p:cNvPr id="6" name="Afbeelding 5" descr="Afbeelding met container, glas, Drinkgerei, Longdrinkglas&#10;&#10;Automatisch gegenereerde beschrijving">
            <a:extLst>
              <a:ext uri="{FF2B5EF4-FFF2-40B4-BE49-F238E27FC236}">
                <a16:creationId xmlns:a16="http://schemas.microsoft.com/office/drawing/2014/main" id="{7EEBD622-B1A4-EAFD-CCDD-8E635DEEA9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6136" y="2564904"/>
            <a:ext cx="1735251" cy="2137008"/>
          </a:xfrm>
          <a:prstGeom prst="rect">
            <a:avLst/>
          </a:prstGeom>
        </p:spPr>
      </p:pic>
    </p:spTree>
    <p:extLst>
      <p:ext uri="{BB962C8B-B14F-4D97-AF65-F5344CB8AC3E}">
        <p14:creationId xmlns:p14="http://schemas.microsoft.com/office/powerpoint/2010/main" val="301485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beweren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ontkennen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zeggen dat het zo is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Zij </a:t>
            </a:r>
            <a:r>
              <a:rPr lang="nl-NL" sz="2400" i="1" u="sng" dirty="0">
                <a:solidFill>
                  <a:srgbClr val="387038"/>
                </a:solidFill>
                <a:effectLst/>
                <a:latin typeface="Century Gothic" panose="020B0502020202020204" pitchFamily="34" charset="0"/>
                <a:ea typeface="Calibri"/>
                <a:cs typeface="Times New Roman"/>
              </a:rPr>
              <a:t>beweert</a:t>
            </a:r>
            <a:r>
              <a:rPr lang="nl-NL" sz="2400" i="1" dirty="0">
                <a:solidFill>
                  <a:srgbClr val="387038"/>
                </a:solidFill>
                <a:effectLst/>
                <a:latin typeface="Century Gothic" panose="020B0502020202020204" pitchFamily="34" charset="0"/>
                <a:ea typeface="Calibri"/>
                <a:cs typeface="Times New Roman"/>
              </a:rPr>
              <a:t> plotseling dat ze naar de wc moet.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zeggen dat het niet zo is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ontkent</a:t>
            </a:r>
            <a:r>
              <a:rPr lang="nl-NL" sz="2400" i="1" dirty="0">
                <a:solidFill>
                  <a:srgbClr val="387038"/>
                </a:solidFill>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dat hij het gedaan had.</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Picture 2" descr="C:\Users\Kosterm\Downloads\shutterstock_431138317.jpg">
            <a:extLst>
              <a:ext uri="{FF2B5EF4-FFF2-40B4-BE49-F238E27FC236}">
                <a16:creationId xmlns:a16="http://schemas.microsoft.com/office/drawing/2014/main" id="{0DF6C3BA-3B19-E05A-2D47-50A1EEC2228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54234" y="2279644"/>
            <a:ext cx="2349999" cy="2928147"/>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65751BE9-9EF5-F033-4F5C-4DBA848D5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767" y="2285341"/>
            <a:ext cx="2877540" cy="2858442"/>
          </a:xfrm>
          <a:prstGeom prst="rect">
            <a:avLst/>
          </a:prstGeom>
        </p:spPr>
      </p:pic>
    </p:spTree>
    <p:extLst>
      <p:ext uri="{BB962C8B-B14F-4D97-AF65-F5344CB8AC3E}">
        <p14:creationId xmlns:p14="http://schemas.microsoft.com/office/powerpoint/2010/main" val="355135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43254" y="461196"/>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latin typeface="Century Gothic" panose="020B0502020202020204" pitchFamily="34" charset="0"/>
                <a:ea typeface="Calibri"/>
                <a:cs typeface="Times New Roman"/>
              </a:rPr>
              <a:t>waarschijnlijk</a:t>
            </a:r>
            <a:endParaRPr lang="nl-NL" sz="40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53590" y="430213"/>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dirty="0">
                <a:solidFill>
                  <a:srgbClr val="387038"/>
                </a:solidFill>
                <a:effectLst/>
                <a:latin typeface="Century Gothic" panose="020B0502020202020204" pitchFamily="34" charset="0"/>
                <a:ea typeface="Calibri"/>
                <a:cs typeface="Times New Roman"/>
              </a:rPr>
              <a:t>gegarandeerd</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bijna zeker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medewerkster heeft Sara </a:t>
            </a:r>
            <a:r>
              <a:rPr lang="nl-NL" sz="2000" i="1" u="sng" dirty="0">
                <a:solidFill>
                  <a:srgbClr val="387038"/>
                </a:solidFill>
                <a:latin typeface="Century Gothic" panose="020B0502020202020204" pitchFamily="34" charset="0"/>
                <a:ea typeface="Calibri"/>
                <a:cs typeface="Times New Roman"/>
              </a:rPr>
              <a:t>waarschijnlijk</a:t>
            </a:r>
            <a:r>
              <a:rPr lang="nl-NL" sz="2000" i="1" dirty="0">
                <a:solidFill>
                  <a:srgbClr val="387038"/>
                </a:solidFill>
                <a:latin typeface="Century Gothic" panose="020B0502020202020204" pitchFamily="34" charset="0"/>
                <a:ea typeface="Calibri"/>
                <a:cs typeface="Times New Roman"/>
              </a:rPr>
              <a:t> horen huilen.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zeker</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1400" i="1" dirty="0">
              <a:solidFill>
                <a:srgbClr val="387038"/>
              </a:solidFill>
              <a:effectLst/>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hulp van de medewerkster heeft </a:t>
            </a:r>
            <a:r>
              <a:rPr lang="nl-NL" sz="2000" i="1" u="sng" dirty="0">
                <a:solidFill>
                  <a:srgbClr val="387038"/>
                </a:solidFill>
                <a:effectLst/>
                <a:latin typeface="Century Gothic" panose="020B0502020202020204" pitchFamily="34" charset="0"/>
                <a:ea typeface="Calibri"/>
                <a:cs typeface="Times New Roman"/>
              </a:rPr>
              <a:t>gegarandeerd</a:t>
            </a:r>
            <a:r>
              <a:rPr lang="nl-NL" sz="2000" i="1" dirty="0">
                <a:solidFill>
                  <a:srgbClr val="387038"/>
                </a:solidFill>
                <a:effectLst/>
                <a:latin typeface="Century Gothic" panose="020B0502020202020204" pitchFamily="34" charset="0"/>
                <a:ea typeface="Calibri"/>
                <a:cs typeface="Times New Roman"/>
              </a:rPr>
              <a:t> geholpen.</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9">
            <a:extLst>
              <a:ext uri="{FF2B5EF4-FFF2-40B4-BE49-F238E27FC236}">
                <a16:creationId xmlns:a16="http://schemas.microsoft.com/office/drawing/2014/main" id="{C063ABAF-A74D-4D3B-B567-3D2C6C38F842}"/>
              </a:ext>
            </a:extLst>
          </p:cNvPr>
          <p:cNvSpPr txBox="1"/>
          <p:nvPr/>
        </p:nvSpPr>
        <p:spPr>
          <a:xfrm>
            <a:off x="486293" y="4503680"/>
            <a:ext cx="3816424" cy="461665"/>
          </a:xfrm>
          <a:prstGeom prst="rect">
            <a:avLst/>
          </a:prstGeom>
          <a:noFill/>
        </p:spPr>
        <p:txBody>
          <a:bodyPr wrap="square">
            <a:spAutoFit/>
          </a:bodyPr>
          <a:lstStyle/>
          <a:p>
            <a:r>
              <a:rPr lang="nl-NL" sz="1200" dirty="0">
                <a:solidFill>
                  <a:srgbClr val="F4FAF4"/>
                </a:solidFill>
                <a:hlinkClick r:id="rId5">
                  <a:extLst>
                    <a:ext uri="{A12FA001-AC4F-418D-AE19-62706E023703}">
                      <ahyp:hlinkClr xmlns:ahyp="http://schemas.microsoft.com/office/drawing/2018/hyperlinkcolor" val="tx"/>
                    </a:ext>
                  </a:extLst>
                </a:hlinkClick>
              </a:rPr>
              <a:t>Nieuwe reddingsactie voor het grootste koraal ter wereld - YouTube</a:t>
            </a:r>
            <a:endParaRPr lang="nl-NL" sz="1200" dirty="0">
              <a:solidFill>
                <a:srgbClr val="F4FAF4"/>
              </a:solidFill>
            </a:endParaRPr>
          </a:p>
        </p:txBody>
      </p:sp>
      <p:pic>
        <p:nvPicPr>
          <p:cNvPr id="8" name="Afbeelding 7">
            <a:extLst>
              <a:ext uri="{FF2B5EF4-FFF2-40B4-BE49-F238E27FC236}">
                <a16:creationId xmlns:a16="http://schemas.microsoft.com/office/drawing/2014/main" id="{97B25D7C-DE93-0EA1-F1F1-47948EAE9F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6993" y="2367442"/>
            <a:ext cx="3764995" cy="2683895"/>
          </a:xfrm>
          <a:prstGeom prst="rect">
            <a:avLst/>
          </a:prstGeom>
        </p:spPr>
      </p:pic>
      <p:pic>
        <p:nvPicPr>
          <p:cNvPr id="16" name="Afbeelding 15" descr="Afbeelding met kleding, persoon, Enkel, Ledemaat&#10;&#10;Automatisch gegenereerde beschrijving">
            <a:extLst>
              <a:ext uri="{FF2B5EF4-FFF2-40B4-BE49-F238E27FC236}">
                <a16:creationId xmlns:a16="http://schemas.microsoft.com/office/drawing/2014/main" id="{468A1830-A6CF-A110-B8C2-96B4A3848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04131" y="2472496"/>
            <a:ext cx="3772876" cy="2520281"/>
          </a:xfrm>
          <a:prstGeom prst="rect">
            <a:avLst/>
          </a:prstGeom>
        </p:spPr>
      </p:pic>
    </p:spTree>
    <p:extLst>
      <p:ext uri="{BB962C8B-B14F-4D97-AF65-F5344CB8AC3E}">
        <p14:creationId xmlns:p14="http://schemas.microsoft.com/office/powerpoint/2010/main" val="277791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afgelopen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komende</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vorig</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u="sng" dirty="0">
                <a:solidFill>
                  <a:srgbClr val="387038"/>
                </a:solidFill>
                <a:latin typeface="Century Gothic" panose="020B0502020202020204" pitchFamily="34" charset="0"/>
                <a:ea typeface="Calibri"/>
                <a:cs typeface="Times New Roman"/>
              </a:rPr>
              <a:t>Afgelopen</a:t>
            </a:r>
            <a:r>
              <a:rPr lang="nl-NL" sz="2400" i="1" dirty="0">
                <a:solidFill>
                  <a:srgbClr val="387038"/>
                </a:solidFill>
                <a:latin typeface="Century Gothic" panose="020B0502020202020204" pitchFamily="34" charset="0"/>
                <a:ea typeface="Calibri"/>
                <a:cs typeface="Times New Roman"/>
              </a:rPr>
              <a:t> zomer was ik met Sara naar een festival geweest.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3012" y="1724046"/>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volgende</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0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u="sng" dirty="0">
                <a:solidFill>
                  <a:srgbClr val="387038"/>
                </a:solidFill>
                <a:latin typeface="Century Gothic" panose="020B0502020202020204" pitchFamily="34" charset="0"/>
                <a:ea typeface="Calibri"/>
                <a:cs typeface="Times New Roman"/>
              </a:rPr>
              <a:t>Komende</a:t>
            </a:r>
            <a:r>
              <a:rPr lang="nl-NL" sz="2400" i="1" dirty="0">
                <a:solidFill>
                  <a:srgbClr val="387038"/>
                </a:solidFill>
                <a:latin typeface="Century Gothic" panose="020B0502020202020204" pitchFamily="34" charset="0"/>
                <a:ea typeface="Calibri"/>
                <a:cs typeface="Times New Roman"/>
              </a:rPr>
              <a:t> zomer zijn we van plan om weer samen te gaan.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046C007A-5C0D-ECE4-D3DB-2C2EC93BC0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53" y="2276872"/>
            <a:ext cx="3912611" cy="2131170"/>
          </a:xfrm>
          <a:prstGeom prst="rect">
            <a:avLst/>
          </a:prstGeom>
        </p:spPr>
      </p:pic>
      <p:pic>
        <p:nvPicPr>
          <p:cNvPr id="9" name="Afbeelding 8">
            <a:extLst>
              <a:ext uri="{FF2B5EF4-FFF2-40B4-BE49-F238E27FC236}">
                <a16:creationId xmlns:a16="http://schemas.microsoft.com/office/drawing/2014/main" id="{4606F9CB-13CE-AB49-8274-D9A5C3BA67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5772" y="3224661"/>
            <a:ext cx="4032448" cy="873004"/>
          </a:xfrm>
          <a:prstGeom prst="rect">
            <a:avLst/>
          </a:prstGeom>
        </p:spPr>
      </p:pic>
      <p:sp>
        <p:nvSpPr>
          <p:cNvPr id="10" name="Tekstvak 9">
            <a:extLst>
              <a:ext uri="{FF2B5EF4-FFF2-40B4-BE49-F238E27FC236}">
                <a16:creationId xmlns:a16="http://schemas.microsoft.com/office/drawing/2014/main" id="{8F68DDFC-AC41-A4BC-398B-F1688054EEAA}"/>
              </a:ext>
            </a:extLst>
          </p:cNvPr>
          <p:cNvSpPr txBox="1"/>
          <p:nvPr/>
        </p:nvSpPr>
        <p:spPr>
          <a:xfrm>
            <a:off x="6264188" y="2385391"/>
            <a:ext cx="2232248" cy="707886"/>
          </a:xfrm>
          <a:prstGeom prst="rect">
            <a:avLst/>
          </a:prstGeom>
          <a:noFill/>
        </p:spPr>
        <p:txBody>
          <a:bodyPr wrap="square" rtlCol="0">
            <a:spAutoFit/>
          </a:bodyPr>
          <a:lstStyle/>
          <a:p>
            <a:r>
              <a:rPr lang="nl-NL" sz="4000" dirty="0">
                <a:latin typeface="Century Gothic" panose="020B0502020202020204" pitchFamily="34" charset="0"/>
              </a:rPr>
              <a:t>2024</a:t>
            </a:r>
          </a:p>
        </p:txBody>
      </p:sp>
      <p:sp>
        <p:nvSpPr>
          <p:cNvPr id="16" name="Pijl: gekromd rechts 15">
            <a:extLst>
              <a:ext uri="{FF2B5EF4-FFF2-40B4-BE49-F238E27FC236}">
                <a16:creationId xmlns:a16="http://schemas.microsoft.com/office/drawing/2014/main" id="{BF210BAA-CF82-4928-C102-6AAB404B6659}"/>
              </a:ext>
            </a:extLst>
          </p:cNvPr>
          <p:cNvSpPr/>
          <p:nvPr/>
        </p:nvSpPr>
        <p:spPr>
          <a:xfrm rot="16200000">
            <a:off x="5332128" y="2703557"/>
            <a:ext cx="701040" cy="31683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515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53714" y="408255"/>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spcAft>
                <a:spcPts val="800"/>
              </a:spcAft>
            </a:pPr>
            <a:r>
              <a:rPr lang="nl-NL" sz="5900" b="1" dirty="0">
                <a:solidFill>
                  <a:srgbClr val="387038"/>
                </a:solidFill>
                <a:latin typeface="Century Gothic" panose="020B0502020202020204" pitchFamily="34" charset="0"/>
                <a:ea typeface="Calibri"/>
                <a:cs typeface="Times New Roman"/>
              </a:rPr>
              <a:t>aan de slag gaan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afsluiten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89622"/>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aan het werk gaan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medewerkster </a:t>
            </a:r>
            <a:r>
              <a:rPr lang="nl-NL" sz="2400" i="1" u="sng" dirty="0">
                <a:solidFill>
                  <a:srgbClr val="387038"/>
                </a:solidFill>
                <a:latin typeface="Century Gothic" panose="020B0502020202020204" pitchFamily="34" charset="0"/>
                <a:ea typeface="Calibri"/>
                <a:cs typeface="Times New Roman"/>
              </a:rPr>
              <a:t>ging</a:t>
            </a:r>
            <a:r>
              <a:rPr lang="nl-NL" sz="2400" i="1" dirty="0">
                <a:solidFill>
                  <a:srgbClr val="387038"/>
                </a:solidFill>
                <a:latin typeface="Century Gothic" panose="020B0502020202020204" pitchFamily="34" charset="0"/>
                <a:ea typeface="Calibri"/>
                <a:cs typeface="Times New Roman"/>
              </a:rPr>
              <a:t> meteen voor Sara </a:t>
            </a:r>
            <a:r>
              <a:rPr lang="nl-NL" sz="2400" i="1" u="sng" dirty="0">
                <a:solidFill>
                  <a:srgbClr val="387038"/>
                </a:solidFill>
                <a:latin typeface="Century Gothic" panose="020B0502020202020204" pitchFamily="34" charset="0"/>
                <a:ea typeface="Calibri"/>
                <a:cs typeface="Times New Roman"/>
              </a:rPr>
              <a:t>aan de slag</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aan het eind van de dag stoppen met werken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Ik wil mijn werkdag altijd om 5 uur </a:t>
            </a:r>
            <a:r>
              <a:rPr lang="nl-NL" sz="2400" i="1" u="sng" dirty="0">
                <a:solidFill>
                  <a:srgbClr val="387038"/>
                </a:solidFill>
                <a:effectLst/>
                <a:latin typeface="Century Gothic" panose="020B0502020202020204" pitchFamily="34" charset="0"/>
                <a:ea typeface="Calibri"/>
                <a:cs typeface="Times New Roman"/>
              </a:rPr>
              <a:t>afsluiten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AE9020DC-671A-A75C-C043-FB91767B78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787" y="2348880"/>
            <a:ext cx="3536044" cy="2452418"/>
          </a:xfrm>
          <a:prstGeom prst="rect">
            <a:avLst/>
          </a:prstGeom>
        </p:spPr>
      </p:pic>
      <p:pic>
        <p:nvPicPr>
          <p:cNvPr id="5" name="Afbeelding 4" descr="Afbeelding met klok, Wandklok, Kwartsklok, wekker&#10;&#10;Automatisch gegenereerde beschrijving">
            <a:extLst>
              <a:ext uri="{FF2B5EF4-FFF2-40B4-BE49-F238E27FC236}">
                <a16:creationId xmlns:a16="http://schemas.microsoft.com/office/drawing/2014/main" id="{A145AD28-F1C5-A5BB-9FA1-CC78160A39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0072" y="3140968"/>
            <a:ext cx="2982416" cy="2236812"/>
          </a:xfrm>
          <a:prstGeom prst="rect">
            <a:avLst/>
          </a:prstGeom>
        </p:spPr>
      </p:pic>
    </p:spTree>
    <p:extLst>
      <p:ext uri="{BB962C8B-B14F-4D97-AF65-F5344CB8AC3E}">
        <p14:creationId xmlns:p14="http://schemas.microsoft.com/office/powerpoint/2010/main" val="43617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helaas</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gelukkig</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5327" y="1574616"/>
            <a:ext cx="4208328" cy="4690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jammer genoeg</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endParaRPr lang="nl-NL" sz="105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latin typeface="Century Gothic" panose="020B0502020202020204" pitchFamily="34" charset="0"/>
                <a:ea typeface="Calibri"/>
                <a:cs typeface="Times New Roman"/>
              </a:rPr>
              <a:t>Helaas</a:t>
            </a:r>
            <a:r>
              <a:rPr lang="nl-NL" sz="2000" i="1" dirty="0">
                <a:solidFill>
                  <a:srgbClr val="387038"/>
                </a:solidFill>
                <a:latin typeface="Century Gothic" panose="020B0502020202020204" pitchFamily="34" charset="0"/>
                <a:ea typeface="Calibri"/>
                <a:cs typeface="Times New Roman"/>
              </a:rPr>
              <a:t> konden we de medewerker daarna niet meer vinden om haar te bedanken.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37913" y="1529892"/>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opgelucht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u="sng" dirty="0">
                <a:solidFill>
                  <a:srgbClr val="387038"/>
                </a:solidFill>
                <a:effectLst/>
                <a:latin typeface="Century Gothic" panose="020B0502020202020204" pitchFamily="34" charset="0"/>
                <a:ea typeface="Calibri"/>
                <a:cs typeface="Times New Roman"/>
              </a:rPr>
              <a:t>Gelukkig</a:t>
            </a:r>
            <a:r>
              <a:rPr lang="nl-NL" sz="2000" i="1" dirty="0">
                <a:solidFill>
                  <a:srgbClr val="387038"/>
                </a:solidFill>
                <a:effectLst/>
                <a:latin typeface="Century Gothic" panose="020B0502020202020204" pitchFamily="34" charset="0"/>
                <a:ea typeface="Calibri"/>
                <a:cs typeface="Times New Roman"/>
              </a:rPr>
              <a:t> konden we nog wel proberen om haar via sociale media te zoeken.</a:t>
            </a: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13156B8F-E718-21AC-BC01-457C80F986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995" y="2276872"/>
            <a:ext cx="3667480" cy="2304256"/>
          </a:xfrm>
          <a:prstGeom prst="rect">
            <a:avLst/>
          </a:prstGeom>
        </p:spPr>
      </p:pic>
      <p:pic>
        <p:nvPicPr>
          <p:cNvPr id="8" name="Afbeelding 7">
            <a:extLst>
              <a:ext uri="{FF2B5EF4-FFF2-40B4-BE49-F238E27FC236}">
                <a16:creationId xmlns:a16="http://schemas.microsoft.com/office/drawing/2014/main" id="{39C31BAB-113D-A1D5-386C-2576C2C78E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16246" y="2276872"/>
            <a:ext cx="2545007" cy="2420888"/>
          </a:xfrm>
          <a:prstGeom prst="rect">
            <a:avLst/>
          </a:prstGeom>
        </p:spPr>
      </p:pic>
    </p:spTree>
    <p:extLst>
      <p:ext uri="{BB962C8B-B14F-4D97-AF65-F5344CB8AC3E}">
        <p14:creationId xmlns:p14="http://schemas.microsoft.com/office/powerpoint/2010/main" val="172402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35 </a:t>
            </a:r>
            <a:r>
              <a:rPr lang="nl-NL">
                <a:solidFill>
                  <a:srgbClr val="C00000"/>
                </a:solidFill>
                <a:latin typeface="Century Gothic" panose="020B0502020202020204" pitchFamily="34" charset="0"/>
              </a:rPr>
              <a:t>– 29 augustus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644696" y="356001"/>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vorm</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2343" y="3889904"/>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langwerpig</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rond</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vierkant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412343" y="2793682"/>
            <a:ext cx="2520280" cy="10177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412343" y="2832076"/>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meer lang dan breed</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520B7706-E988-934B-6A9C-D46551B7A7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807" y="4632668"/>
            <a:ext cx="2751562" cy="1266225"/>
          </a:xfrm>
          <a:prstGeom prst="rect">
            <a:avLst/>
          </a:prstGeom>
        </p:spPr>
      </p:pic>
      <p:pic>
        <p:nvPicPr>
          <p:cNvPr id="4" name="Afbeelding 3" descr="Afbeelding met tafelgerei, serviesgoed, geel&#10;&#10;Automatisch gegenereerde beschrijving">
            <a:extLst>
              <a:ext uri="{FF2B5EF4-FFF2-40B4-BE49-F238E27FC236}">
                <a16:creationId xmlns:a16="http://schemas.microsoft.com/office/drawing/2014/main" id="{D6982A89-814F-2A6D-9E9E-2344E009D112}"/>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83736" y="4579960"/>
            <a:ext cx="1562790" cy="1562790"/>
          </a:xfrm>
          <a:prstGeom prst="rect">
            <a:avLst/>
          </a:prstGeom>
        </p:spPr>
      </p:pic>
      <p:pic>
        <p:nvPicPr>
          <p:cNvPr id="18" name="Afbeelding 17" descr="Afbeelding met gebouw, ottoman, baksteen&#10;&#10;Automatisch gegenereerde beschrijving">
            <a:extLst>
              <a:ext uri="{FF2B5EF4-FFF2-40B4-BE49-F238E27FC236}">
                <a16:creationId xmlns:a16="http://schemas.microsoft.com/office/drawing/2014/main" id="{0191B216-FF6A-D8A0-7907-AADAB5362D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0595" y="4557835"/>
            <a:ext cx="2045720" cy="1366541"/>
          </a:xfrm>
          <a:prstGeom prst="rect">
            <a:avLst/>
          </a:prstGeom>
        </p:spPr>
      </p:pic>
    </p:spTree>
    <p:extLst>
      <p:ext uri="{BB962C8B-B14F-4D97-AF65-F5344CB8AC3E}">
        <p14:creationId xmlns:p14="http://schemas.microsoft.com/office/powerpoint/2010/main" val="241010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09312"/>
            <a:ext cx="2808311" cy="9728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669364"/>
            <a:ext cx="2808312" cy="10367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112340"/>
            <a:ext cx="2850773" cy="10367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5483" y="464361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vermoeden</a:t>
            </a:r>
            <a:endParaRPr lang="nl-NL" sz="1000" dirty="0">
              <a:effectLst/>
              <a:latin typeface="Century Gothic" panose="020B0502020202020204" pitchFamily="34" charset="0"/>
              <a:ea typeface="Calibri"/>
              <a:cs typeface="Times New Roman"/>
            </a:endParaRPr>
          </a:p>
        </p:txBody>
      </p:sp>
      <p:sp>
        <p:nvSpPr>
          <p:cNvPr id="11" name="Text Box 14"/>
          <p:cNvSpPr txBox="1"/>
          <p:nvPr/>
        </p:nvSpPr>
        <p:spPr>
          <a:xfrm>
            <a:off x="419974" y="407887"/>
            <a:ext cx="6816321" cy="71685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zei tegen haar dat de rij vast snel zou doorlopen. Maar echt </a:t>
            </a:r>
            <a:r>
              <a:rPr lang="nl-NL" sz="2000" i="1" u="sng" dirty="0">
                <a:solidFill>
                  <a:srgbClr val="387038"/>
                </a:solidFill>
                <a:effectLst/>
                <a:latin typeface="Century Gothic" panose="020B0502020202020204" pitchFamily="34" charset="0"/>
                <a:ea typeface="Calibri"/>
                <a:cs typeface="Times New Roman"/>
              </a:rPr>
              <a:t>bewijs</a:t>
            </a:r>
            <a:r>
              <a:rPr lang="nl-NL" sz="2000" i="1" dirty="0">
                <a:solidFill>
                  <a:srgbClr val="387038"/>
                </a:solidFill>
                <a:effectLst/>
                <a:latin typeface="Century Gothic" panose="020B0502020202020204" pitchFamily="34" charset="0"/>
                <a:ea typeface="Calibri"/>
                <a:cs typeface="Times New Roman"/>
              </a:rPr>
              <a:t> had ik daar niet voor. </a:t>
            </a:r>
          </a:p>
        </p:txBody>
      </p:sp>
      <p:sp>
        <p:nvSpPr>
          <p:cNvPr id="16" name="Text Box 14"/>
          <p:cNvSpPr txBox="1"/>
          <p:nvPr/>
        </p:nvSpPr>
        <p:spPr>
          <a:xfrm>
            <a:off x="6032433" y="4309312"/>
            <a:ext cx="2830499" cy="130793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02154" y="4200982"/>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waaruit blijkt dat het waar is</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7FAE7098-EBB3-4387-DE9F-CD2D9759B5ED}"/>
              </a:ext>
            </a:extLst>
          </p:cNvPr>
          <p:cNvSpPr txBox="1"/>
          <p:nvPr/>
        </p:nvSpPr>
        <p:spPr>
          <a:xfrm>
            <a:off x="110298" y="42530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a:t>
            </a:r>
            <a:endParaRPr lang="nl-NL" sz="10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8256DAE5-356C-CFDE-6409-BDE10AD2F7AE}"/>
              </a:ext>
            </a:extLst>
          </p:cNvPr>
          <p:cNvSpPr txBox="1"/>
          <p:nvPr/>
        </p:nvSpPr>
        <p:spPr>
          <a:xfrm>
            <a:off x="2916203" y="410183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onderzoek</a:t>
            </a:r>
            <a:endParaRPr lang="nl-NL" sz="10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B24EE4E3-80F0-BB6B-2544-96D769394B56}"/>
              </a:ext>
            </a:extLst>
          </p:cNvPr>
          <p:cNvSpPr txBox="1"/>
          <p:nvPr/>
        </p:nvSpPr>
        <p:spPr>
          <a:xfrm>
            <a:off x="2911527" y="363825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a:t>
            </a:r>
            <a:endParaRPr lang="nl-NL" sz="10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9911033E-1C67-C0F4-C661-7ABB520E1943}"/>
              </a:ext>
            </a:extLst>
          </p:cNvPr>
          <p:cNvSpPr txBox="1"/>
          <p:nvPr/>
        </p:nvSpPr>
        <p:spPr>
          <a:xfrm>
            <a:off x="5884892" y="357314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bewijs</a:t>
            </a:r>
            <a:endParaRPr lang="nl-NL" sz="1000" dirty="0">
              <a:effectLst/>
              <a:latin typeface="Century Gothic" panose="020B0502020202020204" pitchFamily="34" charset="0"/>
              <a:ea typeface="Calibri"/>
              <a:cs typeface="Times New Roman"/>
            </a:endParaRPr>
          </a:p>
        </p:txBody>
      </p:sp>
      <p:sp>
        <p:nvSpPr>
          <p:cNvPr id="20" name="Text Box 14">
            <a:extLst>
              <a:ext uri="{FF2B5EF4-FFF2-40B4-BE49-F238E27FC236}">
                <a16:creationId xmlns:a16="http://schemas.microsoft.com/office/drawing/2014/main" id="{F27C5015-2D0D-E95B-A37E-4AAFB6596987}"/>
              </a:ext>
            </a:extLst>
          </p:cNvPr>
          <p:cNvSpPr txBox="1"/>
          <p:nvPr/>
        </p:nvSpPr>
        <p:spPr>
          <a:xfrm>
            <a:off x="5842094" y="304848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a:t>
            </a:r>
            <a:endParaRPr lang="nl-NL" sz="10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39C70F70-3A39-3074-F1E6-62AE6E8270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1" y="1243988"/>
            <a:ext cx="2808311" cy="1775900"/>
          </a:xfrm>
          <a:prstGeom prst="rect">
            <a:avLst/>
          </a:prstGeom>
        </p:spPr>
      </p:pic>
      <p:pic>
        <p:nvPicPr>
          <p:cNvPr id="23" name="Afbeelding 22" descr="Afbeelding met tekenfilm, tekening, illustratie, clipart&#10;&#10;Automatisch gegenereerde beschrijving">
            <a:extLst>
              <a:ext uri="{FF2B5EF4-FFF2-40B4-BE49-F238E27FC236}">
                <a16:creationId xmlns:a16="http://schemas.microsoft.com/office/drawing/2014/main" id="{C21A90B6-2D58-3FFE-452F-1A3048B68F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4289" y="1816494"/>
            <a:ext cx="2624770" cy="1749846"/>
          </a:xfrm>
          <a:prstGeom prst="rect">
            <a:avLst/>
          </a:prstGeom>
        </p:spPr>
      </p:pic>
      <p:pic>
        <p:nvPicPr>
          <p:cNvPr id="25" name="Afbeelding 24" descr="Afbeelding met persoon, Menselijk gezicht, muur, schouder&#10;&#10;Automatisch gegenereerde beschrijving">
            <a:extLst>
              <a:ext uri="{FF2B5EF4-FFF2-40B4-BE49-F238E27FC236}">
                <a16:creationId xmlns:a16="http://schemas.microsoft.com/office/drawing/2014/main" id="{9CBE0FB5-B085-EB2E-B08C-AE199A9D17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666" y="2499729"/>
            <a:ext cx="2624770" cy="1753347"/>
          </a:xfrm>
          <a:prstGeom prst="rect">
            <a:avLst/>
          </a:prstGeom>
        </p:spPr>
      </p:pic>
    </p:spTree>
    <p:extLst>
      <p:ext uri="{BB962C8B-B14F-4D97-AF65-F5344CB8AC3E}">
        <p14:creationId xmlns:p14="http://schemas.microsoft.com/office/powerpoint/2010/main" val="382490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21973" y="2504861"/>
            <a:ext cx="3334203"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339752" y="2368828"/>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volgens</a:t>
            </a:r>
            <a:endParaRPr lang="nl-NL" sz="12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292874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39654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luisteren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869672" y="1446134"/>
            <a:ext cx="46675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864883" y="1387409"/>
            <a:ext cx="466755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gesprekspartners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9287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8470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gesprek</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525658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22156" y="3188321"/>
            <a:ext cx="5013893" cy="4267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zoals iemand of iets zegt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kleding, mode&#10;&#10;Automatisch gegenereerde beschrijving">
            <a:extLst>
              <a:ext uri="{FF2B5EF4-FFF2-40B4-BE49-F238E27FC236}">
                <a16:creationId xmlns:a16="http://schemas.microsoft.com/office/drawing/2014/main" id="{2C74D117-4400-8466-5984-152A4C114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1973" y="346307"/>
            <a:ext cx="6048090" cy="1011039"/>
          </a:xfrm>
          <a:prstGeom prst="rect">
            <a:avLst/>
          </a:prstGeom>
        </p:spPr>
      </p:pic>
      <p:pic>
        <p:nvPicPr>
          <p:cNvPr id="6" name="Afbeelding 5" descr="Afbeelding met clipart, Graphics, Lettertype, logo&#10;&#10;Automatisch gegenereerde beschrijving">
            <a:extLst>
              <a:ext uri="{FF2B5EF4-FFF2-40B4-BE49-F238E27FC236}">
                <a16:creationId xmlns:a16="http://schemas.microsoft.com/office/drawing/2014/main" id="{6AA20D24-8D47-69B9-7170-AA7B7B3C45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5089" y="5013176"/>
            <a:ext cx="1584176" cy="1584176"/>
          </a:xfrm>
          <a:prstGeom prst="rect">
            <a:avLst/>
          </a:prstGeom>
        </p:spPr>
      </p:pic>
      <p:pic>
        <p:nvPicPr>
          <p:cNvPr id="20" name="Afbeelding 19">
            <a:extLst>
              <a:ext uri="{FF2B5EF4-FFF2-40B4-BE49-F238E27FC236}">
                <a16:creationId xmlns:a16="http://schemas.microsoft.com/office/drawing/2014/main" id="{D3B2AFBB-9D27-03BC-26F7-182257936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4628" y="4816317"/>
            <a:ext cx="2090250" cy="1584176"/>
          </a:xfrm>
          <a:prstGeom prst="rect">
            <a:avLst/>
          </a:prstGeom>
        </p:spPr>
      </p:pic>
      <p:pic>
        <p:nvPicPr>
          <p:cNvPr id="22" name="Afbeelding 21">
            <a:extLst>
              <a:ext uri="{FF2B5EF4-FFF2-40B4-BE49-F238E27FC236}">
                <a16:creationId xmlns:a16="http://schemas.microsoft.com/office/drawing/2014/main" id="{D51A8DCF-BFC9-E60E-143C-9EA47DAF7CD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473" y="1742406"/>
            <a:ext cx="2405591" cy="1437303"/>
          </a:xfrm>
          <a:prstGeom prst="rect">
            <a:avLst/>
          </a:prstGeom>
        </p:spPr>
      </p:pic>
    </p:spTree>
    <p:extLst>
      <p:ext uri="{BB962C8B-B14F-4D97-AF65-F5344CB8AC3E}">
        <p14:creationId xmlns:p14="http://schemas.microsoft.com/office/powerpoint/2010/main" val="253417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opduiken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plotseling tevoorschijn komen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Gelukkig </a:t>
            </a:r>
            <a:r>
              <a:rPr lang="nl-NL" sz="2800" i="1" u="sng" dirty="0">
                <a:solidFill>
                  <a:srgbClr val="387038"/>
                </a:solidFill>
                <a:latin typeface="Century Gothic" panose="020B0502020202020204" pitchFamily="34" charset="0"/>
                <a:cs typeface="Times New Roman"/>
              </a:rPr>
              <a:t>dook</a:t>
            </a:r>
            <a:r>
              <a:rPr lang="nl-NL" sz="2800" i="1" dirty="0">
                <a:solidFill>
                  <a:srgbClr val="387038"/>
                </a:solidFill>
                <a:latin typeface="Century Gothic" panose="020B0502020202020204" pitchFamily="34" charset="0"/>
                <a:cs typeface="Times New Roman"/>
              </a:rPr>
              <a:t> er opeens een medewerker </a:t>
            </a:r>
            <a:r>
              <a:rPr lang="nl-NL" sz="2800" i="1" u="sng" dirty="0">
                <a:solidFill>
                  <a:srgbClr val="387038"/>
                </a:solidFill>
                <a:latin typeface="Century Gothic" panose="020B0502020202020204" pitchFamily="34" charset="0"/>
                <a:cs typeface="Times New Roman"/>
              </a:rPr>
              <a:t>op</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descr="Afbeelding met muur, Menselijk gezicht, persoon, vloer&#10;&#10;Automatisch gegenereerde beschrijving">
            <a:extLst>
              <a:ext uri="{FF2B5EF4-FFF2-40B4-BE49-F238E27FC236}">
                <a16:creationId xmlns:a16="http://schemas.microsoft.com/office/drawing/2014/main" id="{2816A385-2D0A-65AB-6FA5-AFF6FE2B3A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772816"/>
            <a:ext cx="4680520" cy="3594639"/>
          </a:xfrm>
          <a:prstGeom prst="rect">
            <a:avLst/>
          </a:prstGeom>
        </p:spPr>
      </p:pic>
    </p:spTree>
    <p:extLst>
      <p:ext uri="{BB962C8B-B14F-4D97-AF65-F5344CB8AC3E}">
        <p14:creationId xmlns:p14="http://schemas.microsoft.com/office/powerpoint/2010/main" val="274470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22E2A51-D0DA-4B5D-A1C6-D4C8EB27B98B}"/>
              </a:ext>
            </a:extLst>
          </p:cNvPr>
          <p:cNvSpPr txBox="1"/>
          <p:nvPr/>
        </p:nvSpPr>
        <p:spPr>
          <a:xfrm>
            <a:off x="0" y="31126"/>
            <a:ext cx="8842821" cy="1200329"/>
          </a:xfrm>
          <a:prstGeom prst="rect">
            <a:avLst/>
          </a:prstGeom>
          <a:noFill/>
        </p:spPr>
        <p:txBody>
          <a:bodyPr wrap="square">
            <a:spAutoFit/>
          </a:bodyPr>
          <a:lstStyle/>
          <a:p>
            <a:r>
              <a:rPr lang="nl-NL" sz="7200" b="1" u="sng" dirty="0">
                <a:latin typeface="Century Gothic" panose="020B0502020202020204" pitchFamily="34" charset="0"/>
              </a:rPr>
              <a:t>afgelopen</a:t>
            </a:r>
          </a:p>
        </p:txBody>
      </p:sp>
      <p:pic>
        <p:nvPicPr>
          <p:cNvPr id="4" name="Afbeelding 3" descr="Afbeelding met tekst, tekenfilm, panorama&#10;&#10;Automatisch gegenereerde beschrijving">
            <a:extLst>
              <a:ext uri="{FF2B5EF4-FFF2-40B4-BE49-F238E27FC236}">
                <a16:creationId xmlns:a16="http://schemas.microsoft.com/office/drawing/2014/main" id="{ED49DC93-2291-DAF7-C714-2B0EFBFC2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40" y="3905130"/>
            <a:ext cx="8280920" cy="1795808"/>
          </a:xfrm>
          <a:prstGeom prst="rect">
            <a:avLst/>
          </a:prstGeom>
        </p:spPr>
      </p:pic>
      <p:sp>
        <p:nvSpPr>
          <p:cNvPr id="6" name="Tekstvak 5">
            <a:extLst>
              <a:ext uri="{FF2B5EF4-FFF2-40B4-BE49-F238E27FC236}">
                <a16:creationId xmlns:a16="http://schemas.microsoft.com/office/drawing/2014/main" id="{5295E4F4-38B5-11C0-AB04-EFFE4C352616}"/>
              </a:ext>
            </a:extLst>
          </p:cNvPr>
          <p:cNvSpPr txBox="1"/>
          <p:nvPr/>
        </p:nvSpPr>
        <p:spPr>
          <a:xfrm>
            <a:off x="3203848" y="1845017"/>
            <a:ext cx="3312368" cy="1446550"/>
          </a:xfrm>
          <a:prstGeom prst="rect">
            <a:avLst/>
          </a:prstGeom>
          <a:noFill/>
        </p:spPr>
        <p:txBody>
          <a:bodyPr wrap="square" rtlCol="0">
            <a:spAutoFit/>
          </a:bodyPr>
          <a:lstStyle/>
          <a:p>
            <a:r>
              <a:rPr lang="nl-NL" sz="8800" dirty="0">
                <a:latin typeface="Century Gothic" panose="020B0502020202020204" pitchFamily="34" charset="0"/>
              </a:rPr>
              <a:t>2023</a:t>
            </a:r>
          </a:p>
        </p:txBody>
      </p:sp>
      <p:sp>
        <p:nvSpPr>
          <p:cNvPr id="7" name="Pijl: gekromd links 6">
            <a:extLst>
              <a:ext uri="{FF2B5EF4-FFF2-40B4-BE49-F238E27FC236}">
                <a16:creationId xmlns:a16="http://schemas.microsoft.com/office/drawing/2014/main" id="{FC90E76E-6AF5-7A50-333C-371DCA2246F8}"/>
              </a:ext>
            </a:extLst>
          </p:cNvPr>
          <p:cNvSpPr/>
          <p:nvPr/>
        </p:nvSpPr>
        <p:spPr>
          <a:xfrm rot="16200000" flipH="1" flipV="1">
            <a:off x="6312310" y="4440956"/>
            <a:ext cx="864096" cy="30485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1793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beweren</a:t>
            </a:r>
          </a:p>
        </p:txBody>
      </p:sp>
      <p:pic>
        <p:nvPicPr>
          <p:cNvPr id="3" name="Afbeelding 2" descr="Afbeelding met kleding, persoon, jeans, Menselijk gezicht&#10;&#10;Automatisch gegenereerde beschrijving">
            <a:extLst>
              <a:ext uri="{FF2B5EF4-FFF2-40B4-BE49-F238E27FC236}">
                <a16:creationId xmlns:a16="http://schemas.microsoft.com/office/drawing/2014/main" id="{2FE5576A-0C93-4D39-A658-E44A26CB79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6391" y="1556792"/>
            <a:ext cx="2447657" cy="5048293"/>
          </a:xfrm>
          <a:prstGeom prst="rect">
            <a:avLst/>
          </a:prstGeom>
        </p:spPr>
      </p:pic>
      <p:sp>
        <p:nvSpPr>
          <p:cNvPr id="4" name="Tekstballon: ovaal 3">
            <a:extLst>
              <a:ext uri="{FF2B5EF4-FFF2-40B4-BE49-F238E27FC236}">
                <a16:creationId xmlns:a16="http://schemas.microsoft.com/office/drawing/2014/main" id="{29CBCB1F-D5B8-58CB-CD5A-BAC48D52C705}"/>
              </a:ext>
            </a:extLst>
          </p:cNvPr>
          <p:cNvSpPr/>
          <p:nvPr/>
        </p:nvSpPr>
        <p:spPr>
          <a:xfrm>
            <a:off x="5004048" y="1124744"/>
            <a:ext cx="3312368" cy="1986833"/>
          </a:xfrm>
          <a:prstGeom prst="wedgeEllipseCallout">
            <a:avLst>
              <a:gd name="adj1" fmla="val -45900"/>
              <a:gd name="adj2" fmla="val 5033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3600" dirty="0"/>
              <a:t>Ik moet heel nodig naar de wc</a:t>
            </a:r>
          </a:p>
        </p:txBody>
      </p:sp>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bewijs</a:t>
            </a:r>
          </a:p>
        </p:txBody>
      </p:sp>
      <p:pic>
        <p:nvPicPr>
          <p:cNvPr id="5" name="Afbeelding 4" descr="Afbeelding met buitenshuis, hemel, gras, kleding&#10;&#10;Automatisch gegenereerde beschrijving">
            <a:extLst>
              <a:ext uri="{FF2B5EF4-FFF2-40B4-BE49-F238E27FC236}">
                <a16:creationId xmlns:a16="http://schemas.microsoft.com/office/drawing/2014/main" id="{6675E226-8F0B-84E3-192A-46C37B5B9D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46019" y="1305201"/>
            <a:ext cx="5844650" cy="4383487"/>
          </a:xfrm>
          <a:prstGeom prst="rect">
            <a:avLst/>
          </a:prstGeom>
        </p:spPr>
      </p:pic>
      <p:pic>
        <p:nvPicPr>
          <p:cNvPr id="3" name="Afbeelding 2" descr="Afbeelding met jeans, kleding, schoeisel, persoon&#10;&#10;Automatisch gegenereerde beschrijving">
            <a:extLst>
              <a:ext uri="{FF2B5EF4-FFF2-40B4-BE49-F238E27FC236}">
                <a16:creationId xmlns:a16="http://schemas.microsoft.com/office/drawing/2014/main" id="{84C2D774-5ED1-6596-513C-DB6987F1127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403648" y="3427080"/>
            <a:ext cx="3168352" cy="2528344"/>
          </a:xfrm>
          <a:prstGeom prst="rect">
            <a:avLst/>
          </a:prstGeom>
        </p:spPr>
      </p:pic>
      <p:pic>
        <p:nvPicPr>
          <p:cNvPr id="7" name="Afbeelding 6">
            <a:extLst>
              <a:ext uri="{FF2B5EF4-FFF2-40B4-BE49-F238E27FC236}">
                <a16:creationId xmlns:a16="http://schemas.microsoft.com/office/drawing/2014/main" id="{683A411B-F4AD-3409-18D2-47B9F9695B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560" y="4005064"/>
            <a:ext cx="3164098" cy="2530059"/>
          </a:xfrm>
          <a:prstGeom prst="rect">
            <a:avLst/>
          </a:prstGeom>
        </p:spPr>
      </p:pic>
      <p:pic>
        <p:nvPicPr>
          <p:cNvPr id="10" name="Afbeelding 9" descr="Afbeelding met klok&#10;&#10;Automatisch gegenereerde beschrijving">
            <a:extLst>
              <a:ext uri="{FF2B5EF4-FFF2-40B4-BE49-F238E27FC236}">
                <a16:creationId xmlns:a16="http://schemas.microsoft.com/office/drawing/2014/main" id="{C32F314C-A211-F327-DA23-ADDF12F0C7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6195" y="1413736"/>
            <a:ext cx="2302336" cy="2302336"/>
          </a:xfrm>
          <a:prstGeom prst="rect">
            <a:avLst/>
          </a:prstGeom>
        </p:spPr>
      </p:pic>
      <p:sp>
        <p:nvSpPr>
          <p:cNvPr id="13" name="Tekstvak 12">
            <a:extLst>
              <a:ext uri="{FF2B5EF4-FFF2-40B4-BE49-F238E27FC236}">
                <a16:creationId xmlns:a16="http://schemas.microsoft.com/office/drawing/2014/main" id="{470D441A-88F0-1EEA-CE14-54E9C6081554}"/>
              </a:ext>
            </a:extLst>
          </p:cNvPr>
          <p:cNvSpPr txBox="1"/>
          <p:nvPr/>
        </p:nvSpPr>
        <p:spPr>
          <a:xfrm rot="20710192">
            <a:off x="682626" y="1947006"/>
            <a:ext cx="861261" cy="369332"/>
          </a:xfrm>
          <a:prstGeom prst="rect">
            <a:avLst/>
          </a:prstGeom>
          <a:noFill/>
        </p:spPr>
        <p:txBody>
          <a:bodyPr wrap="square" rtlCol="0">
            <a:spAutoFit/>
          </a:bodyPr>
          <a:lstStyle/>
          <a:p>
            <a:r>
              <a:rPr lang="nl-NL" dirty="0"/>
              <a:t>bewijs</a:t>
            </a:r>
          </a:p>
        </p:txBody>
      </p:sp>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troebel</a:t>
            </a:r>
          </a:p>
        </p:txBody>
      </p:sp>
      <p:pic>
        <p:nvPicPr>
          <p:cNvPr id="3" name="Afbeelding 2" descr="Afbeelding met drank, container, glas, Frisdrank&#10;&#10;Automatisch gegenereerde beschrijving">
            <a:extLst>
              <a:ext uri="{FF2B5EF4-FFF2-40B4-BE49-F238E27FC236}">
                <a16:creationId xmlns:a16="http://schemas.microsoft.com/office/drawing/2014/main" id="{103128F0-8479-2B99-44C5-5CB46FA3B8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5776" y="1226143"/>
            <a:ext cx="3549412" cy="509973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opduiken</a:t>
            </a:r>
          </a:p>
        </p:txBody>
      </p:sp>
      <p:pic>
        <p:nvPicPr>
          <p:cNvPr id="4" name="Afbeelding 3" descr="Afbeelding met muur, Menselijk gezicht, persoon, vloer&#10;&#10;Automatisch gegenereerde beschrijving">
            <a:extLst>
              <a:ext uri="{FF2B5EF4-FFF2-40B4-BE49-F238E27FC236}">
                <a16:creationId xmlns:a16="http://schemas.microsoft.com/office/drawing/2014/main" id="{6CB2CB60-A520-4AB7-9F3A-0099F8107F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624" y="1412776"/>
            <a:ext cx="6552728" cy="503249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200329"/>
          </a:xfrm>
          <a:prstGeom prst="rect">
            <a:avLst/>
          </a:prstGeom>
          <a:noFill/>
        </p:spPr>
        <p:txBody>
          <a:bodyPr wrap="square" rtlCol="0">
            <a:spAutoFit/>
          </a:bodyPr>
          <a:lstStyle/>
          <a:p>
            <a:r>
              <a:rPr lang="nl-NL" sz="7200" b="1" u="sng" dirty="0">
                <a:latin typeface="Century Gothic" panose="020B0502020202020204" pitchFamily="34" charset="0"/>
              </a:rPr>
              <a:t>waarschijnlijk</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persoon, wimper, Menselijk gezicht, wenkbrauw&#10;&#10;Automatisch gegenereerde beschrijving">
            <a:extLst>
              <a:ext uri="{FF2B5EF4-FFF2-40B4-BE49-F238E27FC236}">
                <a16:creationId xmlns:a16="http://schemas.microsoft.com/office/drawing/2014/main" id="{15872E6A-3ED8-896A-6ECA-516D28BC81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031" y="1405360"/>
            <a:ext cx="4103665" cy="2741248"/>
          </a:xfrm>
          <a:prstGeom prst="rect">
            <a:avLst/>
          </a:prstGeom>
        </p:spPr>
      </p:pic>
      <p:pic>
        <p:nvPicPr>
          <p:cNvPr id="5" name="Afbeelding 4" descr="Afbeelding met Menselijk gezicht, kleding, persoon, hemel&#10;&#10;Automatisch gegenereerde beschrijving">
            <a:extLst>
              <a:ext uri="{FF2B5EF4-FFF2-40B4-BE49-F238E27FC236}">
                <a16:creationId xmlns:a16="http://schemas.microsoft.com/office/drawing/2014/main" id="{A953AC47-EEC4-2049-FEE7-9C093CC5017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48999" y="3182123"/>
            <a:ext cx="4997764" cy="3338507"/>
          </a:xfrm>
          <a:prstGeom prst="rect">
            <a:avLst/>
          </a:prstGeom>
        </p:spPr>
      </p:pic>
      <p:sp>
        <p:nvSpPr>
          <p:cNvPr id="2" name="Tekstvak 1">
            <a:extLst>
              <a:ext uri="{FF2B5EF4-FFF2-40B4-BE49-F238E27FC236}">
                <a16:creationId xmlns:a16="http://schemas.microsoft.com/office/drawing/2014/main" id="{E646A055-59AF-55A0-32BE-9D0E893E9281}"/>
              </a:ext>
            </a:extLst>
          </p:cNvPr>
          <p:cNvSpPr txBox="1"/>
          <p:nvPr/>
        </p:nvSpPr>
        <p:spPr>
          <a:xfrm>
            <a:off x="4572000" y="2576948"/>
            <a:ext cx="864096" cy="1569660"/>
          </a:xfrm>
          <a:prstGeom prst="rect">
            <a:avLst/>
          </a:prstGeom>
          <a:noFill/>
        </p:spPr>
        <p:txBody>
          <a:bodyPr wrap="square" rtlCol="0">
            <a:spAutoFit/>
          </a:bodyPr>
          <a:lstStyle/>
          <a:p>
            <a:r>
              <a:rPr lang="nl-NL" sz="9600" b="1" dirty="0">
                <a:solidFill>
                  <a:srgbClr val="FF0000"/>
                </a:solidFill>
              </a:rPr>
              <a:t>?</a:t>
            </a:r>
          </a:p>
        </p:txBody>
      </p:sp>
    </p:spTree>
    <p:extLst>
      <p:ext uri="{BB962C8B-B14F-4D97-AF65-F5344CB8AC3E}">
        <p14:creationId xmlns:p14="http://schemas.microsoft.com/office/powerpoint/2010/main" val="19875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aan de slag gaan</a:t>
            </a:r>
          </a:p>
        </p:txBody>
      </p:sp>
      <p:pic>
        <p:nvPicPr>
          <p:cNvPr id="3" name="Afbeelding 2">
            <a:extLst>
              <a:ext uri="{FF2B5EF4-FFF2-40B4-BE49-F238E27FC236}">
                <a16:creationId xmlns:a16="http://schemas.microsoft.com/office/drawing/2014/main" id="{8E6497D3-1EAC-AB61-4A59-62AD4DBF92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124744"/>
            <a:ext cx="3384376" cy="3284940"/>
          </a:xfrm>
          <a:prstGeom prst="rect">
            <a:avLst/>
          </a:prstGeom>
        </p:spPr>
      </p:pic>
      <p:pic>
        <p:nvPicPr>
          <p:cNvPr id="5" name="Afbeelding 4" descr="Afbeelding met illustratie, tekenfilm&#10;&#10;Beschrijving automatisch gegenereerd met gemiddelde betrouwbaarheid">
            <a:extLst>
              <a:ext uri="{FF2B5EF4-FFF2-40B4-BE49-F238E27FC236}">
                <a16:creationId xmlns:a16="http://schemas.microsoft.com/office/drawing/2014/main" id="{0101F052-F2EC-5EE5-BF41-1E666C8E99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2983260"/>
            <a:ext cx="4050024" cy="3411983"/>
          </a:xfrm>
          <a:prstGeom prst="rect">
            <a:avLst/>
          </a:prstGeom>
        </p:spPr>
      </p:pic>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2388</TotalTime>
  <Words>835</Words>
  <Application>Microsoft Office PowerPoint</Application>
  <PresentationFormat>Diavoorstelling (4:3)</PresentationFormat>
  <Paragraphs>286</Paragraphs>
  <Slides>23</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505</cp:revision>
  <dcterms:created xsi:type="dcterms:W3CDTF">2021-06-08T06:13:59Z</dcterms:created>
  <dcterms:modified xsi:type="dcterms:W3CDTF">2023-08-29T09:32:20Z</dcterms:modified>
</cp:coreProperties>
</file>