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6"/>
  </p:notesMasterIdLst>
  <p:handoutMasterIdLst>
    <p:handoutMasterId r:id="rId27"/>
  </p:handoutMasterIdLst>
  <p:sldIdLst>
    <p:sldId id="1437" r:id="rId2"/>
    <p:sldId id="548" r:id="rId3"/>
    <p:sldId id="1476" r:id="rId4"/>
    <p:sldId id="1477" r:id="rId5"/>
    <p:sldId id="1496" r:id="rId6"/>
    <p:sldId id="1475" r:id="rId7"/>
    <p:sldId id="1480" r:id="rId8"/>
    <p:sldId id="1483" r:id="rId9"/>
    <p:sldId id="1163" r:id="rId10"/>
    <p:sldId id="1479" r:id="rId11"/>
    <p:sldId id="1481" r:id="rId12"/>
    <p:sldId id="1354" r:id="rId13"/>
    <p:sldId id="1509" r:id="rId14"/>
    <p:sldId id="934" r:id="rId15"/>
    <p:sldId id="263" r:id="rId16"/>
    <p:sldId id="1508" r:id="rId17"/>
    <p:sldId id="1489" r:id="rId18"/>
    <p:sldId id="1498" r:id="rId19"/>
    <p:sldId id="1510" r:id="rId20"/>
    <p:sldId id="1487" r:id="rId21"/>
    <p:sldId id="1169" r:id="rId22"/>
    <p:sldId id="1495" r:id="rId23"/>
    <p:sldId id="1497" r:id="rId24"/>
    <p:sldId id="1505" r:id="rId25"/>
  </p:sldIdLst>
  <p:sldSz cx="9144000" cy="6858000" type="screen4x3"/>
  <p:notesSz cx="7099300" cy="10234613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Naamloze sectie" id="{2DC586F4-587D-43DD-A84F-FB07543573DE}">
          <p14:sldIdLst>
            <p14:sldId id="1437"/>
            <p14:sldId id="548"/>
            <p14:sldId id="1476"/>
            <p14:sldId id="1477"/>
            <p14:sldId id="1496"/>
            <p14:sldId id="1475"/>
            <p14:sldId id="1480"/>
            <p14:sldId id="1483"/>
            <p14:sldId id="1163"/>
            <p14:sldId id="1479"/>
            <p14:sldId id="1481"/>
            <p14:sldId id="1354"/>
            <p14:sldId id="1509"/>
            <p14:sldId id="934"/>
            <p14:sldId id="263"/>
            <p14:sldId id="1508"/>
            <p14:sldId id="1489"/>
            <p14:sldId id="1498"/>
            <p14:sldId id="1510"/>
            <p14:sldId id="1487"/>
            <p14:sldId id="1169"/>
            <p14:sldId id="1495"/>
            <p14:sldId id="1497"/>
            <p14:sldId id="1505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Harmsel, Marjan ter" initials="HMt" lastIdx="1" clrIdx="0">
    <p:extLst>
      <p:ext uri="{19B8F6BF-5375-455C-9EA6-DF929625EA0E}">
        <p15:presenceInfo xmlns:p15="http://schemas.microsoft.com/office/powerpoint/2012/main" userId="S::M.Harmsel@kentalis.nl::5bf7b4e5-383a-4bf6-a1ba-3724f9cc09cb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EF6EE"/>
    <a:srgbClr val="F4FAF4"/>
    <a:srgbClr val="DBEDD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2623" autoAdjust="0"/>
    <p:restoredTop sz="95226" autoAdjust="0"/>
  </p:normalViewPr>
  <p:slideViewPr>
    <p:cSldViewPr>
      <p:cViewPr varScale="1">
        <p:scale>
          <a:sx n="82" d="100"/>
          <a:sy n="82" d="100"/>
        </p:scale>
        <p:origin x="1162" y="6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handoutMaster" Target="handoutMasters/handoutMaster1.xml"/><Relationship Id="rId30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3"/>
            <a:ext cx="3075750" cy="511813"/>
          </a:xfrm>
          <a:prstGeom prst="rect">
            <a:avLst/>
          </a:prstGeom>
        </p:spPr>
        <p:txBody>
          <a:bodyPr vert="horz" lIns="95390" tIns="47695" rIns="95390" bIns="47695" rtlCol="0"/>
          <a:lstStyle>
            <a:lvl1pPr algn="l">
              <a:defRPr sz="1300"/>
            </a:lvl1pPr>
          </a:lstStyle>
          <a:p>
            <a:endParaRPr lang="nl-NL" dirty="0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quarter" idx="1"/>
          </p:nvPr>
        </p:nvSpPr>
        <p:spPr>
          <a:xfrm>
            <a:off x="4021878" y="3"/>
            <a:ext cx="3075750" cy="511813"/>
          </a:xfrm>
          <a:prstGeom prst="rect">
            <a:avLst/>
          </a:prstGeom>
        </p:spPr>
        <p:txBody>
          <a:bodyPr vert="horz" lIns="95390" tIns="47695" rIns="95390" bIns="47695" rtlCol="0"/>
          <a:lstStyle>
            <a:lvl1pPr algn="r">
              <a:defRPr sz="1300"/>
            </a:lvl1pPr>
          </a:lstStyle>
          <a:p>
            <a:fld id="{EB39072A-D64F-4BD7-8E3D-8268BB93A7ED}" type="datetimeFigureOut">
              <a:rPr lang="nl-NL" smtClean="0"/>
              <a:pPr/>
              <a:t>11-7-2023</a:t>
            </a:fld>
            <a:endParaRPr lang="nl-NL" dirty="0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2"/>
          </p:nvPr>
        </p:nvSpPr>
        <p:spPr>
          <a:xfrm>
            <a:off x="0" y="9721155"/>
            <a:ext cx="3075750" cy="511812"/>
          </a:xfrm>
          <a:prstGeom prst="rect">
            <a:avLst/>
          </a:prstGeom>
        </p:spPr>
        <p:txBody>
          <a:bodyPr vert="horz" lIns="95390" tIns="47695" rIns="95390" bIns="47695" rtlCol="0" anchor="b"/>
          <a:lstStyle>
            <a:lvl1pPr algn="l">
              <a:defRPr sz="1300"/>
            </a:lvl1pPr>
          </a:lstStyle>
          <a:p>
            <a:endParaRPr lang="nl-NL" dirty="0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3"/>
          </p:nvPr>
        </p:nvSpPr>
        <p:spPr>
          <a:xfrm>
            <a:off x="4021878" y="9721155"/>
            <a:ext cx="3075750" cy="511812"/>
          </a:xfrm>
          <a:prstGeom prst="rect">
            <a:avLst/>
          </a:prstGeom>
        </p:spPr>
        <p:txBody>
          <a:bodyPr vert="horz" lIns="95390" tIns="47695" rIns="95390" bIns="47695" rtlCol="0" anchor="b"/>
          <a:lstStyle>
            <a:lvl1pPr algn="r">
              <a:defRPr sz="1300"/>
            </a:lvl1pPr>
          </a:lstStyle>
          <a:p>
            <a:fld id="{815B568E-8D6D-4B3A-B6C1-A6B37AAA6E39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39692583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9"/>
            <a:ext cx="3076363" cy="511730"/>
          </a:xfrm>
          <a:prstGeom prst="rect">
            <a:avLst/>
          </a:prstGeom>
        </p:spPr>
        <p:txBody>
          <a:bodyPr vert="horz" lIns="95390" tIns="47695" rIns="95390" bIns="47695" rtlCol="0"/>
          <a:lstStyle>
            <a:lvl1pPr algn="l">
              <a:defRPr sz="1300"/>
            </a:lvl1pPr>
          </a:lstStyle>
          <a:p>
            <a:endParaRPr lang="nl-NL" dirty="0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4021294" y="9"/>
            <a:ext cx="3076363" cy="511730"/>
          </a:xfrm>
          <a:prstGeom prst="rect">
            <a:avLst/>
          </a:prstGeom>
        </p:spPr>
        <p:txBody>
          <a:bodyPr vert="horz" lIns="95390" tIns="47695" rIns="95390" bIns="47695" rtlCol="0"/>
          <a:lstStyle>
            <a:lvl1pPr algn="r">
              <a:defRPr sz="1300"/>
            </a:lvl1pPr>
          </a:lstStyle>
          <a:p>
            <a:fld id="{46A01AE0-AD1A-4608-AACD-4A44537BCCC3}" type="datetimeFigureOut">
              <a:rPr lang="nl-NL" smtClean="0"/>
              <a:pPr/>
              <a:t>11-7-2023</a:t>
            </a:fld>
            <a:endParaRPr lang="nl-NL" dirty="0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989013" y="766763"/>
            <a:ext cx="5121275" cy="38401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5390" tIns="47695" rIns="95390" bIns="47695" rtlCol="0" anchor="ctr"/>
          <a:lstStyle/>
          <a:p>
            <a:endParaRPr lang="nl-NL" dirty="0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709931" y="4861441"/>
            <a:ext cx="5679440" cy="4605575"/>
          </a:xfrm>
          <a:prstGeom prst="rect">
            <a:avLst/>
          </a:prstGeom>
        </p:spPr>
        <p:txBody>
          <a:bodyPr vert="horz" lIns="95390" tIns="47695" rIns="95390" bIns="47695" rtlCol="0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9721128"/>
            <a:ext cx="3076363" cy="511730"/>
          </a:xfrm>
          <a:prstGeom prst="rect">
            <a:avLst/>
          </a:prstGeom>
        </p:spPr>
        <p:txBody>
          <a:bodyPr vert="horz" lIns="95390" tIns="47695" rIns="95390" bIns="47695" rtlCol="0" anchor="b"/>
          <a:lstStyle>
            <a:lvl1pPr algn="l">
              <a:defRPr sz="1300"/>
            </a:lvl1pPr>
          </a:lstStyle>
          <a:p>
            <a:endParaRPr lang="nl-NL" dirty="0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4021294" y="9721128"/>
            <a:ext cx="3076363" cy="511730"/>
          </a:xfrm>
          <a:prstGeom prst="rect">
            <a:avLst/>
          </a:prstGeom>
        </p:spPr>
        <p:txBody>
          <a:bodyPr vert="horz" lIns="95390" tIns="47695" rIns="95390" bIns="47695" rtlCol="0" anchor="b"/>
          <a:lstStyle>
            <a:lvl1pPr algn="r">
              <a:defRPr sz="1300"/>
            </a:lvl1pPr>
          </a:lstStyle>
          <a:p>
            <a:fld id="{242364B7-A1BB-4DB8-BFB0-D334F87005C8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8337729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fontAlgn="t"/>
            <a:r>
              <a:rPr lang="nl-NL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Woordenoverzicht</a:t>
            </a:r>
          </a:p>
          <a:p>
            <a:pPr fontAlgn="t"/>
            <a:endParaRPr lang="nl-NL" sz="1200" b="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fontAlgn="t"/>
            <a:r>
              <a:rPr lang="nl-NL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 trend: </a:t>
            </a:r>
            <a:r>
              <a:rPr lang="nl-N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 richting waarin iets zich ontwikkelt</a:t>
            </a:r>
          </a:p>
          <a:p>
            <a:pPr fontAlgn="t"/>
            <a:r>
              <a:rPr lang="nl-NL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ten opzichte van: </a:t>
            </a:r>
            <a:r>
              <a:rPr lang="nl-N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vergeleken met</a:t>
            </a:r>
          </a:p>
          <a:p>
            <a:pPr fontAlgn="t"/>
            <a:r>
              <a:rPr lang="nl-NL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een slag: </a:t>
            </a:r>
            <a:r>
              <a:rPr lang="nl-N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een beetje…</a:t>
            </a:r>
          </a:p>
          <a:p>
            <a:pPr fontAlgn="t"/>
            <a:r>
              <a:rPr lang="nl-NL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grofweg: </a:t>
            </a:r>
            <a:r>
              <a:rPr lang="nl-N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ongeveer</a:t>
            </a:r>
          </a:p>
          <a:p>
            <a:pPr fontAlgn="t"/>
            <a:r>
              <a:rPr lang="nl-NL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verklaren: </a:t>
            </a:r>
            <a:r>
              <a:rPr lang="nl-N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uitleggen</a:t>
            </a:r>
          </a:p>
          <a:p>
            <a:pPr fontAlgn="t"/>
            <a:r>
              <a:rPr lang="nl-NL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het herstel: </a:t>
            </a:r>
            <a:r>
              <a:rPr lang="nl-N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 verbetering, de terugkeer naar een vorige toestand</a:t>
            </a:r>
          </a:p>
          <a:p>
            <a:pPr fontAlgn="t"/>
            <a:r>
              <a:rPr lang="nl-NL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stagneren: </a:t>
            </a:r>
            <a:r>
              <a:rPr lang="nl-N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niet verdergaan</a:t>
            </a:r>
          </a:p>
          <a:p>
            <a:pPr fontAlgn="t"/>
            <a:r>
              <a:rPr lang="nl-NL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individueel: </a:t>
            </a:r>
            <a:r>
              <a:rPr lang="nl-N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per stuk, apart van elkaar</a:t>
            </a:r>
          </a:p>
          <a:p>
            <a:pPr fontAlgn="t"/>
            <a:r>
              <a:rPr lang="nl-NL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 prioriteit: </a:t>
            </a:r>
            <a:r>
              <a:rPr lang="nl-N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 voorrang</a:t>
            </a:r>
          </a:p>
          <a:p>
            <a:pPr fontAlgn="t"/>
            <a:r>
              <a:rPr lang="nl-NL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aanstellen: </a:t>
            </a:r>
            <a:r>
              <a:rPr lang="nl-N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een bepaalde functie geven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2364B7-A1BB-4DB8-BFB0-D334F87005C8}" type="slidenum">
              <a:rPr lang="nl-NL" smtClean="0"/>
              <a:pPr/>
              <a:t>1</a:t>
            </a:fld>
            <a:endParaRPr lang="nl-NL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2364B7-A1BB-4DB8-BFB0-D334F87005C8}" type="slidenum">
              <a:rPr lang="nl-NL" smtClean="0"/>
              <a:pPr/>
              <a:t>10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16819476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2364B7-A1BB-4DB8-BFB0-D334F87005C8}" type="slidenum">
              <a:rPr lang="nl-NL" smtClean="0"/>
              <a:pPr/>
              <a:t>11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82150556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2364B7-A1BB-4DB8-BFB0-D334F87005C8}" type="slidenum">
              <a:rPr lang="nl-NL" smtClean="0"/>
              <a:pPr/>
              <a:t>12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50698721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42364B7-A1BB-4DB8-BFB0-D334F87005C8}" type="slidenum">
              <a:rPr lang="nl-NL" smtClean="0"/>
              <a:pPr/>
              <a:t>16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56959759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42364B7-A1BB-4DB8-BFB0-D334F87005C8}" type="slidenum">
              <a:rPr lang="nl-NL" smtClean="0"/>
              <a:pPr/>
              <a:t>17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57268532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42364B7-A1BB-4DB8-BFB0-D334F87005C8}" type="slidenum">
              <a:rPr lang="nl-NL" smtClean="0"/>
              <a:pPr/>
              <a:t>24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26133496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42364B7-A1BB-4DB8-BFB0-D334F87005C8}" type="slidenum">
              <a:rPr lang="nl-NL" smtClean="0"/>
              <a:pPr/>
              <a:t>2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68449857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2364B7-A1BB-4DB8-BFB0-D334F87005C8}" type="slidenum">
              <a:rPr lang="nl-NL" smtClean="0"/>
              <a:pPr/>
              <a:t>3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51596873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2364B7-A1BB-4DB8-BFB0-D334F87005C8}" type="slidenum">
              <a:rPr lang="nl-NL" smtClean="0"/>
              <a:pPr/>
              <a:t>4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46541152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2364B7-A1BB-4DB8-BFB0-D334F87005C8}" type="slidenum">
              <a:rPr lang="nl-NL" smtClean="0"/>
              <a:pPr/>
              <a:t>5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82069482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2364B7-A1BB-4DB8-BFB0-D334F87005C8}" type="slidenum">
              <a:rPr lang="nl-NL" smtClean="0"/>
              <a:pPr/>
              <a:t>6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01347929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2364B7-A1BB-4DB8-BFB0-D334F87005C8}" type="slidenum">
              <a:rPr lang="nl-NL" smtClean="0"/>
              <a:pPr/>
              <a:t>7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82069482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2364B7-A1BB-4DB8-BFB0-D334F87005C8}" type="slidenum">
              <a:rPr lang="nl-NL" smtClean="0"/>
              <a:pPr/>
              <a:t>8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64699145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2364B7-A1BB-4DB8-BFB0-D334F87005C8}" type="slidenum">
              <a:rPr lang="nl-NL" smtClean="0"/>
              <a:pPr/>
              <a:t>9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9328005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/>
              <a:t>Klik om de ondertitelstijl van het model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DE57F-8325-458E-8D52-C029C9799A4B}" type="datetimeFigureOut">
              <a:rPr lang="nl-NL" smtClean="0"/>
              <a:pPr/>
              <a:t>11-7-2023</a:t>
            </a:fld>
            <a:endParaRPr lang="nl-NL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FFF233-AB27-4114-B24D-691BAAF647DA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2575165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DE57F-8325-458E-8D52-C029C9799A4B}" type="datetimeFigureOut">
              <a:rPr lang="nl-NL" smtClean="0"/>
              <a:pPr/>
              <a:t>11-7-2023</a:t>
            </a:fld>
            <a:endParaRPr lang="nl-NL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FFF233-AB27-4114-B24D-691BAAF647DA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0191838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DE57F-8325-458E-8D52-C029C9799A4B}" type="datetimeFigureOut">
              <a:rPr lang="nl-NL" smtClean="0"/>
              <a:pPr/>
              <a:t>11-7-2023</a:t>
            </a:fld>
            <a:endParaRPr lang="nl-NL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FFF233-AB27-4114-B24D-691BAAF647DA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1621254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DE57F-8325-458E-8D52-C029C9799A4B}" type="datetimeFigureOut">
              <a:rPr lang="nl-NL" smtClean="0"/>
              <a:pPr/>
              <a:t>11-7-2023</a:t>
            </a:fld>
            <a:endParaRPr lang="nl-NL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FFF233-AB27-4114-B24D-691BAAF647DA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507195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DE57F-8325-458E-8D52-C029C9799A4B}" type="datetimeFigureOut">
              <a:rPr lang="nl-NL" smtClean="0"/>
              <a:pPr/>
              <a:t>11-7-2023</a:t>
            </a:fld>
            <a:endParaRPr lang="nl-NL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FFF233-AB27-4114-B24D-691BAAF647DA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7033370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DE57F-8325-458E-8D52-C029C9799A4B}" type="datetimeFigureOut">
              <a:rPr lang="nl-NL" smtClean="0"/>
              <a:pPr/>
              <a:t>11-7-2023</a:t>
            </a:fld>
            <a:endParaRPr lang="nl-NL" dirty="0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FFF233-AB27-4114-B24D-691BAAF647DA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027445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DE57F-8325-458E-8D52-C029C9799A4B}" type="datetimeFigureOut">
              <a:rPr lang="nl-NL" smtClean="0"/>
              <a:pPr/>
              <a:t>11-7-2023</a:t>
            </a:fld>
            <a:endParaRPr lang="nl-NL" dirty="0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FFF233-AB27-4114-B24D-691BAAF647DA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316031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DE57F-8325-458E-8D52-C029C9799A4B}" type="datetimeFigureOut">
              <a:rPr lang="nl-NL" smtClean="0"/>
              <a:pPr/>
              <a:t>11-7-2023</a:t>
            </a:fld>
            <a:endParaRPr lang="nl-NL" dirty="0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FFF233-AB27-4114-B24D-691BAAF647DA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06973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DE57F-8325-458E-8D52-C029C9799A4B}" type="datetimeFigureOut">
              <a:rPr lang="nl-NL" smtClean="0"/>
              <a:pPr/>
              <a:t>11-7-2023</a:t>
            </a:fld>
            <a:endParaRPr lang="nl-NL" dirty="0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FFF233-AB27-4114-B24D-691BAAF647DA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0335464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DE57F-8325-458E-8D52-C029C9799A4B}" type="datetimeFigureOut">
              <a:rPr lang="nl-NL" smtClean="0"/>
              <a:pPr/>
              <a:t>11-7-2023</a:t>
            </a:fld>
            <a:endParaRPr lang="nl-NL" dirty="0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FFF233-AB27-4114-B24D-691BAAF647DA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8350749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 dirty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DE57F-8325-458E-8D52-C029C9799A4B}" type="datetimeFigureOut">
              <a:rPr lang="nl-NL" smtClean="0"/>
              <a:pPr/>
              <a:t>11-7-2023</a:t>
            </a:fld>
            <a:endParaRPr lang="nl-NL" dirty="0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FFF233-AB27-4114-B24D-691BAAF647DA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7246374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3DE57F-8325-458E-8D52-C029C9799A4B}" type="datetimeFigureOut">
              <a:rPr lang="nl-NL" smtClean="0"/>
              <a:pPr/>
              <a:t>11-7-2023</a:t>
            </a:fld>
            <a:endParaRPr lang="nl-NL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FFF233-AB27-4114-B24D-691BAAF647DA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5627223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nos.nl/video/2482219-waarom-de-smartphone-sommigen-steeds-meer-stress-oplevert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hyperlink" Target="https://nos.nl/video/2482219-waarom-de-smartphone-sommigen-steeds-meer-stress-oplevert" TargetMode="Externa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1.jpeg"/><Relationship Id="rId4" Type="http://schemas.openxmlformats.org/officeDocument/2006/relationships/image" Target="../media/image2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jpeg"/><Relationship Id="rId5" Type="http://schemas.openxmlformats.org/officeDocument/2006/relationships/image" Target="../media/image24.jpeg"/><Relationship Id="rId4" Type="http://schemas.openxmlformats.org/officeDocument/2006/relationships/image" Target="../media/image2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jpeg"/><Relationship Id="rId5" Type="http://schemas.openxmlformats.org/officeDocument/2006/relationships/image" Target="../media/image27.jpeg"/><Relationship Id="rId4" Type="http://schemas.openxmlformats.org/officeDocument/2006/relationships/image" Target="../media/image26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0.jpeg"/><Relationship Id="rId4" Type="http://schemas.openxmlformats.org/officeDocument/2006/relationships/image" Target="../media/image15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png"/><Relationship Id="rId3" Type="http://schemas.openxmlformats.org/officeDocument/2006/relationships/image" Target="../media/image34.png"/><Relationship Id="rId7" Type="http://schemas.microsoft.com/office/2007/relationships/hdphoto" Target="../media/hdphoto2.wdp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0.png"/><Relationship Id="rId5" Type="http://schemas.openxmlformats.org/officeDocument/2006/relationships/image" Target="../media/image39.png"/><Relationship Id="rId4" Type="http://schemas.openxmlformats.org/officeDocument/2006/relationships/image" Target="../media/image38.png"/><Relationship Id="rId9" Type="http://schemas.microsoft.com/office/2007/relationships/hdphoto" Target="../media/hdphoto3.wdp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4.jpeg"/><Relationship Id="rId5" Type="http://schemas.openxmlformats.org/officeDocument/2006/relationships/image" Target="../media/image43.jpeg"/><Relationship Id="rId4" Type="http://schemas.openxmlformats.org/officeDocument/2006/relationships/image" Target="../media/image42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7" Type="http://schemas.openxmlformats.org/officeDocument/2006/relationships/image" Target="../media/image49.jpe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8.jpeg"/><Relationship Id="rId5" Type="http://schemas.openxmlformats.org/officeDocument/2006/relationships/image" Target="../media/image47.jpeg"/><Relationship Id="rId4" Type="http://schemas.openxmlformats.org/officeDocument/2006/relationships/image" Target="../media/image46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1.jpeg"/><Relationship Id="rId5" Type="http://schemas.openxmlformats.org/officeDocument/2006/relationships/image" Target="../media/image50.png"/><Relationship Id="rId4" Type="http://schemas.openxmlformats.org/officeDocument/2006/relationships/image" Target="../media/image2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png"/><Relationship Id="rId4" Type="http://schemas.microsoft.com/office/2007/relationships/hdphoto" Target="../media/hdphoto1.wdp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-36512" y="0"/>
            <a:ext cx="9252520" cy="6858000"/>
          </a:xfrm>
        </p:spPr>
        <p:txBody>
          <a:bodyPr>
            <a:noAutofit/>
          </a:bodyPr>
          <a:lstStyle/>
          <a:p>
            <a:pPr marL="0" lvl="0" indent="0">
              <a:buNone/>
            </a:pPr>
            <a:r>
              <a:rPr lang="nl-NL" sz="1900" u="sng" dirty="0" err="1">
                <a:solidFill>
                  <a:prstClr val="black"/>
                </a:solidFill>
              </a:rPr>
              <a:t>Semantisatieverhaal</a:t>
            </a:r>
            <a:r>
              <a:rPr lang="nl-NL" sz="1900" u="sng" dirty="0">
                <a:solidFill>
                  <a:prstClr val="black"/>
                </a:solidFill>
              </a:rPr>
              <a:t> B:</a:t>
            </a:r>
          </a:p>
          <a:p>
            <a:pPr marL="0" lvl="0" indent="0">
              <a:spcBef>
                <a:spcPts val="200"/>
              </a:spcBef>
              <a:spcAft>
                <a:spcPts val="200"/>
              </a:spcAft>
              <a:buNone/>
            </a:pPr>
            <a:r>
              <a:rPr lang="nl-NL" sz="2000" dirty="0">
                <a:ea typeface="Times New Roman" panose="02020603050405020304" pitchFamily="18" charset="0"/>
                <a:cs typeface="Arial" panose="020B0604020202020204" pitchFamily="34" charset="0"/>
              </a:rPr>
              <a:t>Jullie hebben allemaal een mobieltje. De ene telefoon is </a:t>
            </a:r>
            <a:r>
              <a:rPr lang="nl-NL" sz="2000" b="1" u="sng" dirty="0">
                <a:ea typeface="Times New Roman" panose="02020603050405020304" pitchFamily="18" charset="0"/>
                <a:cs typeface="Arial" panose="020B0604020202020204" pitchFamily="34" charset="0"/>
              </a:rPr>
              <a:t>een slag</a:t>
            </a:r>
            <a:r>
              <a:rPr lang="nl-NL" sz="2000" dirty="0"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nl-NL" sz="2000" b="1" i="1" dirty="0">
                <a:ea typeface="Times New Roman" panose="02020603050405020304" pitchFamily="18" charset="0"/>
                <a:cs typeface="Arial" panose="020B0604020202020204" pitchFamily="34" charset="0"/>
              </a:rPr>
              <a:t>een beetje</a:t>
            </a:r>
            <a:r>
              <a:rPr lang="nl-NL" sz="2000" dirty="0">
                <a:ea typeface="Times New Roman" panose="02020603050405020304" pitchFamily="18" charset="0"/>
                <a:cs typeface="Arial" panose="020B0604020202020204" pitchFamily="34" charset="0"/>
              </a:rPr>
              <a:t> groter dan de andere. Maar ik denk dat </a:t>
            </a:r>
            <a:r>
              <a:rPr lang="nl-NL" sz="2000" b="1" u="sng" dirty="0">
                <a:ea typeface="Times New Roman" panose="02020603050405020304" pitchFamily="18" charset="0"/>
                <a:cs typeface="Arial" panose="020B0604020202020204" pitchFamily="34" charset="0"/>
              </a:rPr>
              <a:t>grofweg</a:t>
            </a:r>
            <a:r>
              <a:rPr lang="nl-NL" sz="2000" dirty="0"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nl-NL" sz="2000" b="1" i="1" dirty="0">
                <a:ea typeface="Times New Roman" panose="02020603050405020304" pitchFamily="18" charset="0"/>
                <a:cs typeface="Arial" panose="020B0604020202020204" pitchFamily="34" charset="0"/>
              </a:rPr>
              <a:t>ongeveer</a:t>
            </a:r>
            <a:r>
              <a:rPr lang="nl-NL" sz="2000" dirty="0">
                <a:ea typeface="Times New Roman" panose="02020603050405020304" pitchFamily="18" charset="0"/>
                <a:cs typeface="Arial" panose="020B0604020202020204" pitchFamily="34" charset="0"/>
              </a:rPr>
              <a:t> iedereen wel Whatsapp en e-mail gebruikt. We kunnen steeds meer doen met onze telefoon: betalen, met de trein reizen, belastingaangifte doen. Het is </a:t>
            </a:r>
            <a:r>
              <a:rPr lang="nl-NL" sz="2000" b="1" u="sng" dirty="0">
                <a:ea typeface="Times New Roman" panose="02020603050405020304" pitchFamily="18" charset="0"/>
                <a:cs typeface="Arial" panose="020B0604020202020204" pitchFamily="34" charset="0"/>
              </a:rPr>
              <a:t>een trend</a:t>
            </a:r>
            <a:r>
              <a:rPr lang="nl-NL" sz="2000" dirty="0">
                <a:ea typeface="Times New Roman" panose="02020603050405020304" pitchFamily="18" charset="0"/>
                <a:cs typeface="Arial" panose="020B0604020202020204" pitchFamily="34" charset="0"/>
              </a:rPr>
              <a:t> dat we meer en meer digitaal moeten doen. Een trend is </a:t>
            </a:r>
            <a:r>
              <a:rPr lang="nl-NL" sz="2000" b="1" i="1" dirty="0">
                <a:ea typeface="Times New Roman" panose="02020603050405020304" pitchFamily="18" charset="0"/>
                <a:cs typeface="Arial" panose="020B0604020202020204" pitchFamily="34" charset="0"/>
              </a:rPr>
              <a:t>de richting waarin iets zich ontwikkelt</a:t>
            </a:r>
            <a:r>
              <a:rPr lang="nl-NL" sz="2000" dirty="0">
                <a:ea typeface="Times New Roman" panose="02020603050405020304" pitchFamily="18" charset="0"/>
                <a:cs typeface="Arial" panose="020B0604020202020204" pitchFamily="34" charset="0"/>
              </a:rPr>
              <a:t>. We doen nu veel meer digitaal </a:t>
            </a:r>
            <a:r>
              <a:rPr lang="nl-NL" sz="2000" b="1" u="sng" dirty="0">
                <a:ea typeface="Times New Roman" panose="02020603050405020304" pitchFamily="18" charset="0"/>
                <a:cs typeface="Arial" panose="020B0604020202020204" pitchFamily="34" charset="0"/>
              </a:rPr>
              <a:t>ten opzichte van</a:t>
            </a:r>
            <a:r>
              <a:rPr lang="nl-NL" sz="2000" dirty="0">
                <a:ea typeface="Times New Roman" panose="02020603050405020304" pitchFamily="18" charset="0"/>
                <a:cs typeface="Arial" panose="020B0604020202020204" pitchFamily="34" charset="0"/>
              </a:rPr>
              <a:t>, dus </a:t>
            </a:r>
            <a:r>
              <a:rPr lang="nl-NL" sz="2000" b="1" i="1" dirty="0">
                <a:ea typeface="Times New Roman" panose="02020603050405020304" pitchFamily="18" charset="0"/>
                <a:cs typeface="Arial" panose="020B0604020202020204" pitchFamily="34" charset="0"/>
              </a:rPr>
              <a:t>vergeleken met </a:t>
            </a:r>
            <a:r>
              <a:rPr lang="nl-NL" sz="2000" dirty="0">
                <a:ea typeface="Times New Roman" panose="02020603050405020304" pitchFamily="18" charset="0"/>
                <a:cs typeface="Arial" panose="020B0604020202020204" pitchFamily="34" charset="0"/>
              </a:rPr>
              <a:t>10 jaar geleden. Ik zag op het nieuws dat steeds meer mensen </a:t>
            </a:r>
            <a:r>
              <a:rPr lang="nl-NL" sz="2000" b="1" u="sng" dirty="0">
                <a:ea typeface="Times New Roman" panose="02020603050405020304" pitchFamily="18" charset="0"/>
                <a:cs typeface="Arial" panose="020B0604020202020204" pitchFamily="34" charset="0"/>
              </a:rPr>
              <a:t>stagneren</a:t>
            </a:r>
            <a:r>
              <a:rPr lang="nl-NL" sz="2000" dirty="0"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nl-NL" sz="2000" b="1" i="1" dirty="0">
                <a:ea typeface="Times New Roman" panose="02020603050405020304" pitchFamily="18" charset="0"/>
                <a:cs typeface="Arial" panose="020B0604020202020204" pitchFamily="34" charset="0"/>
              </a:rPr>
              <a:t>niet verder gaan</a:t>
            </a:r>
            <a:r>
              <a:rPr lang="nl-NL" sz="2000" dirty="0">
                <a:ea typeface="Times New Roman" panose="02020603050405020304" pitchFamily="18" charset="0"/>
                <a:cs typeface="Arial" panose="020B0604020202020204" pitchFamily="34" charset="0"/>
              </a:rPr>
              <a:t>. Dat ze al dat digitale te moeilijk vinden. In Amsterdam hebben ze een buurthuis </a:t>
            </a:r>
            <a:r>
              <a:rPr lang="nl-NL" sz="2000" b="1" u="sng" dirty="0">
                <a:ea typeface="Times New Roman" panose="02020603050405020304" pitchFamily="18" charset="0"/>
                <a:cs typeface="Arial" panose="020B0604020202020204" pitchFamily="34" charset="0"/>
              </a:rPr>
              <a:t>aangesteld</a:t>
            </a:r>
            <a:r>
              <a:rPr lang="nl-NL" sz="2000" dirty="0">
                <a:ea typeface="Times New Roman" panose="02020603050405020304" pitchFamily="18" charset="0"/>
                <a:cs typeface="Arial" panose="020B0604020202020204" pitchFamily="34" charset="0"/>
              </a:rPr>
              <a:t> als hulppunt voor mensen met digitale vragen. Ze hebben dat buurthuis dus die </a:t>
            </a:r>
            <a:r>
              <a:rPr lang="nl-NL" sz="2000" b="1" i="1" dirty="0">
                <a:ea typeface="Times New Roman" panose="02020603050405020304" pitchFamily="18" charset="0"/>
                <a:cs typeface="Arial" panose="020B0604020202020204" pitchFamily="34" charset="0"/>
              </a:rPr>
              <a:t>functie gegeven</a:t>
            </a:r>
            <a:r>
              <a:rPr lang="nl-NL" sz="2000" dirty="0">
                <a:ea typeface="Times New Roman" panose="02020603050405020304" pitchFamily="18" charset="0"/>
                <a:cs typeface="Arial" panose="020B0604020202020204" pitchFamily="34" charset="0"/>
              </a:rPr>
              <a:t>. Er komen daar veel mensen joh! Dat </a:t>
            </a:r>
            <a:r>
              <a:rPr lang="nl-NL" sz="2000" b="1" u="sng" dirty="0">
                <a:ea typeface="Times New Roman" panose="02020603050405020304" pitchFamily="18" charset="0"/>
                <a:cs typeface="Arial" panose="020B0604020202020204" pitchFamily="34" charset="0"/>
              </a:rPr>
              <a:t>verklaart</a:t>
            </a:r>
            <a:r>
              <a:rPr lang="nl-NL" sz="2000" dirty="0"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nl-NL" sz="2000" b="1" i="1" dirty="0">
                <a:ea typeface="Times New Roman" panose="02020603050405020304" pitchFamily="18" charset="0"/>
                <a:cs typeface="Arial" panose="020B0604020202020204" pitchFamily="34" charset="0"/>
              </a:rPr>
              <a:t>legt uit</a:t>
            </a:r>
            <a:r>
              <a:rPr lang="nl-NL" sz="2000" dirty="0">
                <a:ea typeface="Times New Roman" panose="02020603050405020304" pitchFamily="18" charset="0"/>
                <a:cs typeface="Arial" panose="020B0604020202020204" pitchFamily="34" charset="0"/>
              </a:rPr>
              <a:t> hoe belangrijk deze plek voor veel mensen is. Ze leren bijvoorbeeld hoe ze rekeningen kunnen betalen met hun telefoon. Of iemand helpt met </a:t>
            </a:r>
            <a:r>
              <a:rPr lang="nl-NL" sz="2000" b="1" u="sng" dirty="0">
                <a:ea typeface="Times New Roman" panose="02020603050405020304" pitchFamily="18" charset="0"/>
                <a:cs typeface="Arial" panose="020B0604020202020204" pitchFamily="34" charset="0"/>
              </a:rPr>
              <a:t>het herstel</a:t>
            </a:r>
            <a:r>
              <a:rPr lang="nl-NL" sz="2000" dirty="0"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nl-NL" sz="2000" b="1" i="1" dirty="0">
                <a:ea typeface="Times New Roman" panose="02020603050405020304" pitchFamily="18" charset="0"/>
                <a:cs typeface="Arial" panose="020B0604020202020204" pitchFamily="34" charset="0"/>
              </a:rPr>
              <a:t>de verbetering</a:t>
            </a:r>
            <a:r>
              <a:rPr lang="nl-NL" sz="2000" dirty="0">
                <a:ea typeface="Times New Roman" panose="02020603050405020304" pitchFamily="18" charset="0"/>
                <a:cs typeface="Arial" panose="020B0604020202020204" pitchFamily="34" charset="0"/>
              </a:rPr>
              <a:t> van een laptop. Mensen komen er </a:t>
            </a:r>
            <a:r>
              <a:rPr lang="nl-NL" sz="2000" b="1" u="sng" dirty="0">
                <a:ea typeface="Times New Roman" panose="02020603050405020304" pitchFamily="18" charset="0"/>
                <a:cs typeface="Arial" panose="020B0604020202020204" pitchFamily="34" charset="0"/>
              </a:rPr>
              <a:t>individueel</a:t>
            </a:r>
            <a:r>
              <a:rPr lang="nl-NL" sz="2000" dirty="0"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nl-NL" sz="2000" b="1" i="1" dirty="0">
                <a:ea typeface="Times New Roman" panose="02020603050405020304" pitchFamily="18" charset="0"/>
                <a:cs typeface="Arial" panose="020B0604020202020204" pitchFamily="34" charset="0"/>
              </a:rPr>
              <a:t>apart van elkaar </a:t>
            </a:r>
            <a:r>
              <a:rPr lang="nl-NL" sz="2000" dirty="0">
                <a:ea typeface="Times New Roman" panose="02020603050405020304" pitchFamily="18" charset="0"/>
                <a:cs typeface="Arial" panose="020B0604020202020204" pitchFamily="34" charset="0"/>
              </a:rPr>
              <a:t>of samen. Als er veel mensen tegelijk bij het hulppunt zijn, bekijken ze wie er </a:t>
            </a:r>
            <a:r>
              <a:rPr lang="nl-NL" sz="2000" b="1" u="sng" dirty="0">
                <a:ea typeface="Times New Roman" panose="02020603050405020304" pitchFamily="18" charset="0"/>
                <a:cs typeface="Arial" panose="020B0604020202020204" pitchFamily="34" charset="0"/>
              </a:rPr>
              <a:t>prioriteit</a:t>
            </a:r>
            <a:r>
              <a:rPr lang="nl-NL" sz="2000" dirty="0">
                <a:ea typeface="Times New Roman" panose="02020603050405020304" pitchFamily="18" charset="0"/>
                <a:cs typeface="Arial" panose="020B0604020202020204" pitchFamily="34" charset="0"/>
              </a:rPr>
              <a:t> of </a:t>
            </a:r>
            <a:r>
              <a:rPr lang="nl-NL" sz="2000" b="1" i="1" dirty="0">
                <a:ea typeface="Times New Roman" panose="02020603050405020304" pitchFamily="18" charset="0"/>
                <a:cs typeface="Arial" panose="020B0604020202020204" pitchFamily="34" charset="0"/>
              </a:rPr>
              <a:t>voorrang</a:t>
            </a:r>
            <a:r>
              <a:rPr lang="nl-NL" sz="2000" dirty="0">
                <a:ea typeface="Times New Roman" panose="02020603050405020304" pitchFamily="18" charset="0"/>
                <a:cs typeface="Arial" panose="020B0604020202020204" pitchFamily="34" charset="0"/>
              </a:rPr>
              <a:t> krijgt. Bijvoorbeeld als iemands wachtwoord is gehackt of als iemand zijn bankgegevens per ongeluk heeft gegeven. Zo iemand krijgt dan prioriteit. </a:t>
            </a:r>
          </a:p>
          <a:p>
            <a:pPr marL="0" lvl="0" indent="0">
              <a:spcBef>
                <a:spcPts val="200"/>
              </a:spcBef>
              <a:spcAft>
                <a:spcPts val="200"/>
              </a:spcAft>
              <a:buNone/>
            </a:pPr>
            <a:r>
              <a:rPr lang="nl-NL" sz="2000" dirty="0"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Hier zie je een filmpje over </a:t>
            </a:r>
            <a:r>
              <a:rPr lang="nl-NL" sz="2000" dirty="0">
                <a:ea typeface="Times New Roman" panose="02020603050405020304" pitchFamily="18" charset="0"/>
                <a:cs typeface="Arial" panose="020B0604020202020204" pitchFamily="34" charset="0"/>
              </a:rPr>
              <a:t>waarom de smartphone stress geeft en over het buurthuis: </a:t>
            </a:r>
            <a:r>
              <a:rPr lang="nl-NL" sz="2000" dirty="0">
                <a:ea typeface="Times New Roman" panose="02020603050405020304" pitchFamily="18" charset="0"/>
                <a:cs typeface="Arial" panose="020B0604020202020204" pitchFamily="34" charset="0"/>
                <a:hlinkClick r:id="rId3"/>
              </a:rPr>
              <a:t>https://nos.nl/video/2482219-waarom-de-smartphone-sommigen-steeds-meer-stress-oplevert</a:t>
            </a:r>
            <a:r>
              <a:rPr lang="nl-NL" sz="2000" dirty="0">
                <a:ea typeface="Times New Roman" panose="02020603050405020304" pitchFamily="18" charset="0"/>
                <a:cs typeface="Arial" panose="020B0604020202020204" pitchFamily="34" charset="0"/>
              </a:rPr>
              <a:t>. </a:t>
            </a:r>
          </a:p>
          <a:p>
            <a:pPr marL="0" lvl="0" indent="0">
              <a:spcBef>
                <a:spcPts val="200"/>
              </a:spcBef>
              <a:spcAft>
                <a:spcPts val="200"/>
              </a:spcAft>
              <a:buNone/>
            </a:pPr>
            <a:r>
              <a:rPr lang="nl-NL" sz="2000" dirty="0"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Kennen jullie iemand in je buurt die moeite heeft met digitale dingen?</a:t>
            </a:r>
          </a:p>
          <a:p>
            <a:pPr marL="0" lvl="0" indent="0">
              <a:spcBef>
                <a:spcPts val="200"/>
              </a:spcBef>
              <a:spcAft>
                <a:spcPts val="200"/>
              </a:spcAft>
              <a:buNone/>
            </a:pPr>
            <a:endParaRPr lang="nl-NL" sz="2000" dirty="0"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0" lvl="0" indent="0">
              <a:spcBef>
                <a:spcPts val="200"/>
              </a:spcBef>
              <a:spcAft>
                <a:spcPts val="200"/>
              </a:spcAft>
              <a:buNone/>
            </a:pPr>
            <a:r>
              <a:rPr lang="nl-NL" sz="2000" dirty="0"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  </a:t>
            </a:r>
          </a:p>
          <a:p>
            <a:pPr marL="0" lvl="0" indent="0">
              <a:spcBef>
                <a:spcPts val="200"/>
              </a:spcBef>
              <a:spcAft>
                <a:spcPts val="200"/>
              </a:spcAft>
              <a:buNone/>
            </a:pPr>
            <a:endParaRPr lang="nl-NL" sz="2400" dirty="0"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0" lvl="0" indent="0">
              <a:spcBef>
                <a:spcPts val="200"/>
              </a:spcBef>
              <a:spcAft>
                <a:spcPts val="200"/>
              </a:spcAft>
              <a:buNone/>
            </a:pPr>
            <a:endParaRPr lang="nl-NL" sz="2000" dirty="0"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4" name="Tekstvak 1"/>
          <p:cNvSpPr txBox="1"/>
          <p:nvPr/>
        </p:nvSpPr>
        <p:spPr>
          <a:xfrm>
            <a:off x="8777220" y="35332"/>
            <a:ext cx="314510" cy="369332"/>
          </a:xfrm>
          <a:prstGeom prst="rect">
            <a:avLst/>
          </a:prstGeom>
          <a:noFill/>
          <a:ln w="22225">
            <a:solidFill>
              <a:schemeClr val="tx1"/>
            </a:solidFill>
          </a:ln>
        </p:spPr>
        <p:txBody>
          <a:bodyPr wrap="none" rtlCol="0">
            <a:spAutoFit/>
          </a:bodyPr>
          <a:lstStyle>
            <a:defPPr>
              <a:defRPr lang="nl-N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l-NL" b="1" dirty="0"/>
              <a:t>B</a:t>
            </a:r>
          </a:p>
        </p:txBody>
      </p:sp>
    </p:spTree>
    <p:extLst>
      <p:ext uri="{BB962C8B-B14F-4D97-AF65-F5344CB8AC3E}">
        <p14:creationId xmlns:p14="http://schemas.microsoft.com/office/powerpoint/2010/main" val="218911460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kstvak 5"/>
          <p:cNvSpPr txBox="1"/>
          <p:nvPr/>
        </p:nvSpPr>
        <p:spPr>
          <a:xfrm>
            <a:off x="-36512" y="25814"/>
            <a:ext cx="918051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7200" b="1" u="sng" dirty="0">
                <a:latin typeface="Century Gothic" panose="020B0502020202020204" pitchFamily="34" charset="0"/>
              </a:rPr>
              <a:t>het herstel</a:t>
            </a:r>
          </a:p>
        </p:txBody>
      </p:sp>
      <p:pic>
        <p:nvPicPr>
          <p:cNvPr id="3" name="Afbeelding 2" descr="Afbeelding met tekst, verbruiksartikelen voor kantoor, Kantoorinstrument, pen&#10;&#10;Automatisch gegenereerde beschrijving">
            <a:extLst>
              <a:ext uri="{FF2B5EF4-FFF2-40B4-BE49-F238E27FC236}">
                <a16:creationId xmlns:a16="http://schemas.microsoft.com/office/drawing/2014/main" id="{B8286CDC-8C3D-A9FF-D001-62B8DCE93E1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83588" y="1700808"/>
            <a:ext cx="7776824" cy="4608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046700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kstvak 5"/>
          <p:cNvSpPr txBox="1"/>
          <p:nvPr/>
        </p:nvSpPr>
        <p:spPr>
          <a:xfrm>
            <a:off x="-36512" y="25814"/>
            <a:ext cx="918051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7200" b="1" u="sng" dirty="0">
                <a:latin typeface="Century Gothic" panose="020B0502020202020204" pitchFamily="34" charset="0"/>
              </a:rPr>
              <a:t>individueel</a:t>
            </a:r>
          </a:p>
        </p:txBody>
      </p:sp>
      <p:pic>
        <p:nvPicPr>
          <p:cNvPr id="3" name="Afbeelding 2" descr="Afbeelding met kleding, persoon, Broek, staan&#10;&#10;Automatisch gegenereerde beschrijving">
            <a:extLst>
              <a:ext uri="{FF2B5EF4-FFF2-40B4-BE49-F238E27FC236}">
                <a16:creationId xmlns:a16="http://schemas.microsoft.com/office/drawing/2014/main" id="{D2B32EC6-5292-9C70-6EFE-97CDBD0499A8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9812" y="1412776"/>
            <a:ext cx="3384376" cy="5296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943473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kstvak 6">
            <a:extLst>
              <a:ext uri="{FF2B5EF4-FFF2-40B4-BE49-F238E27FC236}">
                <a16:creationId xmlns:a16="http://schemas.microsoft.com/office/drawing/2014/main" id="{05D6AC26-4232-4483-A5E5-D26F45F75238}"/>
              </a:ext>
            </a:extLst>
          </p:cNvPr>
          <p:cNvSpPr txBox="1"/>
          <p:nvPr/>
        </p:nvSpPr>
        <p:spPr>
          <a:xfrm>
            <a:off x="1818568" y="4618002"/>
            <a:ext cx="28803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600" dirty="0">
                <a:solidFill>
                  <a:schemeClr val="bg1"/>
                </a:solidFill>
              </a:rPr>
              <a:t>pendule</a:t>
            </a:r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D1BAEC90-8536-4037-B549-88F35485FCF9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21296" y="1226143"/>
            <a:ext cx="8064896" cy="5542176"/>
          </a:xfrm>
          <a:prstGeom prst="rect">
            <a:avLst/>
          </a:prstGeom>
        </p:spPr>
      </p:pic>
      <p:sp>
        <p:nvSpPr>
          <p:cNvPr id="2" name="Tekstvak 1">
            <a:extLst>
              <a:ext uri="{FF2B5EF4-FFF2-40B4-BE49-F238E27FC236}">
                <a16:creationId xmlns:a16="http://schemas.microsoft.com/office/drawing/2014/main" id="{AEA91058-97BF-040D-1029-0A4711AFC37A}"/>
              </a:ext>
            </a:extLst>
          </p:cNvPr>
          <p:cNvSpPr txBox="1"/>
          <p:nvPr/>
        </p:nvSpPr>
        <p:spPr>
          <a:xfrm>
            <a:off x="-36512" y="25814"/>
            <a:ext cx="918051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7200" b="1" u="sng" dirty="0">
                <a:latin typeface="Century Gothic" panose="020B0502020202020204" pitchFamily="34" charset="0"/>
              </a:rPr>
              <a:t>de prioriteit</a:t>
            </a:r>
          </a:p>
        </p:txBody>
      </p:sp>
      <p:sp>
        <p:nvSpPr>
          <p:cNvPr id="6" name="Tekstvak 5">
            <a:extLst>
              <a:ext uri="{FF2B5EF4-FFF2-40B4-BE49-F238E27FC236}">
                <a16:creationId xmlns:a16="http://schemas.microsoft.com/office/drawing/2014/main" id="{B5BE5414-E46B-38A0-81FB-804B8667C797}"/>
              </a:ext>
            </a:extLst>
          </p:cNvPr>
          <p:cNvSpPr txBox="1"/>
          <p:nvPr/>
        </p:nvSpPr>
        <p:spPr>
          <a:xfrm>
            <a:off x="2555776" y="2239998"/>
            <a:ext cx="17093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/>
              <a:t>bankgegevens gehackt</a:t>
            </a:r>
          </a:p>
        </p:txBody>
      </p:sp>
      <p:sp>
        <p:nvSpPr>
          <p:cNvPr id="9" name="Tekstvak 8">
            <a:extLst>
              <a:ext uri="{FF2B5EF4-FFF2-40B4-BE49-F238E27FC236}">
                <a16:creationId xmlns:a16="http://schemas.microsoft.com/office/drawing/2014/main" id="{6C520427-BF7D-2DF4-4EE5-B224F5A635BF}"/>
              </a:ext>
            </a:extLst>
          </p:cNvPr>
          <p:cNvSpPr txBox="1"/>
          <p:nvPr/>
        </p:nvSpPr>
        <p:spPr>
          <a:xfrm>
            <a:off x="2502644" y="3766681"/>
            <a:ext cx="15121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/>
              <a:t>wachtwoord gehackt</a:t>
            </a:r>
          </a:p>
        </p:txBody>
      </p:sp>
      <p:sp>
        <p:nvSpPr>
          <p:cNvPr id="11" name="Tekstvak 10">
            <a:extLst>
              <a:ext uri="{FF2B5EF4-FFF2-40B4-BE49-F238E27FC236}">
                <a16:creationId xmlns:a16="http://schemas.microsoft.com/office/drawing/2014/main" id="{87C6C2F1-4020-E003-3D80-FC9C477BC5AF}"/>
              </a:ext>
            </a:extLst>
          </p:cNvPr>
          <p:cNvSpPr txBox="1"/>
          <p:nvPr/>
        </p:nvSpPr>
        <p:spPr>
          <a:xfrm>
            <a:off x="2627784" y="5445224"/>
            <a:ext cx="10801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/>
              <a:t>rekening betalen</a:t>
            </a:r>
          </a:p>
        </p:txBody>
      </p:sp>
    </p:spTree>
    <p:extLst>
      <p:ext uri="{BB962C8B-B14F-4D97-AF65-F5344CB8AC3E}">
        <p14:creationId xmlns:p14="http://schemas.microsoft.com/office/powerpoint/2010/main" val="357231860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kstvak 2">
            <a:extLst>
              <a:ext uri="{FF2B5EF4-FFF2-40B4-BE49-F238E27FC236}">
                <a16:creationId xmlns:a16="http://schemas.microsoft.com/office/drawing/2014/main" id="{69AA3D51-8740-0E3A-D424-0339929B64B3}"/>
              </a:ext>
            </a:extLst>
          </p:cNvPr>
          <p:cNvSpPr txBox="1"/>
          <p:nvPr/>
        </p:nvSpPr>
        <p:spPr>
          <a:xfrm>
            <a:off x="589511" y="5805264"/>
            <a:ext cx="796497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l-NL" dirty="0">
                <a:hlinkClick r:id="rId2"/>
              </a:rPr>
              <a:t>https://nos.nl/video/2482219-waarom-de-smartphone-sommigen-steeds-meer-stress-oplevert</a:t>
            </a:r>
            <a:r>
              <a:rPr lang="nl-NL" dirty="0"/>
              <a:t> </a:t>
            </a:r>
          </a:p>
        </p:txBody>
      </p:sp>
      <p:pic>
        <p:nvPicPr>
          <p:cNvPr id="5" name="Afbeelding 4">
            <a:hlinkClick r:id="rId2"/>
            <a:extLst>
              <a:ext uri="{FF2B5EF4-FFF2-40B4-BE49-F238E27FC236}">
                <a16:creationId xmlns:a16="http://schemas.microsoft.com/office/drawing/2014/main" id="{4B7C220F-86A5-4CF2-5C98-F6DC1CE32FE5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511" y="1186301"/>
            <a:ext cx="7964978" cy="44853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410946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Op de woordmuur:</a:t>
            </a:r>
          </a:p>
        </p:txBody>
      </p:sp>
    </p:spTree>
    <p:extLst>
      <p:ext uri="{BB962C8B-B14F-4D97-AF65-F5344CB8AC3E}">
        <p14:creationId xmlns:p14="http://schemas.microsoft.com/office/powerpoint/2010/main" val="167164906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0" y="32530"/>
            <a:ext cx="9144000" cy="63141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Afbeelding 10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0312" y="6264696"/>
            <a:ext cx="1584176" cy="593304"/>
          </a:xfrm>
          <a:prstGeom prst="rect">
            <a:avLst/>
          </a:prstGeom>
        </p:spPr>
      </p:pic>
      <p:sp>
        <p:nvSpPr>
          <p:cNvPr id="12" name="Tekstvak 2"/>
          <p:cNvSpPr txBox="1">
            <a:spLocks noChangeArrowheads="1"/>
          </p:cNvSpPr>
          <p:nvPr/>
        </p:nvSpPr>
        <p:spPr bwMode="auto">
          <a:xfrm>
            <a:off x="152401" y="312737"/>
            <a:ext cx="4275584" cy="108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nl-NL" sz="5900" b="1" dirty="0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aanstellen</a:t>
            </a:r>
            <a:endParaRPr lang="nl-NL" sz="59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13" name="Tekstvak 2"/>
          <p:cNvSpPr txBox="1">
            <a:spLocks noChangeArrowheads="1"/>
          </p:cNvSpPr>
          <p:nvPr/>
        </p:nvSpPr>
        <p:spPr bwMode="auto">
          <a:xfrm>
            <a:off x="4427984" y="312738"/>
            <a:ext cx="4788025" cy="108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nl-NL" sz="5900" b="1" dirty="0">
                <a:solidFill>
                  <a:srgbClr val="387038"/>
                </a:solidFill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ontslaan</a:t>
            </a:r>
            <a:endParaRPr lang="nl-NL" sz="59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14" name="Tekstvak 2"/>
          <p:cNvSpPr txBox="1">
            <a:spLocks noChangeArrowheads="1"/>
          </p:cNvSpPr>
          <p:nvPr/>
        </p:nvSpPr>
        <p:spPr bwMode="auto">
          <a:xfrm>
            <a:off x="355028" y="1628800"/>
            <a:ext cx="4072956" cy="4536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>
                <a:latin typeface="Century Gothic" panose="020B0502020202020204" pitchFamily="34" charset="0"/>
                <a:ea typeface="Calibri"/>
                <a:cs typeface="Times New Roman"/>
              </a:rPr>
              <a:t>= een bepaalde functie geven</a:t>
            </a: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nl-NL" sz="28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40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  </a:t>
            </a:r>
            <a:endParaRPr lang="nl-NL" sz="16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 algn="ctr">
              <a:lnSpc>
                <a:spcPct val="90000"/>
              </a:lnSpc>
              <a:spcAft>
                <a:spcPts val="0"/>
              </a:spcAft>
            </a:pPr>
            <a:r>
              <a:rPr lang="nl-NL" sz="2400" i="1" dirty="0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Dit buurthuis is </a:t>
            </a:r>
            <a:r>
              <a:rPr lang="nl-NL" sz="2400" i="1" u="sng" dirty="0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aangesteld</a:t>
            </a:r>
            <a:r>
              <a:rPr lang="nl-NL" sz="2400" i="1" dirty="0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 als hulppunt voor mensen met digitale vragen.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9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15" name="Tekstvak 2"/>
          <p:cNvSpPr txBox="1">
            <a:spLocks noChangeArrowheads="1"/>
          </p:cNvSpPr>
          <p:nvPr/>
        </p:nvSpPr>
        <p:spPr bwMode="auto">
          <a:xfrm>
            <a:off x="4716017" y="1624654"/>
            <a:ext cx="4248472" cy="4540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spcAft>
                <a:spcPts val="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= zeggen dat iemand niet meer voor je mag werken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 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nl-NL" sz="2800" dirty="0"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nl-NL" sz="3200" dirty="0"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 algn="ctr">
              <a:lnSpc>
                <a:spcPct val="90000"/>
              </a:lnSpc>
            </a:pPr>
            <a:r>
              <a:rPr lang="nl-NL" sz="2400" i="1" dirty="0">
                <a:solidFill>
                  <a:srgbClr val="387038"/>
                </a:solidFill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Deze man is net </a:t>
            </a:r>
            <a:r>
              <a:rPr lang="nl-NL" sz="2400" i="1" u="sng" dirty="0">
                <a:solidFill>
                  <a:srgbClr val="387038"/>
                </a:solidFill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ontslagen</a:t>
            </a:r>
            <a:r>
              <a:rPr lang="nl-NL" sz="2400" i="1" dirty="0">
                <a:solidFill>
                  <a:srgbClr val="387038"/>
                </a:solidFill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, omda</a:t>
            </a:r>
            <a:r>
              <a:rPr lang="nl-NL" sz="2400" i="1" dirty="0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t hij zijn werk niet goed deed.</a:t>
            </a:r>
            <a:endParaRPr lang="nl-NL" sz="24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9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94295377-077A-AB06-A130-E64B71B7DE39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3068960"/>
            <a:ext cx="3732328" cy="1800200"/>
          </a:xfrm>
          <a:prstGeom prst="rect">
            <a:avLst/>
          </a:prstGeom>
        </p:spPr>
      </p:pic>
      <p:pic>
        <p:nvPicPr>
          <p:cNvPr id="5" name="Afbeelding 4" descr="Afbeelding met meubels, kleding, persoon, tafel&#10;&#10;Automatisch gegenereerde beschrijving">
            <a:extLst>
              <a:ext uri="{FF2B5EF4-FFF2-40B4-BE49-F238E27FC236}">
                <a16:creationId xmlns:a16="http://schemas.microsoft.com/office/drawing/2014/main" id="{FDFCD2C7-7E46-E60E-6884-ADE7F8A478E0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1219" y="2934036"/>
            <a:ext cx="2898067" cy="2070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46149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0" y="32530"/>
            <a:ext cx="9144000" cy="63141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Afbeelding 10"/>
          <p:cNvPicPr/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0312" y="6264696"/>
            <a:ext cx="1584176" cy="593304"/>
          </a:xfrm>
          <a:prstGeom prst="rect">
            <a:avLst/>
          </a:prstGeom>
        </p:spPr>
      </p:pic>
      <p:sp>
        <p:nvSpPr>
          <p:cNvPr id="12" name="Tekstvak 2"/>
          <p:cNvSpPr txBox="1">
            <a:spLocks noChangeArrowheads="1"/>
          </p:cNvSpPr>
          <p:nvPr/>
        </p:nvSpPr>
        <p:spPr bwMode="auto">
          <a:xfrm>
            <a:off x="246702" y="0"/>
            <a:ext cx="4275584" cy="1011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nl-NL" sz="6000" b="1" dirty="0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op gang</a:t>
            </a:r>
            <a:endParaRPr lang="nl-NL" sz="4400" b="1" dirty="0">
              <a:solidFill>
                <a:srgbClr val="387038"/>
              </a:solidFill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13" name="Tekstvak 2"/>
          <p:cNvSpPr txBox="1">
            <a:spLocks noChangeArrowheads="1"/>
          </p:cNvSpPr>
          <p:nvPr/>
        </p:nvSpPr>
        <p:spPr bwMode="auto">
          <a:xfrm>
            <a:off x="4427981" y="332656"/>
            <a:ext cx="4824537" cy="9418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nl-NL" sz="6000" b="1" dirty="0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stagneren</a:t>
            </a:r>
            <a:endParaRPr lang="nl-NL" sz="44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14" name="Tekstvak 2"/>
          <p:cNvSpPr txBox="1">
            <a:spLocks noChangeArrowheads="1"/>
          </p:cNvSpPr>
          <p:nvPr/>
        </p:nvSpPr>
        <p:spPr bwMode="auto">
          <a:xfrm>
            <a:off x="323527" y="1592163"/>
            <a:ext cx="4104453" cy="46775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>
                <a:latin typeface="Century Gothic" panose="020B0502020202020204" pitchFamily="34" charset="0"/>
                <a:ea typeface="Calibri"/>
                <a:cs typeface="Times New Roman"/>
              </a:rPr>
              <a:t>= steeds beter of sneller worden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nl-NL" sz="2000" dirty="0"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nl-NL" sz="28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2000" i="1" dirty="0">
              <a:solidFill>
                <a:srgbClr val="387038"/>
              </a:solidFill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 algn="ctr">
              <a:spcAft>
                <a:spcPts val="0"/>
              </a:spcAft>
            </a:pPr>
            <a:endParaRPr lang="nl-NL" i="1" dirty="0">
              <a:solidFill>
                <a:srgbClr val="387038"/>
              </a:solidFill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 algn="ctr">
              <a:spcAft>
                <a:spcPts val="0"/>
              </a:spcAft>
            </a:pPr>
            <a:endParaRPr lang="nl-NL" sz="2400" i="1" dirty="0">
              <a:solidFill>
                <a:srgbClr val="387038"/>
              </a:solidFill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 algn="ctr">
              <a:spcAft>
                <a:spcPts val="0"/>
              </a:spcAft>
            </a:pPr>
            <a:endParaRPr lang="nl-NL" sz="2000" i="1" dirty="0">
              <a:solidFill>
                <a:srgbClr val="387038"/>
              </a:solidFill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 algn="ctr">
              <a:spcAft>
                <a:spcPts val="0"/>
              </a:spcAft>
            </a:pPr>
            <a:endParaRPr lang="nl-NL" sz="1600" i="1" u="sng" dirty="0">
              <a:solidFill>
                <a:srgbClr val="387038"/>
              </a:solidFill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 algn="ctr">
              <a:spcAft>
                <a:spcPts val="0"/>
              </a:spcAft>
            </a:pPr>
            <a:r>
              <a:rPr lang="nl-NL" sz="2200" i="1" dirty="0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Z</a:t>
            </a:r>
            <a:r>
              <a:rPr lang="nl-NL" sz="2200" i="1" dirty="0">
                <a:solidFill>
                  <a:srgbClr val="387038"/>
                </a:solidFill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e moesten even </a:t>
            </a:r>
            <a:r>
              <a:rPr lang="nl-NL" sz="2200" i="1" u="sng" dirty="0">
                <a:solidFill>
                  <a:srgbClr val="387038"/>
                </a:solidFill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op gang komen</a:t>
            </a:r>
            <a:r>
              <a:rPr lang="nl-NL" sz="2200" i="1" dirty="0">
                <a:solidFill>
                  <a:srgbClr val="387038"/>
                </a:solidFill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, maar nu bouwen ze prachtige zandkastelen. </a:t>
            </a:r>
            <a:endParaRPr lang="nl-NL" sz="22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15" name="Tekstvak 2"/>
          <p:cNvSpPr txBox="1">
            <a:spLocks noChangeArrowheads="1"/>
          </p:cNvSpPr>
          <p:nvPr/>
        </p:nvSpPr>
        <p:spPr bwMode="auto">
          <a:xfrm>
            <a:off x="4808069" y="1592163"/>
            <a:ext cx="4104454" cy="4516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>
                <a:latin typeface="Century Gothic" panose="020B0502020202020204" pitchFamily="34" charset="0"/>
                <a:ea typeface="Calibri"/>
                <a:cs typeface="Times New Roman"/>
              </a:rPr>
              <a:t>= stilstaan, niet verdergaan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r>
              <a:rPr lang="nl-NL" sz="36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 </a:t>
            </a:r>
            <a:endParaRPr lang="nl-NL" sz="1100" dirty="0"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nl-NL" sz="20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nl-NL" sz="22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r>
              <a:rPr lang="nl-NL" sz="24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2000" i="1" dirty="0">
              <a:solidFill>
                <a:srgbClr val="387038"/>
              </a:solidFill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 algn="ctr">
              <a:spcAft>
                <a:spcPts val="0"/>
              </a:spcAft>
            </a:pPr>
            <a:endParaRPr lang="nl-NL" sz="800" i="1" u="sng" dirty="0">
              <a:solidFill>
                <a:srgbClr val="387038"/>
              </a:solidFill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 algn="ctr">
              <a:spcAft>
                <a:spcPts val="0"/>
              </a:spcAft>
            </a:pPr>
            <a:endParaRPr lang="nl-NL" sz="2000" i="1" dirty="0">
              <a:solidFill>
                <a:srgbClr val="387038"/>
              </a:solidFill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 algn="ctr">
              <a:spcAft>
                <a:spcPts val="0"/>
              </a:spcAft>
            </a:pPr>
            <a:endParaRPr lang="nl-NL" sz="1400" i="1" dirty="0">
              <a:solidFill>
                <a:srgbClr val="387038"/>
              </a:solidFill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 algn="ctr">
              <a:spcAft>
                <a:spcPts val="0"/>
              </a:spcAft>
            </a:pPr>
            <a:r>
              <a:rPr lang="nl-NL" sz="2200" i="1" dirty="0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Veel mensen </a:t>
            </a:r>
            <a:r>
              <a:rPr lang="nl-NL" sz="2200" i="1" u="sng" dirty="0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stagneren</a:t>
            </a:r>
            <a:r>
              <a:rPr lang="nl-NL" sz="2200" i="1" dirty="0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 met alle dingen die nu digitaal moeten.</a:t>
            </a:r>
            <a:endParaRPr lang="nl-NL" sz="22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16" name="Tekstvak 2">
            <a:extLst>
              <a:ext uri="{FF2B5EF4-FFF2-40B4-BE49-F238E27FC236}">
                <a16:creationId xmlns:a16="http://schemas.microsoft.com/office/drawing/2014/main" id="{63D101D7-3F3A-489D-9182-29C5CC40B7E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3984" y="597794"/>
            <a:ext cx="4275584" cy="1011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nl-NL" sz="6000" b="1" dirty="0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komen</a:t>
            </a:r>
            <a:endParaRPr lang="nl-NL" sz="4400" b="1" dirty="0">
              <a:solidFill>
                <a:srgbClr val="387038"/>
              </a:solidFill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pic>
        <p:nvPicPr>
          <p:cNvPr id="18" name="Afbeelding 17">
            <a:extLst>
              <a:ext uri="{FF2B5EF4-FFF2-40B4-BE49-F238E27FC236}">
                <a16:creationId xmlns:a16="http://schemas.microsoft.com/office/drawing/2014/main" id="{C7FE1E95-43A3-4F72-BC7B-FEC3F1F12A02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428" y="2860630"/>
            <a:ext cx="3313614" cy="2213494"/>
          </a:xfrm>
          <a:prstGeom prst="rect">
            <a:avLst/>
          </a:prstGeom>
        </p:spPr>
      </p:pic>
      <p:pic>
        <p:nvPicPr>
          <p:cNvPr id="2" name="Afbeelding 1" descr="Afbeelding met tekenfilm, tekening, Menselijk gezicht, illustratie&#10;&#10;Automatisch gegenereerde beschrijving">
            <a:extLst>
              <a:ext uri="{FF2B5EF4-FFF2-40B4-BE49-F238E27FC236}">
                <a16:creationId xmlns:a16="http://schemas.microsoft.com/office/drawing/2014/main" id="{8A23170A-1D2C-4027-0729-994FB83050AA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0112" y="2708920"/>
            <a:ext cx="2289667" cy="22896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170649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0" y="32530"/>
            <a:ext cx="9144000" cy="63141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Afbeelding 10"/>
          <p:cNvPicPr/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0312" y="6264696"/>
            <a:ext cx="1584176" cy="593304"/>
          </a:xfrm>
          <a:prstGeom prst="rect">
            <a:avLst/>
          </a:prstGeom>
        </p:spPr>
      </p:pic>
      <p:sp>
        <p:nvSpPr>
          <p:cNvPr id="12" name="Tekstvak 2"/>
          <p:cNvSpPr txBox="1">
            <a:spLocks noChangeArrowheads="1"/>
          </p:cNvSpPr>
          <p:nvPr/>
        </p:nvSpPr>
        <p:spPr bwMode="auto">
          <a:xfrm>
            <a:off x="203057" y="369226"/>
            <a:ext cx="4275584" cy="10346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nl-NL" sz="6000" b="1" dirty="0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het herstel</a:t>
            </a:r>
            <a:endParaRPr lang="nl-NL" sz="54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13" name="Tekstvak 2"/>
          <p:cNvSpPr txBox="1">
            <a:spLocks noChangeArrowheads="1"/>
          </p:cNvSpPr>
          <p:nvPr/>
        </p:nvSpPr>
        <p:spPr bwMode="auto">
          <a:xfrm>
            <a:off x="4442466" y="511304"/>
            <a:ext cx="4788025" cy="10346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nl-NL" sz="5800" b="1" dirty="0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verwoesting</a:t>
            </a:r>
            <a:endParaRPr lang="nl-NL" sz="58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14" name="Tekstvak 2"/>
          <p:cNvSpPr txBox="1">
            <a:spLocks noChangeArrowheads="1"/>
          </p:cNvSpPr>
          <p:nvPr/>
        </p:nvSpPr>
        <p:spPr bwMode="auto">
          <a:xfrm>
            <a:off x="253714" y="1628800"/>
            <a:ext cx="4174270" cy="4536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>
                <a:latin typeface="Century Gothic" panose="020B0502020202020204" pitchFamily="34" charset="0"/>
                <a:ea typeface="Calibri"/>
                <a:cs typeface="Times New Roman"/>
              </a:rPr>
              <a:t>= de verbetering, de terugkeer naar een vorige toestand</a:t>
            </a: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nl-NL" sz="2800" dirty="0"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nl-NL" sz="40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nl-NL" sz="32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 algn="ctr">
              <a:lnSpc>
                <a:spcPct val="90000"/>
              </a:lnSpc>
              <a:spcAft>
                <a:spcPts val="0"/>
              </a:spcAft>
            </a:pPr>
            <a:r>
              <a:rPr lang="nl-NL" sz="2400" i="1" dirty="0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In het buurthuis helpen ze met </a:t>
            </a:r>
            <a:r>
              <a:rPr lang="nl-NL" sz="2400" i="1" u="sng" dirty="0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het herstel</a:t>
            </a:r>
            <a:r>
              <a:rPr lang="nl-NL" sz="2400" i="1" dirty="0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 van je laptop.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9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15" name="Tekstvak 2"/>
          <p:cNvSpPr txBox="1">
            <a:spLocks noChangeArrowheads="1"/>
          </p:cNvSpPr>
          <p:nvPr/>
        </p:nvSpPr>
        <p:spPr bwMode="auto">
          <a:xfrm>
            <a:off x="4716017" y="1624654"/>
            <a:ext cx="4248472" cy="4540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= helemaal </a:t>
            </a:r>
            <a:r>
              <a:rPr lang="nl-NL" sz="2800" dirty="0">
                <a:latin typeface="Century Gothic" panose="020B0502020202020204" pitchFamily="34" charset="0"/>
                <a:ea typeface="Calibri"/>
                <a:cs typeface="Times New Roman"/>
              </a:rPr>
              <a:t>kapot maken</a:t>
            </a:r>
            <a:endParaRPr lang="nl-NL" sz="28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4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05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 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nl-NL" dirty="0"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nl-NL" dirty="0"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 algn="ctr"/>
            <a:endParaRPr lang="nl-NL" sz="2800" i="1" dirty="0">
              <a:solidFill>
                <a:srgbClr val="387038"/>
              </a:solidFill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 algn="ctr"/>
            <a:endParaRPr lang="nl-NL" sz="3600" i="1" dirty="0">
              <a:solidFill>
                <a:srgbClr val="387038"/>
              </a:solidFill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 algn="ctr"/>
            <a:r>
              <a:rPr lang="nl-NL" sz="2400" i="1" u="sng" dirty="0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De verwoesting </a:t>
            </a:r>
            <a:r>
              <a:rPr lang="nl-NL" sz="2400" i="1" dirty="0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van deze laptop is te groot om nog te kunnen repareren.</a:t>
            </a:r>
            <a:r>
              <a:rPr lang="nl-NL" sz="24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 </a:t>
            </a:r>
          </a:p>
        </p:txBody>
      </p:sp>
      <p:sp>
        <p:nvSpPr>
          <p:cNvPr id="3" name="Tekstvak 2">
            <a:extLst>
              <a:ext uri="{FF2B5EF4-FFF2-40B4-BE49-F238E27FC236}">
                <a16:creationId xmlns:a16="http://schemas.microsoft.com/office/drawing/2014/main" id="{91E68893-B4D5-BE69-E3A0-240BC86A92E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94642" y="26897"/>
            <a:ext cx="4788025" cy="10346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nl-NL" sz="5800" b="1" dirty="0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de</a:t>
            </a:r>
            <a:endParaRPr lang="nl-NL" sz="58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pic>
        <p:nvPicPr>
          <p:cNvPr id="2" name="Afbeelding 1" descr="Afbeelding met tekst, verbruiksartikelen voor kantoor, Kantoorinstrument, pen&#10;&#10;Automatisch gegenereerde beschrijving">
            <a:extLst>
              <a:ext uri="{FF2B5EF4-FFF2-40B4-BE49-F238E27FC236}">
                <a16:creationId xmlns:a16="http://schemas.microsoft.com/office/drawing/2014/main" id="{A8CD000E-4A0D-B6A8-088E-D7F58B12D83A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20679" y="3172712"/>
            <a:ext cx="3240340" cy="1920211"/>
          </a:xfrm>
          <a:prstGeom prst="rect">
            <a:avLst/>
          </a:prstGeom>
        </p:spPr>
      </p:pic>
      <p:pic>
        <p:nvPicPr>
          <p:cNvPr id="5" name="Afbeelding 4" descr="Afbeelding met computer, Elektronisch apparaat, gadget, persoon&#10;&#10;Automatisch gegenereerde beschrijving">
            <a:extLst>
              <a:ext uri="{FF2B5EF4-FFF2-40B4-BE49-F238E27FC236}">
                <a16:creationId xmlns:a16="http://schemas.microsoft.com/office/drawing/2014/main" id="{9556B1F1-A189-B9CA-9FDC-D4B339A523B9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2650" y="2962448"/>
            <a:ext cx="2792008" cy="18650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594376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0" y="32530"/>
            <a:ext cx="9144000" cy="63141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Afbeelding 10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0312" y="6264696"/>
            <a:ext cx="1584176" cy="593304"/>
          </a:xfrm>
          <a:prstGeom prst="rect">
            <a:avLst/>
          </a:prstGeom>
        </p:spPr>
      </p:pic>
      <p:sp>
        <p:nvSpPr>
          <p:cNvPr id="12" name="Tekstvak 2"/>
          <p:cNvSpPr txBox="1">
            <a:spLocks noChangeArrowheads="1"/>
          </p:cNvSpPr>
          <p:nvPr/>
        </p:nvSpPr>
        <p:spPr bwMode="auto">
          <a:xfrm>
            <a:off x="152401" y="312737"/>
            <a:ext cx="4275584" cy="108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nl-NL" sz="5900" b="1" dirty="0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individueel</a:t>
            </a:r>
            <a:endParaRPr lang="nl-NL" sz="59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13" name="Tekstvak 2"/>
          <p:cNvSpPr txBox="1">
            <a:spLocks noChangeArrowheads="1"/>
          </p:cNvSpPr>
          <p:nvPr/>
        </p:nvSpPr>
        <p:spPr bwMode="auto">
          <a:xfrm>
            <a:off x="4427984" y="312738"/>
            <a:ext cx="4788025" cy="108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nl-NL" sz="5900" b="1" dirty="0">
                <a:solidFill>
                  <a:srgbClr val="387038"/>
                </a:solidFill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massaal</a:t>
            </a:r>
            <a:endParaRPr lang="nl-NL" sz="59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14" name="Tekstvak 2"/>
          <p:cNvSpPr txBox="1">
            <a:spLocks noChangeArrowheads="1"/>
          </p:cNvSpPr>
          <p:nvPr/>
        </p:nvSpPr>
        <p:spPr bwMode="auto">
          <a:xfrm>
            <a:off x="355028" y="1628800"/>
            <a:ext cx="4072956" cy="4536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>
                <a:latin typeface="Century Gothic" panose="020B0502020202020204" pitchFamily="34" charset="0"/>
                <a:ea typeface="Calibri"/>
                <a:cs typeface="Times New Roman"/>
              </a:rPr>
              <a:t>= per stuk, apart van elkaar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nl-NL" sz="28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40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 </a:t>
            </a: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 algn="ctr">
              <a:lnSpc>
                <a:spcPct val="90000"/>
              </a:lnSpc>
              <a:spcAft>
                <a:spcPts val="0"/>
              </a:spcAft>
            </a:pPr>
            <a:r>
              <a:rPr lang="nl-NL" sz="2400" i="1" dirty="0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Sommige mensen komen </a:t>
            </a:r>
            <a:r>
              <a:rPr lang="nl-NL" sz="2400" i="1" u="sng" dirty="0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individueel</a:t>
            </a:r>
            <a:r>
              <a:rPr lang="nl-NL" sz="2400" i="1" dirty="0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 naar het buurthuis.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9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15" name="Tekstvak 2"/>
          <p:cNvSpPr txBox="1">
            <a:spLocks noChangeArrowheads="1"/>
          </p:cNvSpPr>
          <p:nvPr/>
        </p:nvSpPr>
        <p:spPr bwMode="auto">
          <a:xfrm>
            <a:off x="4716017" y="1624654"/>
            <a:ext cx="4248472" cy="4540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= in grote aantallen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 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 algn="ctr">
              <a:lnSpc>
                <a:spcPct val="90000"/>
              </a:lnSpc>
            </a:pPr>
            <a:r>
              <a:rPr lang="nl-NL" sz="2400" i="1" dirty="0">
                <a:solidFill>
                  <a:srgbClr val="387038"/>
                </a:solidFill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Mensen hebben </a:t>
            </a:r>
            <a:r>
              <a:rPr lang="nl-NL" sz="2400" i="1" u="sng" dirty="0">
                <a:solidFill>
                  <a:srgbClr val="387038"/>
                </a:solidFill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massaal</a:t>
            </a:r>
            <a:r>
              <a:rPr lang="nl-NL" sz="2400" i="1" dirty="0">
                <a:solidFill>
                  <a:srgbClr val="387038"/>
                </a:solidFill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 moeite met digitale zaken. </a:t>
            </a:r>
            <a:endParaRPr lang="nl-NL" sz="24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9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pic>
        <p:nvPicPr>
          <p:cNvPr id="2" name="Afbeelding 1" descr="Afbeelding met kleding, persoon, Broek, staan&#10;&#10;Automatisch gegenereerde beschrijving">
            <a:extLst>
              <a:ext uri="{FF2B5EF4-FFF2-40B4-BE49-F238E27FC236}">
                <a16:creationId xmlns:a16="http://schemas.microsoft.com/office/drawing/2014/main" id="{4F8A8AE4-23B0-2865-392A-E024FBDAD073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3688" y="2210665"/>
            <a:ext cx="1800200" cy="2817215"/>
          </a:xfrm>
          <a:prstGeom prst="rect">
            <a:avLst/>
          </a:prstGeom>
        </p:spPr>
      </p:pic>
      <p:pic>
        <p:nvPicPr>
          <p:cNvPr id="5" name="Afbeelding 4" descr="Afbeelding met tekenfilm, speelgoed&#10;&#10;Automatisch gegenereerde beschrijving">
            <a:extLst>
              <a:ext uri="{FF2B5EF4-FFF2-40B4-BE49-F238E27FC236}">
                <a16:creationId xmlns:a16="http://schemas.microsoft.com/office/drawing/2014/main" id="{A5614F36-B9BA-E5C9-A23A-6AB35754BE98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783012" y="2348880"/>
            <a:ext cx="4109468" cy="23834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316496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0" y="1196752"/>
            <a:ext cx="9144000" cy="51499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Afbeelding 10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0312" y="6264696"/>
            <a:ext cx="1584176" cy="593304"/>
          </a:xfrm>
          <a:prstGeom prst="rect">
            <a:avLst/>
          </a:prstGeom>
        </p:spPr>
      </p:pic>
      <p:sp>
        <p:nvSpPr>
          <p:cNvPr id="12" name="Tekstvak 2"/>
          <p:cNvSpPr txBox="1">
            <a:spLocks noChangeArrowheads="1"/>
          </p:cNvSpPr>
          <p:nvPr/>
        </p:nvSpPr>
        <p:spPr bwMode="auto">
          <a:xfrm>
            <a:off x="179512" y="1484784"/>
            <a:ext cx="4349786" cy="10192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nl-NL" sz="4400" b="1" dirty="0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overeenkomen</a:t>
            </a:r>
            <a:endParaRPr lang="nl-NL" sz="5400" b="1" dirty="0">
              <a:solidFill>
                <a:srgbClr val="387038"/>
              </a:solidFill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13" name="Tekstvak 2"/>
          <p:cNvSpPr txBox="1">
            <a:spLocks noChangeArrowheads="1"/>
          </p:cNvSpPr>
          <p:nvPr/>
        </p:nvSpPr>
        <p:spPr bwMode="auto">
          <a:xfrm>
            <a:off x="4427984" y="1357350"/>
            <a:ext cx="4788025" cy="108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nl-NL" sz="5400" b="1" dirty="0">
                <a:solidFill>
                  <a:srgbClr val="387038"/>
                </a:solidFill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verschillen</a:t>
            </a:r>
            <a:endParaRPr lang="nl-NL" sz="59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14" name="Tekstvak 2"/>
          <p:cNvSpPr txBox="1">
            <a:spLocks noChangeArrowheads="1"/>
          </p:cNvSpPr>
          <p:nvPr/>
        </p:nvSpPr>
        <p:spPr bwMode="auto">
          <a:xfrm>
            <a:off x="355028" y="2564904"/>
            <a:ext cx="4072956" cy="36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>
                <a:latin typeface="Century Gothic" panose="020B0502020202020204" pitchFamily="34" charset="0"/>
                <a:ea typeface="Calibri"/>
                <a:cs typeface="Times New Roman"/>
              </a:rPr>
              <a:t>= hetzelfde zijn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nl-NL" sz="28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4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r>
              <a:rPr lang="nl-NL" sz="2400" dirty="0">
                <a:latin typeface="Century Gothic" panose="020B0502020202020204" pitchFamily="34" charset="0"/>
                <a:ea typeface="Calibri"/>
                <a:cs typeface="Times New Roman"/>
              </a:rPr>
              <a:t>  </a:t>
            </a:r>
            <a:endParaRPr lang="nl-NL" sz="24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40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6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 algn="ctr">
              <a:lnSpc>
                <a:spcPct val="90000"/>
              </a:lnSpc>
              <a:spcAft>
                <a:spcPts val="0"/>
              </a:spcAft>
            </a:pPr>
            <a:r>
              <a:rPr lang="nl-NL" sz="2400" i="1" dirty="0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Het gebruik van e-mail </a:t>
            </a:r>
            <a:r>
              <a:rPr lang="nl-NL" sz="2400" i="1" u="sng" dirty="0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komt overeen</a:t>
            </a:r>
            <a:r>
              <a:rPr lang="nl-NL" sz="2400" i="1" dirty="0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.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r>
              <a:rPr lang="nl-NL" sz="1100" dirty="0"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9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15" name="Tekstvak 2"/>
          <p:cNvSpPr txBox="1">
            <a:spLocks noChangeArrowheads="1"/>
          </p:cNvSpPr>
          <p:nvPr/>
        </p:nvSpPr>
        <p:spPr bwMode="auto">
          <a:xfrm>
            <a:off x="4783011" y="2492896"/>
            <a:ext cx="4181477" cy="36724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spcAft>
                <a:spcPts val="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= anders zijn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 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nl-NL" sz="2800" dirty="0"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nl-NL" sz="3200" dirty="0"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 algn="ctr">
              <a:lnSpc>
                <a:spcPct val="90000"/>
              </a:lnSpc>
            </a:pPr>
            <a:endParaRPr lang="nl-NL" sz="2400" i="1" dirty="0">
              <a:solidFill>
                <a:srgbClr val="387038"/>
              </a:solidFill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 algn="ctr">
              <a:lnSpc>
                <a:spcPct val="90000"/>
              </a:lnSpc>
            </a:pPr>
            <a:r>
              <a:rPr lang="nl-NL" sz="2400" i="1" dirty="0">
                <a:solidFill>
                  <a:srgbClr val="387038"/>
                </a:solidFill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Maar veel apps </a:t>
            </a:r>
            <a:r>
              <a:rPr lang="nl-NL" sz="2400" i="1" u="sng" dirty="0">
                <a:solidFill>
                  <a:srgbClr val="387038"/>
                </a:solidFill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verschillen</a:t>
            </a:r>
            <a:r>
              <a:rPr lang="nl-NL" sz="2400" i="1" dirty="0">
                <a:solidFill>
                  <a:srgbClr val="387038"/>
                </a:solidFill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 met 10 jaar geleden.   </a:t>
            </a:r>
            <a:endParaRPr lang="nl-NL" sz="24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9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4" name="Tekstvak 2">
            <a:extLst>
              <a:ext uri="{FF2B5EF4-FFF2-40B4-BE49-F238E27FC236}">
                <a16:creationId xmlns:a16="http://schemas.microsoft.com/office/drawing/2014/main" id="{8FA8430C-5C6F-B49D-7548-A9C54DF7C8E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82824" y="61206"/>
            <a:ext cx="7178352" cy="108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nl-NL" sz="5900" b="1" dirty="0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ten opzichte van</a:t>
            </a:r>
            <a:endParaRPr lang="nl-NL" sz="59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cxnSp>
        <p:nvCxnSpPr>
          <p:cNvPr id="8" name="Rechte verbindingslijn 7">
            <a:extLst>
              <a:ext uri="{FF2B5EF4-FFF2-40B4-BE49-F238E27FC236}">
                <a16:creationId xmlns:a16="http://schemas.microsoft.com/office/drawing/2014/main" id="{8BE5BDD3-546A-5FF7-6A85-3A05479D52B2}"/>
              </a:ext>
            </a:extLst>
          </p:cNvPr>
          <p:cNvCxnSpPr>
            <a:cxnSpLocks/>
          </p:cNvCxnSpPr>
          <p:nvPr/>
        </p:nvCxnSpPr>
        <p:spPr>
          <a:xfrm flipV="1">
            <a:off x="1331640" y="116632"/>
            <a:ext cx="0" cy="1301874"/>
          </a:xfrm>
          <a:prstGeom prst="line">
            <a:avLst/>
          </a:prstGeom>
          <a:ln w="28575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0" name="Rechte verbindingslijn 9">
            <a:extLst>
              <a:ext uri="{FF2B5EF4-FFF2-40B4-BE49-F238E27FC236}">
                <a16:creationId xmlns:a16="http://schemas.microsoft.com/office/drawing/2014/main" id="{D29DBFF8-F210-4791-1E71-3E1495CD6ADA}"/>
              </a:ext>
            </a:extLst>
          </p:cNvPr>
          <p:cNvCxnSpPr>
            <a:cxnSpLocks/>
          </p:cNvCxnSpPr>
          <p:nvPr/>
        </p:nvCxnSpPr>
        <p:spPr>
          <a:xfrm flipV="1">
            <a:off x="7740352" y="116632"/>
            <a:ext cx="0" cy="1296144"/>
          </a:xfrm>
          <a:prstGeom prst="line">
            <a:avLst/>
          </a:prstGeom>
          <a:ln w="28575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7" name="Rechte verbindingslijn 16">
            <a:extLst>
              <a:ext uri="{FF2B5EF4-FFF2-40B4-BE49-F238E27FC236}">
                <a16:creationId xmlns:a16="http://schemas.microsoft.com/office/drawing/2014/main" id="{55BA0732-4A6D-2613-3FBC-DD9501EBE824}"/>
              </a:ext>
            </a:extLst>
          </p:cNvPr>
          <p:cNvCxnSpPr/>
          <p:nvPr/>
        </p:nvCxnSpPr>
        <p:spPr>
          <a:xfrm>
            <a:off x="1331640" y="116632"/>
            <a:ext cx="6408712" cy="0"/>
          </a:xfrm>
          <a:prstGeom prst="line">
            <a:avLst/>
          </a:prstGeom>
          <a:ln w="28575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8" name="Rechthoek 17">
            <a:extLst>
              <a:ext uri="{FF2B5EF4-FFF2-40B4-BE49-F238E27FC236}">
                <a16:creationId xmlns:a16="http://schemas.microsoft.com/office/drawing/2014/main" id="{B2A70774-5E6B-602C-2982-EA00FCB517E1}"/>
              </a:ext>
            </a:extLst>
          </p:cNvPr>
          <p:cNvSpPr/>
          <p:nvPr/>
        </p:nvSpPr>
        <p:spPr>
          <a:xfrm>
            <a:off x="6316522" y="923763"/>
            <a:ext cx="2520280" cy="424800"/>
          </a:xfrm>
          <a:prstGeom prst="rect">
            <a:avLst/>
          </a:prstGeom>
          <a:solidFill>
            <a:srgbClr val="DBEDDB"/>
          </a:solidFill>
          <a:ln>
            <a:solidFill>
              <a:srgbClr val="DBEDD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9" name="Tekstvak 18">
            <a:extLst>
              <a:ext uri="{FF2B5EF4-FFF2-40B4-BE49-F238E27FC236}">
                <a16:creationId xmlns:a16="http://schemas.microsoft.com/office/drawing/2014/main" id="{08552166-FDD7-C64C-5747-7742D61276F3}"/>
              </a:ext>
            </a:extLst>
          </p:cNvPr>
          <p:cNvSpPr txBox="1"/>
          <p:nvPr/>
        </p:nvSpPr>
        <p:spPr>
          <a:xfrm>
            <a:off x="6316522" y="901615"/>
            <a:ext cx="279424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200" dirty="0">
                <a:solidFill>
                  <a:srgbClr val="387038"/>
                </a:solidFill>
                <a:latin typeface="Century Gothic" panose="020B0502020202020204" pitchFamily="34" charset="0"/>
              </a:rPr>
              <a:t>= vergeleken met</a:t>
            </a:r>
          </a:p>
        </p:txBody>
      </p:sp>
      <p:pic>
        <p:nvPicPr>
          <p:cNvPr id="2" name="Afbeelding 1" descr="Afbeelding met persoon, computer, gadget, computer&#10;&#10;Automatisch gegenereerde beschrijving">
            <a:extLst>
              <a:ext uri="{FF2B5EF4-FFF2-40B4-BE49-F238E27FC236}">
                <a16:creationId xmlns:a16="http://schemas.microsoft.com/office/drawing/2014/main" id="{FC8D7C89-53CA-E68F-0666-8E2293D3B64D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360" y="3433053"/>
            <a:ext cx="2910090" cy="1941029"/>
          </a:xfrm>
          <a:prstGeom prst="rect">
            <a:avLst/>
          </a:prstGeom>
        </p:spPr>
      </p:pic>
      <p:pic>
        <p:nvPicPr>
          <p:cNvPr id="3" name="Afbeelding 2" descr="Afbeelding met persoon, computer, overdekt, computer&#10;&#10;Automatisch gegenereerde beschrijving">
            <a:extLst>
              <a:ext uri="{FF2B5EF4-FFF2-40B4-BE49-F238E27FC236}">
                <a16:creationId xmlns:a16="http://schemas.microsoft.com/office/drawing/2014/main" id="{1F38936A-4BC2-3D82-4531-E7D046669458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2995" y="3399662"/>
            <a:ext cx="3038002" cy="2014196"/>
          </a:xfrm>
          <a:prstGeom prst="rect">
            <a:avLst/>
          </a:prstGeom>
        </p:spPr>
      </p:pic>
      <p:sp>
        <p:nvSpPr>
          <p:cNvPr id="5" name="Tekstvak 4">
            <a:extLst>
              <a:ext uri="{FF2B5EF4-FFF2-40B4-BE49-F238E27FC236}">
                <a16:creationId xmlns:a16="http://schemas.microsoft.com/office/drawing/2014/main" id="{7762923F-31DE-C65D-0CE1-183DB8BC4C4A}"/>
              </a:ext>
            </a:extLst>
          </p:cNvPr>
          <p:cNvSpPr txBox="1"/>
          <p:nvPr/>
        </p:nvSpPr>
        <p:spPr>
          <a:xfrm>
            <a:off x="1720508" y="2904152"/>
            <a:ext cx="223224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4000" b="1" dirty="0"/>
              <a:t>2013</a:t>
            </a:r>
            <a:endParaRPr lang="nl-NL" b="1" dirty="0"/>
          </a:p>
        </p:txBody>
      </p:sp>
      <p:sp>
        <p:nvSpPr>
          <p:cNvPr id="6" name="Tekstvak 5">
            <a:extLst>
              <a:ext uri="{FF2B5EF4-FFF2-40B4-BE49-F238E27FC236}">
                <a16:creationId xmlns:a16="http://schemas.microsoft.com/office/drawing/2014/main" id="{E884EF03-5FA8-9EAF-8189-856C36DB5F1E}"/>
              </a:ext>
            </a:extLst>
          </p:cNvPr>
          <p:cNvSpPr txBox="1"/>
          <p:nvPr/>
        </p:nvSpPr>
        <p:spPr>
          <a:xfrm>
            <a:off x="6316522" y="2904152"/>
            <a:ext cx="223224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4000" b="1" dirty="0"/>
              <a:t>2023</a:t>
            </a:r>
            <a:endParaRPr lang="nl-NL" b="1" dirty="0"/>
          </a:p>
        </p:txBody>
      </p:sp>
      <p:sp>
        <p:nvSpPr>
          <p:cNvPr id="9" name="Pijl: links/rechts 8">
            <a:extLst>
              <a:ext uri="{FF2B5EF4-FFF2-40B4-BE49-F238E27FC236}">
                <a16:creationId xmlns:a16="http://schemas.microsoft.com/office/drawing/2014/main" id="{AAEAB43B-E770-E5CB-737A-4DC540E254CA}"/>
              </a:ext>
            </a:extLst>
          </p:cNvPr>
          <p:cNvSpPr/>
          <p:nvPr/>
        </p:nvSpPr>
        <p:spPr>
          <a:xfrm>
            <a:off x="3932175" y="4016219"/>
            <a:ext cx="1278230" cy="707886"/>
          </a:xfrm>
          <a:prstGeom prst="leftRightArrow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16" name="Text Box 14">
            <a:extLst>
              <a:ext uri="{FF2B5EF4-FFF2-40B4-BE49-F238E27FC236}">
                <a16:creationId xmlns:a16="http://schemas.microsoft.com/office/drawing/2014/main" id="{CF32BF8F-3A95-74BE-29F0-9F41C2E7253C}"/>
              </a:ext>
            </a:extLst>
          </p:cNvPr>
          <p:cNvSpPr txBox="1"/>
          <p:nvPr/>
        </p:nvSpPr>
        <p:spPr>
          <a:xfrm>
            <a:off x="16029" y="6326881"/>
            <a:ext cx="7873453" cy="792480"/>
          </a:xfrm>
          <a:prstGeom prst="rect">
            <a:avLst/>
          </a:prstGeom>
          <a:noFill/>
          <a:ln w="28575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i="1" dirty="0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We doen nu veel meer digitaal </a:t>
            </a:r>
            <a:r>
              <a:rPr lang="nl-NL" i="1" u="sng" dirty="0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ten opzichte van</a:t>
            </a:r>
            <a:r>
              <a:rPr lang="nl-NL" i="1" dirty="0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 10 jaar geleden.</a:t>
            </a:r>
          </a:p>
        </p:txBody>
      </p:sp>
    </p:spTree>
    <p:extLst>
      <p:ext uri="{BB962C8B-B14F-4D97-AF65-F5344CB8AC3E}">
        <p14:creationId xmlns:p14="http://schemas.microsoft.com/office/powerpoint/2010/main" val="14953479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187624" y="5013176"/>
            <a:ext cx="7016824" cy="1296144"/>
          </a:xfrm>
        </p:spPr>
        <p:txBody>
          <a:bodyPr/>
          <a:lstStyle/>
          <a:p>
            <a:r>
              <a:rPr lang="nl-NL" dirty="0">
                <a:solidFill>
                  <a:srgbClr val="C00000"/>
                </a:solidFill>
                <a:latin typeface="Century Gothic" panose="020B0502020202020204" pitchFamily="34" charset="0"/>
              </a:rPr>
              <a:t>Week 28 </a:t>
            </a:r>
            <a:r>
              <a:rPr lang="nl-NL">
                <a:solidFill>
                  <a:srgbClr val="C00000"/>
                </a:solidFill>
                <a:latin typeface="Century Gothic" panose="020B0502020202020204" pitchFamily="34" charset="0"/>
              </a:rPr>
              <a:t>– 11 juli 2023</a:t>
            </a:r>
            <a:endParaRPr lang="nl-NL" dirty="0">
              <a:solidFill>
                <a:srgbClr val="C00000"/>
              </a:solidFill>
              <a:latin typeface="Century Gothic" panose="020B0502020202020204" pitchFamily="34" charset="0"/>
            </a:endParaRPr>
          </a:p>
          <a:p>
            <a:r>
              <a:rPr lang="nl-NL" dirty="0">
                <a:solidFill>
                  <a:srgbClr val="C00000"/>
                </a:solidFill>
                <a:latin typeface="Century Gothic" panose="020B0502020202020204" pitchFamily="34" charset="0"/>
              </a:rPr>
              <a:t>Niveau B</a:t>
            </a:r>
          </a:p>
        </p:txBody>
      </p:sp>
      <p:sp>
        <p:nvSpPr>
          <p:cNvPr id="4" name="Ondertitel 2"/>
          <p:cNvSpPr txBox="1">
            <a:spLocks/>
          </p:cNvSpPr>
          <p:nvPr/>
        </p:nvSpPr>
        <p:spPr>
          <a:xfrm>
            <a:off x="0" y="0"/>
            <a:ext cx="2555776" cy="119675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nl-NL" sz="1100" i="1" dirty="0">
                <a:solidFill>
                  <a:srgbClr val="00B050"/>
                </a:solidFill>
                <a:latin typeface="Century Gothic" panose="020B0502020202020204" pitchFamily="34" charset="0"/>
              </a:rPr>
              <a:t>Gerarda Das</a:t>
            </a:r>
          </a:p>
          <a:p>
            <a:pPr algn="l"/>
            <a:r>
              <a:rPr lang="nl-NL" sz="1100" i="1" dirty="0">
                <a:solidFill>
                  <a:srgbClr val="00B050"/>
                </a:solidFill>
                <a:latin typeface="Century Gothic" panose="020B0502020202020204" pitchFamily="34" charset="0"/>
              </a:rPr>
              <a:t>Marjan ter Harmsel</a:t>
            </a:r>
          </a:p>
          <a:p>
            <a:pPr algn="l"/>
            <a:r>
              <a:rPr lang="en-US" sz="1100" i="1" dirty="0">
                <a:solidFill>
                  <a:srgbClr val="00B050"/>
                </a:solidFill>
                <a:latin typeface="Century Gothic" panose="020B0502020202020204" pitchFamily="34" charset="0"/>
              </a:rPr>
              <a:t>Mandy Routledge</a:t>
            </a:r>
            <a:endParaRPr lang="nl-NL" sz="1100" i="1" dirty="0">
              <a:solidFill>
                <a:srgbClr val="00B050"/>
              </a:solidFill>
              <a:latin typeface="Century Gothic" panose="020B0502020202020204" pitchFamily="34" charset="0"/>
            </a:endParaRPr>
          </a:p>
          <a:p>
            <a:pPr algn="l"/>
            <a:r>
              <a:rPr lang="en-US" sz="1100" i="1" dirty="0">
                <a:solidFill>
                  <a:srgbClr val="00B050"/>
                </a:solidFill>
                <a:latin typeface="Century Gothic" panose="020B0502020202020204" pitchFamily="34" charset="0"/>
              </a:rPr>
              <a:t>Francis Vrielink</a:t>
            </a:r>
          </a:p>
        </p:txBody>
      </p:sp>
      <p:pic>
        <p:nvPicPr>
          <p:cNvPr id="1026" name="Picture 2" descr="http://www.ikenkentalis.nl/public/images/logo-225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8608" y="1"/>
            <a:ext cx="1385391" cy="6926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Afbeelding 4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1079511"/>
            <a:ext cx="7164288" cy="36718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00658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8344" y="6244427"/>
            <a:ext cx="1475723" cy="583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47435"/>
            <a:ext cx="9144000" cy="6196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Box 14"/>
          <p:cNvSpPr txBox="1"/>
          <p:nvPr/>
        </p:nvSpPr>
        <p:spPr>
          <a:xfrm>
            <a:off x="113512" y="4581128"/>
            <a:ext cx="2946320" cy="701040"/>
          </a:xfrm>
          <a:prstGeom prst="rect">
            <a:avLst/>
          </a:prstGeom>
          <a:solidFill>
            <a:srgbClr val="DBEDDB"/>
          </a:solidFill>
          <a:ln w="28575">
            <a:solidFill>
              <a:srgbClr val="387038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360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6" name="Text Box 14"/>
          <p:cNvSpPr txBox="1"/>
          <p:nvPr/>
        </p:nvSpPr>
        <p:spPr>
          <a:xfrm>
            <a:off x="3131841" y="4005064"/>
            <a:ext cx="2808312" cy="701040"/>
          </a:xfrm>
          <a:prstGeom prst="rect">
            <a:avLst/>
          </a:prstGeom>
          <a:solidFill>
            <a:srgbClr val="DBEDDB"/>
          </a:solidFill>
          <a:ln w="28575">
            <a:solidFill>
              <a:srgbClr val="387038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360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7" name="Text Box 14"/>
          <p:cNvSpPr txBox="1"/>
          <p:nvPr/>
        </p:nvSpPr>
        <p:spPr>
          <a:xfrm>
            <a:off x="6012160" y="3448040"/>
            <a:ext cx="2850773" cy="701040"/>
          </a:xfrm>
          <a:prstGeom prst="rect">
            <a:avLst/>
          </a:prstGeom>
          <a:solidFill>
            <a:srgbClr val="DBEDDB"/>
          </a:solidFill>
          <a:ln w="28575">
            <a:solidFill>
              <a:srgbClr val="387038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360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8" name="Text Box 14"/>
          <p:cNvSpPr txBox="1"/>
          <p:nvPr/>
        </p:nvSpPr>
        <p:spPr>
          <a:xfrm>
            <a:off x="-82622" y="4557189"/>
            <a:ext cx="3297086" cy="701040"/>
          </a:xfrm>
          <a:prstGeom prst="rect">
            <a:avLst/>
          </a:prstGeom>
          <a:noFill/>
          <a:ln w="28575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nl-NL" sz="44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een fractie</a:t>
            </a:r>
            <a:endParaRPr lang="nl-NL" sz="105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9" name="Text Box 14"/>
          <p:cNvSpPr txBox="1"/>
          <p:nvPr/>
        </p:nvSpPr>
        <p:spPr>
          <a:xfrm>
            <a:off x="2966594" y="3898384"/>
            <a:ext cx="3138805" cy="807720"/>
          </a:xfrm>
          <a:prstGeom prst="rect">
            <a:avLst/>
          </a:prstGeom>
          <a:noFill/>
          <a:ln w="28575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nl-NL" sz="4800" dirty="0">
                <a:latin typeface="Century Gothic" panose="020B0502020202020204" pitchFamily="34" charset="0"/>
                <a:ea typeface="Calibri"/>
                <a:cs typeface="Times New Roman"/>
              </a:rPr>
              <a:t>e</a:t>
            </a:r>
            <a:r>
              <a:rPr lang="nl-NL" sz="4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en slag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10" name="Text Box 14"/>
          <p:cNvSpPr txBox="1"/>
          <p:nvPr/>
        </p:nvSpPr>
        <p:spPr>
          <a:xfrm>
            <a:off x="5969699" y="3413368"/>
            <a:ext cx="3138805" cy="807720"/>
          </a:xfrm>
          <a:prstGeom prst="rect">
            <a:avLst/>
          </a:prstGeom>
          <a:noFill/>
          <a:ln w="28575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11" name="Text Box 14"/>
          <p:cNvSpPr txBox="1"/>
          <p:nvPr/>
        </p:nvSpPr>
        <p:spPr>
          <a:xfrm>
            <a:off x="419974" y="454787"/>
            <a:ext cx="5520178" cy="792480"/>
          </a:xfrm>
          <a:prstGeom prst="rect">
            <a:avLst/>
          </a:prstGeom>
          <a:noFill/>
          <a:ln w="28575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000" i="1" dirty="0">
                <a:solidFill>
                  <a:srgbClr val="387038"/>
                </a:solidFill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De ene telefoon is </a:t>
            </a:r>
            <a:r>
              <a:rPr lang="nl-NL" sz="2000" i="1" u="sng" dirty="0">
                <a:solidFill>
                  <a:srgbClr val="387038"/>
                </a:solidFill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een slag</a:t>
            </a:r>
            <a:r>
              <a:rPr lang="nl-NL" sz="2000" i="1" dirty="0">
                <a:solidFill>
                  <a:srgbClr val="387038"/>
                </a:solidFill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 groter dan de andere.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12" name="Text Box 14"/>
          <p:cNvSpPr txBox="1"/>
          <p:nvPr/>
        </p:nvSpPr>
        <p:spPr>
          <a:xfrm>
            <a:off x="415810" y="5440480"/>
            <a:ext cx="2355990" cy="722106"/>
          </a:xfrm>
          <a:prstGeom prst="rect">
            <a:avLst/>
          </a:prstGeom>
          <a:solidFill>
            <a:srgbClr val="F7FBF7"/>
          </a:solidFill>
          <a:ln w="28575">
            <a:solidFill>
              <a:srgbClr val="387038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80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13" name="Tekstvak 2"/>
          <p:cNvSpPr txBox="1">
            <a:spLocks noChangeArrowheads="1"/>
          </p:cNvSpPr>
          <p:nvPr/>
        </p:nvSpPr>
        <p:spPr bwMode="auto">
          <a:xfrm>
            <a:off x="395535" y="5433412"/>
            <a:ext cx="2664295" cy="4899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80000"/>
              </a:lnSpc>
              <a:spcAft>
                <a:spcPts val="80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= een heel </a:t>
            </a:r>
            <a:r>
              <a:rPr lang="nl-NL" sz="2800" dirty="0">
                <a:latin typeface="Century Gothic" panose="020B0502020202020204" pitchFamily="34" charset="0"/>
                <a:ea typeface="Calibri"/>
                <a:cs typeface="Times New Roman"/>
              </a:rPr>
              <a:t>klein beetje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14" name="Text Box 14"/>
          <p:cNvSpPr txBox="1"/>
          <p:nvPr/>
        </p:nvSpPr>
        <p:spPr>
          <a:xfrm>
            <a:off x="3152113" y="4833970"/>
            <a:ext cx="2788039" cy="489991"/>
          </a:xfrm>
          <a:prstGeom prst="rect">
            <a:avLst/>
          </a:prstGeom>
          <a:solidFill>
            <a:srgbClr val="F7FBF7"/>
          </a:solidFill>
          <a:ln w="28575">
            <a:solidFill>
              <a:srgbClr val="387038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80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15" name="Tekstvak 2"/>
          <p:cNvSpPr txBox="1">
            <a:spLocks noChangeArrowheads="1"/>
          </p:cNvSpPr>
          <p:nvPr/>
        </p:nvSpPr>
        <p:spPr bwMode="auto">
          <a:xfrm>
            <a:off x="3131840" y="4826902"/>
            <a:ext cx="2808312" cy="4899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= </a:t>
            </a:r>
            <a:r>
              <a:rPr lang="nl-NL" sz="2800" dirty="0">
                <a:latin typeface="Century Gothic" panose="020B0502020202020204" pitchFamily="34" charset="0"/>
                <a:ea typeface="Calibri"/>
                <a:cs typeface="Times New Roman"/>
              </a:rPr>
              <a:t>een beetje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16" name="Text Box 14"/>
          <p:cNvSpPr txBox="1"/>
          <p:nvPr/>
        </p:nvSpPr>
        <p:spPr>
          <a:xfrm>
            <a:off x="6032433" y="4309312"/>
            <a:ext cx="2808313" cy="701040"/>
          </a:xfrm>
          <a:prstGeom prst="rect">
            <a:avLst/>
          </a:prstGeom>
          <a:solidFill>
            <a:srgbClr val="F7FBF7"/>
          </a:solidFill>
          <a:ln w="28575">
            <a:solidFill>
              <a:srgbClr val="387038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80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17" name="Tekstvak 2"/>
          <p:cNvSpPr txBox="1">
            <a:spLocks noChangeArrowheads="1"/>
          </p:cNvSpPr>
          <p:nvPr/>
        </p:nvSpPr>
        <p:spPr bwMode="auto">
          <a:xfrm>
            <a:off x="6012160" y="4302245"/>
            <a:ext cx="2850772" cy="278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80000"/>
              </a:lnSpc>
              <a:spcAft>
                <a:spcPts val="80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= </a:t>
            </a:r>
            <a:r>
              <a:rPr lang="nl-NL" sz="2800" dirty="0">
                <a:latin typeface="Century Gothic" panose="020B0502020202020204" pitchFamily="34" charset="0"/>
                <a:ea typeface="Calibri"/>
                <a:cs typeface="Times New Roman"/>
              </a:rPr>
              <a:t>behoorlijk veel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2" name="Text Box 14">
            <a:extLst>
              <a:ext uri="{FF2B5EF4-FFF2-40B4-BE49-F238E27FC236}">
                <a16:creationId xmlns:a16="http://schemas.microsoft.com/office/drawing/2014/main" id="{7D9757AC-FA03-6B27-D4C5-98C3E4AAD58D}"/>
              </a:ext>
            </a:extLst>
          </p:cNvPr>
          <p:cNvSpPr txBox="1"/>
          <p:nvPr/>
        </p:nvSpPr>
        <p:spPr>
          <a:xfrm>
            <a:off x="6147860" y="3392295"/>
            <a:ext cx="2715072" cy="807720"/>
          </a:xfrm>
          <a:prstGeom prst="rect">
            <a:avLst/>
          </a:prstGeom>
          <a:noFill/>
          <a:ln w="28575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nl-NL" sz="4800" dirty="0">
                <a:latin typeface="Century Gothic" panose="020B0502020202020204" pitchFamily="34" charset="0"/>
                <a:ea typeface="Calibri"/>
                <a:cs typeface="Times New Roman"/>
              </a:rPr>
              <a:t>een stuk 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BEE256E5-9643-E657-1B27-4F7DF7DD8025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28115" y="2090901"/>
            <a:ext cx="2331379" cy="2350786"/>
          </a:xfrm>
          <a:prstGeom prst="rect">
            <a:avLst/>
          </a:prstGeom>
        </p:spPr>
      </p:pic>
      <p:pic>
        <p:nvPicPr>
          <p:cNvPr id="18" name="Afbeelding 17">
            <a:extLst>
              <a:ext uri="{FF2B5EF4-FFF2-40B4-BE49-F238E27FC236}">
                <a16:creationId xmlns:a16="http://schemas.microsoft.com/office/drawing/2014/main" id="{48795B18-663A-5905-C10B-2BA7D5B2228D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354028" y="1462092"/>
            <a:ext cx="2331379" cy="2375893"/>
          </a:xfrm>
          <a:prstGeom prst="rect">
            <a:avLst/>
          </a:prstGeom>
        </p:spPr>
      </p:pic>
      <p:pic>
        <p:nvPicPr>
          <p:cNvPr id="20" name="Afbeelding 19">
            <a:extLst>
              <a:ext uri="{FF2B5EF4-FFF2-40B4-BE49-F238E27FC236}">
                <a16:creationId xmlns:a16="http://schemas.microsoft.com/office/drawing/2014/main" id="{94186589-A2E8-6B13-04B1-581BCA5F60D0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6679" y="666725"/>
            <a:ext cx="2464451" cy="27150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080707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8344" y="6244427"/>
            <a:ext cx="1475723" cy="583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47435"/>
            <a:ext cx="9144000" cy="6196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Box 14"/>
          <p:cNvSpPr txBox="1"/>
          <p:nvPr/>
        </p:nvSpPr>
        <p:spPr>
          <a:xfrm>
            <a:off x="251520" y="4581128"/>
            <a:ext cx="2808311" cy="701040"/>
          </a:xfrm>
          <a:prstGeom prst="rect">
            <a:avLst/>
          </a:prstGeom>
          <a:solidFill>
            <a:srgbClr val="DBEDDB"/>
          </a:solidFill>
          <a:ln w="28575">
            <a:solidFill>
              <a:srgbClr val="387038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360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6" name="Text Box 14"/>
          <p:cNvSpPr txBox="1"/>
          <p:nvPr/>
        </p:nvSpPr>
        <p:spPr>
          <a:xfrm>
            <a:off x="3131841" y="4005064"/>
            <a:ext cx="2808312" cy="701040"/>
          </a:xfrm>
          <a:prstGeom prst="rect">
            <a:avLst/>
          </a:prstGeom>
          <a:solidFill>
            <a:srgbClr val="DBEDDB"/>
          </a:solidFill>
          <a:ln w="28575">
            <a:solidFill>
              <a:srgbClr val="387038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360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7" name="Text Box 14"/>
          <p:cNvSpPr txBox="1"/>
          <p:nvPr/>
        </p:nvSpPr>
        <p:spPr>
          <a:xfrm>
            <a:off x="6012160" y="3448040"/>
            <a:ext cx="2850773" cy="701040"/>
          </a:xfrm>
          <a:prstGeom prst="rect">
            <a:avLst/>
          </a:prstGeom>
          <a:solidFill>
            <a:srgbClr val="DBEDDB"/>
          </a:solidFill>
          <a:ln w="28575">
            <a:solidFill>
              <a:srgbClr val="387038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360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8" name="Text Box 14"/>
          <p:cNvSpPr txBox="1"/>
          <p:nvPr/>
        </p:nvSpPr>
        <p:spPr>
          <a:xfrm>
            <a:off x="35496" y="4565496"/>
            <a:ext cx="3261592" cy="807720"/>
          </a:xfrm>
          <a:prstGeom prst="rect">
            <a:avLst/>
          </a:prstGeom>
          <a:noFill/>
          <a:ln w="28575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nl-NL" sz="4000" dirty="0">
                <a:latin typeface="Century Gothic" panose="020B0502020202020204" pitchFamily="34" charset="0"/>
                <a:ea typeface="Calibri"/>
                <a:cs typeface="Times New Roman"/>
              </a:rPr>
              <a:t>onbekend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9" name="Text Box 14"/>
          <p:cNvSpPr txBox="1"/>
          <p:nvPr/>
        </p:nvSpPr>
        <p:spPr>
          <a:xfrm>
            <a:off x="2966594" y="3989432"/>
            <a:ext cx="3138805" cy="807720"/>
          </a:xfrm>
          <a:prstGeom prst="rect">
            <a:avLst/>
          </a:prstGeom>
          <a:noFill/>
          <a:ln w="28575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nl-NL" sz="4000" dirty="0">
                <a:latin typeface="Century Gothic" panose="020B0502020202020204" pitchFamily="34" charset="0"/>
                <a:ea typeface="Calibri"/>
                <a:cs typeface="Times New Roman"/>
              </a:rPr>
              <a:t>verklaren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10" name="Text Box 14"/>
          <p:cNvSpPr txBox="1"/>
          <p:nvPr/>
        </p:nvSpPr>
        <p:spPr>
          <a:xfrm>
            <a:off x="5868144" y="3485376"/>
            <a:ext cx="3138805" cy="807720"/>
          </a:xfrm>
          <a:prstGeom prst="rect">
            <a:avLst/>
          </a:prstGeom>
          <a:noFill/>
          <a:ln w="28575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nl-NL" sz="4000" dirty="0">
                <a:latin typeface="Century Gothic" panose="020B0502020202020204" pitchFamily="34" charset="0"/>
                <a:ea typeface="Calibri"/>
                <a:cs typeface="Times New Roman"/>
              </a:rPr>
              <a:t>bekend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11" name="Text Box 14"/>
          <p:cNvSpPr txBox="1"/>
          <p:nvPr/>
        </p:nvSpPr>
        <p:spPr>
          <a:xfrm>
            <a:off x="352146" y="374527"/>
            <a:ext cx="7434605" cy="792480"/>
          </a:xfrm>
          <a:prstGeom prst="rect">
            <a:avLst/>
          </a:prstGeom>
          <a:noFill/>
          <a:ln w="28575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000" i="1" dirty="0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Er komen veel mensen naar het buurthuis. Dat </a:t>
            </a:r>
            <a:r>
              <a:rPr lang="nl-NL" sz="2000" i="1" u="sng" dirty="0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verklaart</a:t>
            </a:r>
            <a:r>
              <a:rPr lang="nl-NL" sz="2000" i="1" dirty="0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 hoe belangrijk deze plek voor veel mensen is. 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14" name="Text Box 14"/>
          <p:cNvSpPr txBox="1"/>
          <p:nvPr/>
        </p:nvSpPr>
        <p:spPr>
          <a:xfrm>
            <a:off x="3224121" y="4955233"/>
            <a:ext cx="4948279" cy="489991"/>
          </a:xfrm>
          <a:prstGeom prst="rect">
            <a:avLst/>
          </a:prstGeom>
          <a:solidFill>
            <a:srgbClr val="F7FBF7"/>
          </a:solidFill>
          <a:ln w="28575">
            <a:solidFill>
              <a:srgbClr val="387038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80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15" name="Tekstvak 2"/>
          <p:cNvSpPr txBox="1">
            <a:spLocks noChangeArrowheads="1"/>
          </p:cNvSpPr>
          <p:nvPr/>
        </p:nvSpPr>
        <p:spPr bwMode="auto">
          <a:xfrm>
            <a:off x="3203847" y="4941168"/>
            <a:ext cx="5544617" cy="4899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= </a:t>
            </a:r>
            <a:r>
              <a:rPr lang="nl-NL" sz="2800" dirty="0">
                <a:latin typeface="Century Gothic" panose="020B0502020202020204" pitchFamily="34" charset="0"/>
                <a:ea typeface="Calibri"/>
                <a:cs typeface="Times New Roman"/>
              </a:rPr>
              <a:t>uitleggen, duidelijk maken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pic>
        <p:nvPicPr>
          <p:cNvPr id="13" name="Afbeelding 12">
            <a:extLst>
              <a:ext uri="{FF2B5EF4-FFF2-40B4-BE49-F238E27FC236}">
                <a16:creationId xmlns:a16="http://schemas.microsoft.com/office/drawing/2014/main" id="{7A7B075C-CB66-7B28-4970-7E755110CCDD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5513" y="2112179"/>
            <a:ext cx="3044639" cy="1820877"/>
          </a:xfrm>
          <a:prstGeom prst="rect">
            <a:avLst/>
          </a:prstGeom>
        </p:spPr>
      </p:pic>
      <p:pic>
        <p:nvPicPr>
          <p:cNvPr id="19" name="Afbeelding 18">
            <a:extLst>
              <a:ext uri="{FF2B5EF4-FFF2-40B4-BE49-F238E27FC236}">
                <a16:creationId xmlns:a16="http://schemas.microsoft.com/office/drawing/2014/main" id="{88709ABF-EE28-1C47-DB8B-530B505D8013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067" y="3339417"/>
            <a:ext cx="2333380" cy="1125451"/>
          </a:xfrm>
          <a:prstGeom prst="rect">
            <a:avLst/>
          </a:prstGeom>
        </p:spPr>
      </p:pic>
      <p:pic>
        <p:nvPicPr>
          <p:cNvPr id="21" name="Afbeelding 20">
            <a:extLst>
              <a:ext uri="{FF2B5EF4-FFF2-40B4-BE49-F238E27FC236}">
                <a16:creationId xmlns:a16="http://schemas.microsoft.com/office/drawing/2014/main" id="{EDC81A5C-7F15-A057-7F8D-10B31E5EDA3B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2070" b="96630" l="4557" r="95118">
                        <a14:foregroundMark x1="11717" y1="18344" x2="28478" y2="11940"/>
                        <a14:foregroundMark x1="28478" y1="11940" x2="69081" y2="10111"/>
                        <a14:foregroundMark x1="69081" y1="10111" x2="85028" y2="18970"/>
                        <a14:foregroundMark x1="85028" y1="18970" x2="89910" y2="31247"/>
                        <a14:foregroundMark x1="47111" y1="89504" x2="48413" y2="91671"/>
                        <a14:foregroundMark x1="44752" y1="95859" x2="53702" y2="96630"/>
                        <a14:foregroundMark x1="38161" y1="4863" x2="56550" y2="5489"/>
                        <a14:foregroundMark x1="9601" y1="18488" x2="4557" y2="28455"/>
                        <a14:foregroundMark x1="4557" y1="28455" x2="4557" y2="28455"/>
                        <a14:foregroundMark x1="64443" y1="3755" x2="64443" y2="3755"/>
                        <a14:foregroundMark x1="95118" y1="27973" x2="95118" y2="27973"/>
                        <a14:foregroundMark x1="36615" y1="2070" x2="36615" y2="207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8371" y="2877665"/>
            <a:ext cx="966418" cy="1633239"/>
          </a:xfrm>
          <a:prstGeom prst="rect">
            <a:avLst/>
          </a:prstGeom>
        </p:spPr>
      </p:pic>
      <p:pic>
        <p:nvPicPr>
          <p:cNvPr id="22" name="Afbeelding 21">
            <a:extLst>
              <a:ext uri="{FF2B5EF4-FFF2-40B4-BE49-F238E27FC236}">
                <a16:creationId xmlns:a16="http://schemas.microsoft.com/office/drawing/2014/main" id="{E3D5448C-4155-F1EF-FE7A-86DA45A8F60C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2160" y="2264239"/>
            <a:ext cx="2333380" cy="1125451"/>
          </a:xfrm>
          <a:prstGeom prst="rect">
            <a:avLst/>
          </a:prstGeom>
        </p:spPr>
      </p:pic>
      <p:pic>
        <p:nvPicPr>
          <p:cNvPr id="24" name="Afbeelding 23">
            <a:extLst>
              <a:ext uri="{FF2B5EF4-FFF2-40B4-BE49-F238E27FC236}">
                <a16:creationId xmlns:a16="http://schemas.microsoft.com/office/drawing/2014/main" id="{8C1EA291-37F8-A613-95DC-8E1BF34ACD29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35" b="97388" l="9695" r="89946">
                        <a14:foregroundMark x1="33752" y1="6013" x2="62837" y2="3795"/>
                        <a14:foregroundMark x1="62837" y1="3795" x2="83662" y2="5224"/>
                        <a14:foregroundMark x1="43088" y1="92952" x2="41293" y2="82307"/>
                        <a14:foregroundMark x1="41293" y1="82307" x2="41293" y2="82307"/>
                        <a14:foregroundMark x1="59246" y1="96944" x2="45961" y2="97437"/>
                        <a14:foregroundMark x1="55296" y1="1084" x2="55296" y2="1084"/>
                        <a14:foregroundMark x1="89946" y1="15525" x2="89946" y2="15525"/>
                        <a14:foregroundMark x1="10054" y1="10153" x2="10054" y2="10153"/>
                        <a14:foregroundMark x1="23878" y1="61311" x2="23878" y2="6131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1974" y="1581758"/>
            <a:ext cx="472796" cy="17222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31023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8344" y="6244427"/>
            <a:ext cx="1475723" cy="583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47435"/>
            <a:ext cx="9144000" cy="6196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Box 14"/>
          <p:cNvSpPr txBox="1"/>
          <p:nvPr/>
        </p:nvSpPr>
        <p:spPr>
          <a:xfrm>
            <a:off x="251520" y="4581128"/>
            <a:ext cx="2808311" cy="701040"/>
          </a:xfrm>
          <a:prstGeom prst="rect">
            <a:avLst/>
          </a:prstGeom>
          <a:solidFill>
            <a:srgbClr val="DBEDDB"/>
          </a:solidFill>
          <a:ln w="28575">
            <a:solidFill>
              <a:srgbClr val="387038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360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6" name="Text Box 14"/>
          <p:cNvSpPr txBox="1"/>
          <p:nvPr/>
        </p:nvSpPr>
        <p:spPr>
          <a:xfrm>
            <a:off x="3131841" y="4005064"/>
            <a:ext cx="2808312" cy="701040"/>
          </a:xfrm>
          <a:prstGeom prst="rect">
            <a:avLst/>
          </a:prstGeom>
          <a:solidFill>
            <a:srgbClr val="DBEDDB"/>
          </a:solidFill>
          <a:ln w="28575">
            <a:solidFill>
              <a:srgbClr val="387038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360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7" name="Text Box 14"/>
          <p:cNvSpPr txBox="1"/>
          <p:nvPr/>
        </p:nvSpPr>
        <p:spPr>
          <a:xfrm>
            <a:off x="6012160" y="3448040"/>
            <a:ext cx="2850773" cy="701040"/>
          </a:xfrm>
          <a:prstGeom prst="rect">
            <a:avLst/>
          </a:prstGeom>
          <a:solidFill>
            <a:srgbClr val="DBEDDB"/>
          </a:solidFill>
          <a:ln w="28575">
            <a:solidFill>
              <a:srgbClr val="387038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360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8" name="Text Box 14"/>
          <p:cNvSpPr txBox="1"/>
          <p:nvPr/>
        </p:nvSpPr>
        <p:spPr>
          <a:xfrm>
            <a:off x="86272" y="4527788"/>
            <a:ext cx="3138805" cy="807720"/>
          </a:xfrm>
          <a:prstGeom prst="rect">
            <a:avLst/>
          </a:prstGeom>
          <a:noFill/>
          <a:ln w="28575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nl-NL" sz="4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grofweg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9" name="Text Box 14"/>
          <p:cNvSpPr txBox="1"/>
          <p:nvPr/>
        </p:nvSpPr>
        <p:spPr>
          <a:xfrm>
            <a:off x="2966594" y="3898384"/>
            <a:ext cx="3138805" cy="807720"/>
          </a:xfrm>
          <a:prstGeom prst="rect">
            <a:avLst/>
          </a:prstGeom>
          <a:noFill/>
          <a:ln w="28575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nl-NL" sz="4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nader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10" name="Text Box 14"/>
          <p:cNvSpPr txBox="1"/>
          <p:nvPr/>
        </p:nvSpPr>
        <p:spPr>
          <a:xfrm>
            <a:off x="5814561" y="3331374"/>
            <a:ext cx="3138805" cy="807720"/>
          </a:xfrm>
          <a:prstGeom prst="rect">
            <a:avLst/>
          </a:prstGeom>
          <a:noFill/>
          <a:ln w="28575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nl-NL" sz="4800" dirty="0">
                <a:latin typeface="Century Gothic" panose="020B0502020202020204" pitchFamily="34" charset="0"/>
                <a:ea typeface="Calibri"/>
                <a:cs typeface="Times New Roman"/>
              </a:rPr>
              <a:t>precies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11" name="Text Box 14"/>
          <p:cNvSpPr txBox="1"/>
          <p:nvPr/>
        </p:nvSpPr>
        <p:spPr>
          <a:xfrm>
            <a:off x="440394" y="486073"/>
            <a:ext cx="7227950" cy="1142727"/>
          </a:xfrm>
          <a:prstGeom prst="rect">
            <a:avLst/>
          </a:prstGeom>
          <a:noFill/>
          <a:ln w="28575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000" i="1" dirty="0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I</a:t>
            </a:r>
            <a:r>
              <a:rPr lang="nl-NL" sz="2000" i="1" dirty="0">
                <a:solidFill>
                  <a:srgbClr val="387038"/>
                </a:solidFill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k denk dat </a:t>
            </a:r>
            <a:r>
              <a:rPr lang="nl-NL" sz="2000" i="1" u="sng" dirty="0">
                <a:solidFill>
                  <a:srgbClr val="387038"/>
                </a:solidFill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grofweg</a:t>
            </a:r>
            <a:r>
              <a:rPr lang="nl-NL" sz="2000" i="1" dirty="0">
                <a:solidFill>
                  <a:srgbClr val="387038"/>
                </a:solidFill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 iedereen wel Whatsapp en e-mail gebruikt op zijn telefoon. Bij nader bekijken zie ik dat 2 leerlingen hun vinger niet opsteken. Dat is precies 10%.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14" name="Text Box 14"/>
          <p:cNvSpPr txBox="1"/>
          <p:nvPr/>
        </p:nvSpPr>
        <p:spPr>
          <a:xfrm>
            <a:off x="3152113" y="4833970"/>
            <a:ext cx="2766811" cy="864719"/>
          </a:xfrm>
          <a:prstGeom prst="rect">
            <a:avLst/>
          </a:prstGeom>
          <a:solidFill>
            <a:srgbClr val="F7FBF7"/>
          </a:solidFill>
          <a:ln w="28575">
            <a:solidFill>
              <a:srgbClr val="387038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80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15" name="Tekstvak 2"/>
          <p:cNvSpPr txBox="1">
            <a:spLocks noChangeArrowheads="1"/>
          </p:cNvSpPr>
          <p:nvPr/>
        </p:nvSpPr>
        <p:spPr bwMode="auto">
          <a:xfrm>
            <a:off x="3131839" y="4826903"/>
            <a:ext cx="2787085" cy="6364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90000"/>
              </a:lnSpc>
              <a:spcAft>
                <a:spcPts val="80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= </a:t>
            </a:r>
            <a:r>
              <a:rPr lang="nl-NL" sz="2800" dirty="0">
                <a:latin typeface="Century Gothic" panose="020B0502020202020204" pitchFamily="34" charset="0"/>
                <a:ea typeface="Calibri"/>
                <a:cs typeface="Times New Roman"/>
              </a:rPr>
              <a:t>preciezer, nauwkeuriger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12" name="Text Box 14">
            <a:extLst>
              <a:ext uri="{FF2B5EF4-FFF2-40B4-BE49-F238E27FC236}">
                <a16:creationId xmlns:a16="http://schemas.microsoft.com/office/drawing/2014/main" id="{1770E8A9-63DF-F30B-EFE7-12B7250B3AE1}"/>
              </a:ext>
            </a:extLst>
          </p:cNvPr>
          <p:cNvSpPr txBox="1"/>
          <p:nvPr/>
        </p:nvSpPr>
        <p:spPr>
          <a:xfrm>
            <a:off x="293020" y="5477195"/>
            <a:ext cx="2652344" cy="487717"/>
          </a:xfrm>
          <a:prstGeom prst="rect">
            <a:avLst/>
          </a:prstGeom>
          <a:solidFill>
            <a:srgbClr val="F7FBF7"/>
          </a:solidFill>
          <a:ln w="28575">
            <a:solidFill>
              <a:srgbClr val="387038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80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2" name="Tekstvak 2">
            <a:extLst>
              <a:ext uri="{FF2B5EF4-FFF2-40B4-BE49-F238E27FC236}">
                <a16:creationId xmlns:a16="http://schemas.microsoft.com/office/drawing/2014/main" id="{515A6831-9D22-BF51-52F3-8A66339602A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3098" y="5433675"/>
            <a:ext cx="2401656" cy="8647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= </a:t>
            </a:r>
            <a:r>
              <a:rPr lang="nl-NL" sz="2800" dirty="0">
                <a:latin typeface="Century Gothic" panose="020B0502020202020204" pitchFamily="34" charset="0"/>
                <a:ea typeface="Calibri"/>
                <a:cs typeface="Times New Roman"/>
              </a:rPr>
              <a:t>ongeveer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pic>
        <p:nvPicPr>
          <p:cNvPr id="13" name="Afbeelding 12" descr="Afbeelding met kleding, persoon, overdekt, Leren&#10;&#10;Automatisch gegenereerde beschrijving">
            <a:extLst>
              <a:ext uri="{FF2B5EF4-FFF2-40B4-BE49-F238E27FC236}">
                <a16:creationId xmlns:a16="http://schemas.microsoft.com/office/drawing/2014/main" id="{C99C7623-CD6F-6167-EBB0-FC2AEE1B4789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360" y="2870169"/>
            <a:ext cx="2565003" cy="1656992"/>
          </a:xfrm>
          <a:prstGeom prst="rect">
            <a:avLst/>
          </a:prstGeom>
        </p:spPr>
      </p:pic>
      <p:pic>
        <p:nvPicPr>
          <p:cNvPr id="17" name="Afbeelding 16" descr="Afbeelding met Menselijk gezicht, persoon, kleding, nek&#10;&#10;Automatisch gegenereerde beschrijving">
            <a:extLst>
              <a:ext uri="{FF2B5EF4-FFF2-40B4-BE49-F238E27FC236}">
                <a16:creationId xmlns:a16="http://schemas.microsoft.com/office/drawing/2014/main" id="{9951745A-AD5F-2656-3F54-1D75C22E0225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9899" y="2120158"/>
            <a:ext cx="2691155" cy="1797692"/>
          </a:xfrm>
          <a:prstGeom prst="rect">
            <a:avLst/>
          </a:prstGeom>
        </p:spPr>
      </p:pic>
      <p:pic>
        <p:nvPicPr>
          <p:cNvPr id="21" name="Afbeelding 20">
            <a:extLst>
              <a:ext uri="{FF2B5EF4-FFF2-40B4-BE49-F238E27FC236}">
                <a16:creationId xmlns:a16="http://schemas.microsoft.com/office/drawing/2014/main" id="{D34697E7-E6A9-E8B4-D362-CD5265A3B8E0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1170" y="1764376"/>
            <a:ext cx="2463448" cy="16455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192709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30" y="-27384"/>
            <a:ext cx="9128770" cy="62474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Box 14"/>
          <p:cNvSpPr txBox="1"/>
          <p:nvPr/>
        </p:nvSpPr>
        <p:spPr>
          <a:xfrm>
            <a:off x="2491576" y="2255001"/>
            <a:ext cx="3866306" cy="957975"/>
          </a:xfrm>
          <a:prstGeom prst="rect">
            <a:avLst/>
          </a:prstGeom>
          <a:solidFill>
            <a:srgbClr val="DBEDDB"/>
          </a:solidFill>
          <a:ln w="28575">
            <a:solidFill>
              <a:srgbClr val="387038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4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7" name="Text Box 14"/>
          <p:cNvSpPr txBox="1"/>
          <p:nvPr/>
        </p:nvSpPr>
        <p:spPr>
          <a:xfrm>
            <a:off x="2411760" y="2221366"/>
            <a:ext cx="4101173" cy="708115"/>
          </a:xfrm>
          <a:prstGeom prst="rect">
            <a:avLst/>
          </a:prstGeom>
          <a:noFill/>
          <a:ln w="28575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nl-NL" sz="6000" b="1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de trend</a:t>
            </a:r>
            <a:endParaRPr lang="nl-NL" sz="14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cxnSp>
        <p:nvCxnSpPr>
          <p:cNvPr id="8" name="Rechte verbindingslijn 7"/>
          <p:cNvCxnSpPr/>
          <p:nvPr/>
        </p:nvCxnSpPr>
        <p:spPr>
          <a:xfrm flipH="1">
            <a:off x="1835696" y="3212976"/>
            <a:ext cx="1772920" cy="1111885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Rechte verbindingslijn 8"/>
          <p:cNvCxnSpPr>
            <a:cxnSpLocks/>
            <a:endCxn id="7" idx="0"/>
          </p:cNvCxnSpPr>
          <p:nvPr/>
        </p:nvCxnSpPr>
        <p:spPr>
          <a:xfrm flipH="1">
            <a:off x="4462347" y="1432346"/>
            <a:ext cx="1383672" cy="78902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Rechte verbindingslijn 9"/>
          <p:cNvCxnSpPr>
            <a:cxnSpLocks/>
          </p:cNvCxnSpPr>
          <p:nvPr/>
        </p:nvCxnSpPr>
        <p:spPr>
          <a:xfrm>
            <a:off x="5408503" y="3212976"/>
            <a:ext cx="1185135" cy="971502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 Box 14"/>
          <p:cNvSpPr txBox="1"/>
          <p:nvPr/>
        </p:nvSpPr>
        <p:spPr>
          <a:xfrm>
            <a:off x="6505122" y="3535128"/>
            <a:ext cx="2336103" cy="818285"/>
          </a:xfrm>
          <a:prstGeom prst="rect">
            <a:avLst/>
          </a:prstGeom>
          <a:solidFill>
            <a:srgbClr val="DBEDDB"/>
          </a:solidFill>
          <a:ln w="28575">
            <a:solidFill>
              <a:srgbClr val="387038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4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13" name="Text Box 14"/>
          <p:cNvSpPr txBox="1"/>
          <p:nvPr/>
        </p:nvSpPr>
        <p:spPr>
          <a:xfrm>
            <a:off x="4201624" y="825813"/>
            <a:ext cx="2818648" cy="898428"/>
          </a:xfrm>
          <a:prstGeom prst="rect">
            <a:avLst/>
          </a:prstGeom>
          <a:solidFill>
            <a:srgbClr val="DBEDDB"/>
          </a:solidFill>
          <a:ln w="28575">
            <a:solidFill>
              <a:srgbClr val="387038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4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14" name="Text Box 14"/>
          <p:cNvSpPr txBox="1"/>
          <p:nvPr/>
        </p:nvSpPr>
        <p:spPr>
          <a:xfrm>
            <a:off x="4296931" y="875983"/>
            <a:ext cx="2628033" cy="606911"/>
          </a:xfrm>
          <a:prstGeom prst="rect">
            <a:avLst/>
          </a:prstGeom>
          <a:noFill/>
          <a:ln w="28575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80000"/>
              </a:lnSpc>
              <a:spcAft>
                <a:spcPts val="800"/>
              </a:spcAft>
            </a:pPr>
            <a:r>
              <a:rPr lang="nl-NL" sz="32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gescheurde broeken</a:t>
            </a:r>
            <a:endParaRPr lang="nl-NL" sz="10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15" name="Text Box 14"/>
          <p:cNvSpPr txBox="1"/>
          <p:nvPr/>
        </p:nvSpPr>
        <p:spPr>
          <a:xfrm>
            <a:off x="302776" y="4146490"/>
            <a:ext cx="3104414" cy="940506"/>
          </a:xfrm>
          <a:prstGeom prst="rect">
            <a:avLst/>
          </a:prstGeom>
          <a:solidFill>
            <a:srgbClr val="DBEDDB"/>
          </a:solidFill>
          <a:ln w="28575">
            <a:solidFill>
              <a:srgbClr val="387038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4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16" name="Text Box 14"/>
          <p:cNvSpPr txBox="1"/>
          <p:nvPr/>
        </p:nvSpPr>
        <p:spPr>
          <a:xfrm>
            <a:off x="128654" y="4261030"/>
            <a:ext cx="3414083" cy="606911"/>
          </a:xfrm>
          <a:prstGeom prst="rect">
            <a:avLst/>
          </a:prstGeom>
          <a:noFill/>
          <a:ln w="28575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80000"/>
              </a:lnSpc>
              <a:spcAft>
                <a:spcPts val="800"/>
              </a:spcAft>
            </a:pPr>
            <a:r>
              <a:rPr lang="nl-NL" sz="3200" dirty="0">
                <a:latin typeface="Century Gothic" panose="020B0502020202020204" pitchFamily="34" charset="0"/>
                <a:ea typeface="Calibri"/>
                <a:cs typeface="Times New Roman"/>
              </a:rPr>
              <a:t>d</a:t>
            </a:r>
            <a:r>
              <a:rPr lang="nl-NL" sz="32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igitaal dingen doen</a:t>
            </a:r>
            <a:endParaRPr lang="nl-NL" sz="10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pic>
        <p:nvPicPr>
          <p:cNvPr id="32" name="Afbeelding 31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0312" y="6220072"/>
            <a:ext cx="1584176" cy="593304"/>
          </a:xfrm>
          <a:prstGeom prst="rect">
            <a:avLst/>
          </a:prstGeom>
        </p:spPr>
      </p:pic>
      <p:sp>
        <p:nvSpPr>
          <p:cNvPr id="17" name="Text Box 14"/>
          <p:cNvSpPr txBox="1"/>
          <p:nvPr/>
        </p:nvSpPr>
        <p:spPr>
          <a:xfrm>
            <a:off x="2490952" y="3212976"/>
            <a:ext cx="3866306" cy="811888"/>
          </a:xfrm>
          <a:prstGeom prst="rect">
            <a:avLst/>
          </a:prstGeom>
          <a:solidFill>
            <a:srgbClr val="F7FBF7"/>
          </a:solidFill>
          <a:ln w="28575">
            <a:solidFill>
              <a:srgbClr val="387038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80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18" name="Tekstvak 2"/>
          <p:cNvSpPr txBox="1">
            <a:spLocks noChangeArrowheads="1"/>
          </p:cNvSpPr>
          <p:nvPr/>
        </p:nvSpPr>
        <p:spPr bwMode="auto">
          <a:xfrm>
            <a:off x="2563569" y="3210476"/>
            <a:ext cx="3721072" cy="324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90000"/>
              </a:lnSpc>
              <a:spcAft>
                <a:spcPts val="80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= </a:t>
            </a:r>
            <a:r>
              <a:rPr lang="nl-NL" sz="2800" dirty="0">
                <a:latin typeface="Century Gothic" panose="020B0502020202020204" pitchFamily="34" charset="0"/>
                <a:ea typeface="Calibri"/>
                <a:cs typeface="Times New Roman"/>
              </a:rPr>
              <a:t>de richting waarin zich iets ontwikkelt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pic>
        <p:nvPicPr>
          <p:cNvPr id="19" name="Afbeelding 18">
            <a:extLst>
              <a:ext uri="{FF2B5EF4-FFF2-40B4-BE49-F238E27FC236}">
                <a16:creationId xmlns:a16="http://schemas.microsoft.com/office/drawing/2014/main" id="{1D232E64-F568-40A8-9CCB-00A968EF58B3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998" y="474295"/>
            <a:ext cx="2373475" cy="1583108"/>
          </a:xfrm>
          <a:prstGeom prst="rect">
            <a:avLst/>
          </a:prstGeom>
        </p:spPr>
      </p:pic>
      <p:pic>
        <p:nvPicPr>
          <p:cNvPr id="3" name="Afbeelding 2" descr="Afbeelding met lucht, buiten, persoon, broek&#10;&#10;Automatisch gegenereerde beschrijving">
            <a:extLst>
              <a:ext uri="{FF2B5EF4-FFF2-40B4-BE49-F238E27FC236}">
                <a16:creationId xmlns:a16="http://schemas.microsoft.com/office/drawing/2014/main" id="{A0B21133-B41A-4654-BA60-271C0F8CF1F0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259169" y="404664"/>
            <a:ext cx="1507316" cy="2100197"/>
          </a:xfrm>
          <a:prstGeom prst="rect">
            <a:avLst/>
          </a:prstGeom>
        </p:spPr>
      </p:pic>
      <p:pic>
        <p:nvPicPr>
          <p:cNvPr id="6" name="Afbeelding 5" descr="Afbeelding met kaart&#10;&#10;Automatisch gegenereerde beschrijving">
            <a:extLst>
              <a:ext uri="{FF2B5EF4-FFF2-40B4-BE49-F238E27FC236}">
                <a16:creationId xmlns:a16="http://schemas.microsoft.com/office/drawing/2014/main" id="{A3545556-8BCF-4B82-88F8-594BD9F573ED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8503" y="4439878"/>
            <a:ext cx="2619881" cy="1477614"/>
          </a:xfrm>
          <a:prstGeom prst="rect">
            <a:avLst/>
          </a:prstGeom>
        </p:spPr>
      </p:pic>
      <p:sp>
        <p:nvSpPr>
          <p:cNvPr id="26" name="Text Box 14">
            <a:extLst>
              <a:ext uri="{FF2B5EF4-FFF2-40B4-BE49-F238E27FC236}">
                <a16:creationId xmlns:a16="http://schemas.microsoft.com/office/drawing/2014/main" id="{9B844527-1912-4CFC-B1BE-3CD2EE68EF67}"/>
              </a:ext>
            </a:extLst>
          </p:cNvPr>
          <p:cNvSpPr txBox="1"/>
          <p:nvPr/>
        </p:nvSpPr>
        <p:spPr>
          <a:xfrm>
            <a:off x="5923406" y="3535128"/>
            <a:ext cx="3544300" cy="384232"/>
          </a:xfrm>
          <a:prstGeom prst="rect">
            <a:avLst/>
          </a:prstGeom>
          <a:noFill/>
          <a:ln w="28575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80000"/>
              </a:lnSpc>
              <a:spcAft>
                <a:spcPts val="800"/>
              </a:spcAft>
            </a:pPr>
            <a:r>
              <a:rPr lang="nl-NL" sz="32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duurzaam verbouwen</a:t>
            </a:r>
            <a:endParaRPr lang="nl-NL" sz="10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pic>
        <p:nvPicPr>
          <p:cNvPr id="4" name="Afbeelding 3" descr="Afbeelding met Menselijk gezicht, kleding, persoon, tekenfilm&#10;&#10;Automatisch gegenereerde beschrijving">
            <a:extLst>
              <a:ext uri="{FF2B5EF4-FFF2-40B4-BE49-F238E27FC236}">
                <a16:creationId xmlns:a16="http://schemas.microsoft.com/office/drawing/2014/main" id="{9B396E0D-00AE-F5E2-E3B1-DC4E68954DA6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103" y="5104107"/>
            <a:ext cx="2411760" cy="1608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828336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30" y="-27384"/>
            <a:ext cx="9128770" cy="62474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Box 14"/>
          <p:cNvSpPr txBox="1"/>
          <p:nvPr/>
        </p:nvSpPr>
        <p:spPr>
          <a:xfrm>
            <a:off x="1145745" y="2366119"/>
            <a:ext cx="4101173" cy="846857"/>
          </a:xfrm>
          <a:prstGeom prst="rect">
            <a:avLst/>
          </a:prstGeom>
          <a:solidFill>
            <a:srgbClr val="DBEDDB"/>
          </a:solidFill>
          <a:ln w="28575">
            <a:solidFill>
              <a:srgbClr val="387038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4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7" name="Text Box 14"/>
          <p:cNvSpPr txBox="1"/>
          <p:nvPr/>
        </p:nvSpPr>
        <p:spPr>
          <a:xfrm>
            <a:off x="960592" y="2323335"/>
            <a:ext cx="4332443" cy="708115"/>
          </a:xfrm>
          <a:prstGeom prst="rect">
            <a:avLst/>
          </a:prstGeom>
          <a:noFill/>
          <a:ln w="28575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nl-NL" sz="4800" b="1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de prioriteit</a:t>
            </a:r>
            <a:endParaRPr lang="nl-NL" sz="10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cxnSp>
        <p:nvCxnSpPr>
          <p:cNvPr id="8" name="Rechte verbindingslijn 7"/>
          <p:cNvCxnSpPr>
            <a:cxnSpLocks/>
            <a:endCxn id="16" idx="0"/>
          </p:cNvCxnSpPr>
          <p:nvPr/>
        </p:nvCxnSpPr>
        <p:spPr>
          <a:xfrm>
            <a:off x="2829468" y="3188485"/>
            <a:ext cx="155762" cy="1504735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Rechte verbindingslijn 9"/>
          <p:cNvCxnSpPr>
            <a:cxnSpLocks/>
            <a:endCxn id="5" idx="0"/>
          </p:cNvCxnSpPr>
          <p:nvPr/>
        </p:nvCxnSpPr>
        <p:spPr>
          <a:xfrm flipH="1">
            <a:off x="3196332" y="1543290"/>
            <a:ext cx="845122" cy="822829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 Box 14"/>
          <p:cNvSpPr txBox="1"/>
          <p:nvPr/>
        </p:nvSpPr>
        <p:spPr>
          <a:xfrm>
            <a:off x="2936158" y="594418"/>
            <a:ext cx="3376793" cy="904802"/>
          </a:xfrm>
          <a:prstGeom prst="rect">
            <a:avLst/>
          </a:prstGeom>
          <a:solidFill>
            <a:srgbClr val="DBEDDB"/>
          </a:solidFill>
          <a:ln w="28575">
            <a:solidFill>
              <a:srgbClr val="387038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4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12" name="Text Box 14"/>
          <p:cNvSpPr txBox="1"/>
          <p:nvPr/>
        </p:nvSpPr>
        <p:spPr>
          <a:xfrm>
            <a:off x="2829468" y="544104"/>
            <a:ext cx="3699159" cy="606911"/>
          </a:xfrm>
          <a:prstGeom prst="rect">
            <a:avLst/>
          </a:prstGeom>
          <a:noFill/>
          <a:ln w="28575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nl-NL" sz="2800" dirty="0">
                <a:latin typeface="Century Gothic" panose="020B0502020202020204" pitchFamily="34" charset="0"/>
                <a:ea typeface="Calibri"/>
                <a:cs typeface="Times New Roman"/>
              </a:rPr>
              <a:t>Blussen heeft </a:t>
            </a:r>
            <a:r>
              <a:rPr lang="nl-NL" sz="2800" u="sng" dirty="0">
                <a:latin typeface="Century Gothic" panose="020B0502020202020204" pitchFamily="34" charset="0"/>
                <a:ea typeface="Calibri"/>
                <a:cs typeface="Times New Roman"/>
              </a:rPr>
              <a:t>prioriteit</a:t>
            </a:r>
            <a:r>
              <a:rPr lang="nl-NL" sz="2800" dirty="0">
                <a:latin typeface="Century Gothic" panose="020B0502020202020204" pitchFamily="34" charset="0"/>
                <a:ea typeface="Calibri"/>
                <a:cs typeface="Times New Roman"/>
              </a:rPr>
              <a:t> bij brand.</a:t>
            </a:r>
            <a:endParaRPr lang="nl-NL" sz="9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15" name="Text Box 14"/>
          <p:cNvSpPr txBox="1"/>
          <p:nvPr/>
        </p:nvSpPr>
        <p:spPr>
          <a:xfrm>
            <a:off x="363166" y="4693220"/>
            <a:ext cx="5319839" cy="967351"/>
          </a:xfrm>
          <a:prstGeom prst="rect">
            <a:avLst/>
          </a:prstGeom>
          <a:solidFill>
            <a:srgbClr val="DBEDDB"/>
          </a:solidFill>
          <a:ln w="28575">
            <a:solidFill>
              <a:srgbClr val="387038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4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16" name="Text Box 14"/>
          <p:cNvSpPr txBox="1"/>
          <p:nvPr/>
        </p:nvSpPr>
        <p:spPr>
          <a:xfrm>
            <a:off x="287453" y="4693220"/>
            <a:ext cx="5395553" cy="606911"/>
          </a:xfrm>
          <a:prstGeom prst="rect">
            <a:avLst/>
          </a:prstGeom>
          <a:noFill/>
          <a:ln w="28575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Als je bankgegevens gehackt zijn, heeft dat </a:t>
            </a:r>
            <a:r>
              <a:rPr lang="nl-NL" sz="2800" u="sng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prioriteit</a:t>
            </a: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.</a:t>
            </a:r>
            <a:endParaRPr lang="nl-NL" sz="9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pic>
        <p:nvPicPr>
          <p:cNvPr id="32" name="Afbeelding 31"/>
          <p:cNvPicPr/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0312" y="6220072"/>
            <a:ext cx="1584176" cy="593304"/>
          </a:xfrm>
          <a:prstGeom prst="rect">
            <a:avLst/>
          </a:prstGeom>
        </p:spPr>
      </p:pic>
      <p:sp>
        <p:nvSpPr>
          <p:cNvPr id="17" name="Text Box 14"/>
          <p:cNvSpPr txBox="1"/>
          <p:nvPr/>
        </p:nvSpPr>
        <p:spPr>
          <a:xfrm>
            <a:off x="570621" y="3165846"/>
            <a:ext cx="5112386" cy="955899"/>
          </a:xfrm>
          <a:prstGeom prst="rect">
            <a:avLst/>
          </a:prstGeom>
          <a:solidFill>
            <a:srgbClr val="F7FBF7"/>
          </a:solidFill>
          <a:ln w="28575">
            <a:solidFill>
              <a:srgbClr val="387038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80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18" name="Tekstvak 2"/>
          <p:cNvSpPr txBox="1">
            <a:spLocks noChangeArrowheads="1"/>
          </p:cNvSpPr>
          <p:nvPr/>
        </p:nvSpPr>
        <p:spPr bwMode="auto">
          <a:xfrm>
            <a:off x="570622" y="3165846"/>
            <a:ext cx="5112386" cy="8995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= </a:t>
            </a:r>
            <a:r>
              <a:rPr lang="nl-NL" sz="2800" b="0" kern="1200" dirty="0">
                <a:solidFill>
                  <a:schemeClr val="tx1"/>
                </a:solidFill>
                <a:effectLst/>
                <a:latin typeface="Century Gothic" panose="020B0502020202020204" pitchFamily="34" charset="0"/>
              </a:rPr>
              <a:t>de voorrang, dat wat als </a:t>
            </a:r>
            <a:br>
              <a:rPr lang="nl-NL" sz="2800" b="0" kern="1200" dirty="0">
                <a:solidFill>
                  <a:schemeClr val="tx1"/>
                </a:solidFill>
                <a:effectLst/>
                <a:latin typeface="Century Gothic" panose="020B0502020202020204" pitchFamily="34" charset="0"/>
              </a:rPr>
            </a:br>
            <a:r>
              <a:rPr lang="nl-NL" sz="2800" b="0" kern="1200" dirty="0">
                <a:solidFill>
                  <a:schemeClr val="tx1"/>
                </a:solidFill>
                <a:effectLst/>
                <a:latin typeface="Century Gothic" panose="020B0502020202020204" pitchFamily="34" charset="0"/>
              </a:rPr>
              <a:t>eerst gedaan moet worden</a:t>
            </a:r>
            <a:endParaRPr lang="nl-NL" sz="2800" dirty="0">
              <a:latin typeface="Century Gothic" panose="020B0502020202020204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E6AB4EA3-758B-607B-8CE0-18437873E43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5229" y="1844824"/>
            <a:ext cx="2721768" cy="3666186"/>
          </a:xfrm>
          <a:prstGeom prst="rect">
            <a:avLst/>
          </a:prstGeom>
        </p:spPr>
      </p:pic>
      <p:pic>
        <p:nvPicPr>
          <p:cNvPr id="20" name="Afbeelding 19" descr="Afbeelding met clipart, tekenfilm, illustratie&#10;&#10;Automatisch gegenereerde beschrijving">
            <a:extLst>
              <a:ext uri="{FF2B5EF4-FFF2-40B4-BE49-F238E27FC236}">
                <a16:creationId xmlns:a16="http://schemas.microsoft.com/office/drawing/2014/main" id="{8BDB8DF8-548D-4BFD-7EBD-C630433503C7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9418" y="361443"/>
            <a:ext cx="1960606" cy="19606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566148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kstvak 5"/>
          <p:cNvSpPr txBox="1"/>
          <p:nvPr/>
        </p:nvSpPr>
        <p:spPr>
          <a:xfrm>
            <a:off x="-36512" y="25814"/>
            <a:ext cx="918051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7200" b="1" u="sng" dirty="0">
                <a:latin typeface="Century Gothic" panose="020B0502020202020204" pitchFamily="34" charset="0"/>
              </a:rPr>
              <a:t>een slag</a:t>
            </a:r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DE06DF83-C192-4B87-FDCC-69757E7A8B8D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1772816"/>
            <a:ext cx="6630528" cy="44763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200758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kstvak 5"/>
          <p:cNvSpPr txBox="1"/>
          <p:nvPr/>
        </p:nvSpPr>
        <p:spPr>
          <a:xfrm>
            <a:off x="-36512" y="25814"/>
            <a:ext cx="918051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7200" b="1" u="sng" dirty="0">
                <a:latin typeface="Century Gothic" panose="020B0502020202020204" pitchFamily="34" charset="0"/>
              </a:rPr>
              <a:t>grofweg</a:t>
            </a:r>
          </a:p>
        </p:txBody>
      </p:sp>
      <p:pic>
        <p:nvPicPr>
          <p:cNvPr id="5" name="Afbeelding 4" descr="Afbeelding met kleding, persoon, overdekt, Leren&#10;&#10;Automatisch gegenereerde beschrijving">
            <a:extLst>
              <a:ext uri="{FF2B5EF4-FFF2-40B4-BE49-F238E27FC236}">
                <a16:creationId xmlns:a16="http://schemas.microsoft.com/office/drawing/2014/main" id="{F11DF643-8A9E-9490-0A9D-67BF3CB5E7EB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7418" y="1556792"/>
            <a:ext cx="7429163" cy="47992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904800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kstvak 5"/>
          <p:cNvSpPr txBox="1"/>
          <p:nvPr/>
        </p:nvSpPr>
        <p:spPr>
          <a:xfrm>
            <a:off x="-36512" y="25814"/>
            <a:ext cx="918051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7200" b="1" u="sng" dirty="0">
                <a:latin typeface="Century Gothic" panose="020B0502020202020204" pitchFamily="34" charset="0"/>
              </a:rPr>
              <a:t>de trend</a:t>
            </a:r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9E5E3877-E643-4160-8165-A34C2A497540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564" y="1412776"/>
            <a:ext cx="7848872" cy="5235198"/>
          </a:xfrm>
          <a:prstGeom prst="rect">
            <a:avLst/>
          </a:prstGeom>
        </p:spPr>
      </p:pic>
      <p:sp>
        <p:nvSpPr>
          <p:cNvPr id="4" name="Tekstvak 3">
            <a:extLst>
              <a:ext uri="{FF2B5EF4-FFF2-40B4-BE49-F238E27FC236}">
                <a16:creationId xmlns:a16="http://schemas.microsoft.com/office/drawing/2014/main" id="{3C1E67F0-2BF8-4B2F-988A-7679BFDC9CF4}"/>
              </a:ext>
            </a:extLst>
          </p:cNvPr>
          <p:cNvSpPr txBox="1"/>
          <p:nvPr/>
        </p:nvSpPr>
        <p:spPr>
          <a:xfrm>
            <a:off x="3491880" y="5414764"/>
            <a:ext cx="38884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dirty="0">
                <a:solidFill>
                  <a:schemeClr val="bg1"/>
                </a:solidFill>
              </a:rPr>
              <a:t>digitaal dingen doen</a:t>
            </a:r>
          </a:p>
        </p:txBody>
      </p:sp>
    </p:spTree>
    <p:extLst>
      <p:ext uri="{BB962C8B-B14F-4D97-AF65-F5344CB8AC3E}">
        <p14:creationId xmlns:p14="http://schemas.microsoft.com/office/powerpoint/2010/main" val="368370624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kstvak 5"/>
          <p:cNvSpPr txBox="1"/>
          <p:nvPr/>
        </p:nvSpPr>
        <p:spPr>
          <a:xfrm>
            <a:off x="-36512" y="25814"/>
            <a:ext cx="918051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7200" b="1" u="sng" dirty="0">
                <a:latin typeface="Century Gothic" panose="020B0502020202020204" pitchFamily="34" charset="0"/>
              </a:rPr>
              <a:t>ten opzichte van</a:t>
            </a:r>
          </a:p>
        </p:txBody>
      </p:sp>
      <p:pic>
        <p:nvPicPr>
          <p:cNvPr id="3" name="Afbeelding 2" descr="Afbeelding met persoon, computer, gadget, computer&#10;&#10;Automatisch gegenereerde beschrijving">
            <a:extLst>
              <a:ext uri="{FF2B5EF4-FFF2-40B4-BE49-F238E27FC236}">
                <a16:creationId xmlns:a16="http://schemas.microsoft.com/office/drawing/2014/main" id="{C9B7F1A1-578B-0DAF-AE18-E24E6BB27C5C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750" y="2928368"/>
            <a:ext cx="3603268" cy="2403379"/>
          </a:xfrm>
          <a:prstGeom prst="rect">
            <a:avLst/>
          </a:prstGeom>
        </p:spPr>
      </p:pic>
      <p:pic>
        <p:nvPicPr>
          <p:cNvPr id="5" name="Afbeelding 4" descr="Afbeelding met persoon, computer, overdekt, computer&#10;&#10;Automatisch gegenereerde beschrijving">
            <a:extLst>
              <a:ext uri="{FF2B5EF4-FFF2-40B4-BE49-F238E27FC236}">
                <a16:creationId xmlns:a16="http://schemas.microsoft.com/office/drawing/2014/main" id="{23B22A44-0772-DF8C-0BEA-B3ABBE3BCA25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2080" y="2924944"/>
            <a:ext cx="3630170" cy="2406803"/>
          </a:xfrm>
          <a:prstGeom prst="rect">
            <a:avLst/>
          </a:prstGeom>
        </p:spPr>
      </p:pic>
      <p:sp>
        <p:nvSpPr>
          <p:cNvPr id="7" name="Pijl: links/rechts 6">
            <a:extLst>
              <a:ext uri="{FF2B5EF4-FFF2-40B4-BE49-F238E27FC236}">
                <a16:creationId xmlns:a16="http://schemas.microsoft.com/office/drawing/2014/main" id="{3EA82CA3-73C9-B3C2-DAE3-3CF0B660B19A}"/>
              </a:ext>
            </a:extLst>
          </p:cNvPr>
          <p:cNvSpPr/>
          <p:nvPr/>
        </p:nvSpPr>
        <p:spPr>
          <a:xfrm>
            <a:off x="3873786" y="3804309"/>
            <a:ext cx="1325914" cy="648072"/>
          </a:xfrm>
          <a:prstGeom prst="leftRightArrow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8" name="Tekstvak 7">
            <a:extLst>
              <a:ext uri="{FF2B5EF4-FFF2-40B4-BE49-F238E27FC236}">
                <a16:creationId xmlns:a16="http://schemas.microsoft.com/office/drawing/2014/main" id="{0A52C2AF-BA5F-F60E-F56D-211C4567E24A}"/>
              </a:ext>
            </a:extLst>
          </p:cNvPr>
          <p:cNvSpPr txBox="1"/>
          <p:nvPr/>
        </p:nvSpPr>
        <p:spPr>
          <a:xfrm>
            <a:off x="1301870" y="2176689"/>
            <a:ext cx="223224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4000" b="1" dirty="0"/>
              <a:t>2013</a:t>
            </a:r>
            <a:endParaRPr lang="nl-NL" b="1" dirty="0"/>
          </a:p>
        </p:txBody>
      </p:sp>
      <p:sp>
        <p:nvSpPr>
          <p:cNvPr id="9" name="Tekstvak 8">
            <a:extLst>
              <a:ext uri="{FF2B5EF4-FFF2-40B4-BE49-F238E27FC236}">
                <a16:creationId xmlns:a16="http://schemas.microsoft.com/office/drawing/2014/main" id="{FFDF7C7F-21E5-AF47-6321-D6A242105CB3}"/>
              </a:ext>
            </a:extLst>
          </p:cNvPr>
          <p:cNvSpPr txBox="1"/>
          <p:nvPr/>
        </p:nvSpPr>
        <p:spPr>
          <a:xfrm>
            <a:off x="6609510" y="2176689"/>
            <a:ext cx="223224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4000" b="1" dirty="0"/>
              <a:t>2023</a:t>
            </a:r>
            <a:endParaRPr lang="nl-NL" b="1" dirty="0"/>
          </a:p>
        </p:txBody>
      </p:sp>
    </p:spTree>
    <p:extLst>
      <p:ext uri="{BB962C8B-B14F-4D97-AF65-F5344CB8AC3E}">
        <p14:creationId xmlns:p14="http://schemas.microsoft.com/office/powerpoint/2010/main" val="420787281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kstvak 5"/>
          <p:cNvSpPr txBox="1"/>
          <p:nvPr/>
        </p:nvSpPr>
        <p:spPr>
          <a:xfrm>
            <a:off x="-36512" y="25814"/>
            <a:ext cx="918051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7200" b="1" u="sng" dirty="0">
                <a:latin typeface="Century Gothic" panose="020B0502020202020204" pitchFamily="34" charset="0"/>
              </a:rPr>
              <a:t>stagneren</a:t>
            </a:r>
          </a:p>
        </p:txBody>
      </p:sp>
      <p:pic>
        <p:nvPicPr>
          <p:cNvPr id="3" name="Afbeelding 2" descr="Afbeelding met tekenfilm, tekening, Menselijk gezicht, illustratie&#10;&#10;Automatisch gegenereerde beschrijving">
            <a:extLst>
              <a:ext uri="{FF2B5EF4-FFF2-40B4-BE49-F238E27FC236}">
                <a16:creationId xmlns:a16="http://schemas.microsoft.com/office/drawing/2014/main" id="{5F47CD9C-CFDF-54CD-2656-EDE8AEA0D40C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9408" y="1484784"/>
            <a:ext cx="5085184" cy="50851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704401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kstvak 5"/>
          <p:cNvSpPr txBox="1"/>
          <p:nvPr/>
        </p:nvSpPr>
        <p:spPr>
          <a:xfrm>
            <a:off x="-36512" y="25814"/>
            <a:ext cx="918051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7200" b="1" u="sng" dirty="0">
                <a:latin typeface="Century Gothic" panose="020B0502020202020204" pitchFamily="34" charset="0"/>
              </a:rPr>
              <a:t>aanstellen</a:t>
            </a:r>
          </a:p>
        </p:txBody>
      </p:sp>
      <p:grpSp>
        <p:nvGrpSpPr>
          <p:cNvPr id="8" name="Groep 7">
            <a:extLst>
              <a:ext uri="{FF2B5EF4-FFF2-40B4-BE49-F238E27FC236}">
                <a16:creationId xmlns:a16="http://schemas.microsoft.com/office/drawing/2014/main" id="{B77BFFA3-A7A4-F846-BEE5-7402C3C51BFD}"/>
              </a:ext>
            </a:extLst>
          </p:cNvPr>
          <p:cNvGrpSpPr/>
          <p:nvPr/>
        </p:nvGrpSpPr>
        <p:grpSpPr>
          <a:xfrm>
            <a:off x="1816698" y="2204864"/>
            <a:ext cx="7171765" cy="3456384"/>
            <a:chOff x="986117" y="2132856"/>
            <a:chExt cx="7171765" cy="3456384"/>
          </a:xfrm>
        </p:grpSpPr>
        <p:pic>
          <p:nvPicPr>
            <p:cNvPr id="3" name="Afbeelding 2" descr="Afbeelding met raam, gebouw, tekst, eigendom&#10;&#10;Automatisch gegenereerde beschrijving">
              <a:extLst>
                <a:ext uri="{FF2B5EF4-FFF2-40B4-BE49-F238E27FC236}">
                  <a16:creationId xmlns:a16="http://schemas.microsoft.com/office/drawing/2014/main" id="{7157D98E-CEF9-8BC6-019F-34FF4091DE0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screen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7584" b="91711" l="5867" r="94558">
                          <a14:foregroundMark x1="22800" y1="28216" x2="69700" y2="23963"/>
                          <a14:foregroundMark x1="48300" y1="38485" x2="61600" y2="39834"/>
                          <a14:foregroundMark x1="61600" y1="39834" x2="78700" y2="39523"/>
                          <a14:foregroundMark x1="49450" y1="85062" x2="74650" y2="83299"/>
                          <a14:foregroundMark x1="18000" y1="78320" x2="34150" y2="87759"/>
                          <a14:foregroundMark x1="34150" y1="87759" x2="70250" y2="69191"/>
                          <a14:foregroundMark x1="70250" y1="69191" x2="72400" y2="60685"/>
                          <a14:foregroundMark x1="16500" y1="31743" x2="16200" y2="64834"/>
                          <a14:foregroundMark x1="16200" y1="64834" x2="25250" y2="64004"/>
                          <a14:foregroundMark x1="25250" y1="64004" x2="41950" y2="46473"/>
                          <a14:foregroundMark x1="41950" y1="46473" x2="51500" y2="68983"/>
                          <a14:foregroundMark x1="51500" y1="68983" x2="68850" y2="46266"/>
                          <a14:foregroundMark x1="68850" y1="46266" x2="77350" y2="57365"/>
                          <a14:foregroundMark x1="77350" y1="57365" x2="83850" y2="44191"/>
                          <a14:foregroundMark x1="83850" y1="44191" x2="87400" y2="57469"/>
                          <a14:foregroundMark x1="87400" y1="57469" x2="87800" y2="76452"/>
                          <a14:foregroundMark x1="87800" y1="76452" x2="78550" y2="86411"/>
                          <a14:foregroundMark x1="78550" y1="86411" x2="52850" y2="92116"/>
                          <a14:foregroundMark x1="52850" y1="92116" x2="52850" y2="92116"/>
                          <a14:foregroundMark x1="48450" y1="19087" x2="53400" y2="18050"/>
                          <a14:foregroundMark x1="8000" y1="26867" x2="8000" y2="26867"/>
                          <a14:foregroundMark x1="7300" y1="28216" x2="21600" y2="21577"/>
                          <a14:foregroundMark x1="69200" y1="18361" x2="85150" y2="31432"/>
                          <a14:foregroundMark x1="88550" y1="29668" x2="70100" y2="14523"/>
                          <a14:foregroundMark x1="70100" y1="14523" x2="69550" y2="11307"/>
                          <a14:foregroundMark x1="48950" y1="31432" x2="69250" y2="26245"/>
                          <a14:foregroundMark x1="69250" y1="26245" x2="70550" y2="25104"/>
                          <a14:foregroundMark x1="90450" y1="26452" x2="92800" y2="30705"/>
                          <a14:foregroundMark x1="37400" y1="29253" x2="25500" y2="28631"/>
                          <a14:foregroundMark x1="13250" y1="29668" x2="8000" y2="30394"/>
                          <a14:foregroundMark x1="6650" y1="30394" x2="6650" y2="30394"/>
                          <a14:foregroundMark x1="6100" y1="29253" x2="6100" y2="29253"/>
                          <a14:foregroundMark x1="15800" y1="84647" x2="46750" y2="91183"/>
                          <a14:foregroundMark x1="46750" y1="91183" x2="77100" y2="90353"/>
                          <a14:foregroundMark x1="77100" y1="90353" x2="82950" y2="86826"/>
                          <a14:foregroundMark x1="70400" y1="31432" x2="76000" y2="28216"/>
                          <a14:foregroundMark x1="63900" y1="16286" x2="42000" y2="23651"/>
                          <a14:foregroundMark x1="88050" y1="83921" x2="84850" y2="91701"/>
                          <a14:foregroundMark x1="28750" y1="46577" x2="33000" y2="45539"/>
                          <a14:foregroundMark x1="17350" y1="88900" x2="11550" y2="85062"/>
                          <a14:foregroundMark x1="69218" y1="7760" x2="69218" y2="7760"/>
                          <a14:foregroundMark x1="64456" y1="11287" x2="64456" y2="11287"/>
                          <a14:foregroundMark x1="61224" y1="13404" x2="61224" y2="13404"/>
                          <a14:foregroundMark x1="73639" y1="11640" x2="73639" y2="11640"/>
                          <a14:foregroundMark x1="77211" y1="14462" x2="77211" y2="14462"/>
                          <a14:foregroundMark x1="93197" y1="27160" x2="93197" y2="27160"/>
                          <a14:foregroundMark x1="94558" y1="31041" x2="94558" y2="31041"/>
                          <a14:foregroundMark x1="94218" y1="29277" x2="94218" y2="29277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86117" y="2132856"/>
              <a:ext cx="7171765" cy="3456384"/>
            </a:xfrm>
            <a:prstGeom prst="rect">
              <a:avLst/>
            </a:prstGeom>
          </p:spPr>
        </p:pic>
        <p:sp>
          <p:nvSpPr>
            <p:cNvPr id="4" name="Tekstvak 3">
              <a:extLst>
                <a:ext uri="{FF2B5EF4-FFF2-40B4-BE49-F238E27FC236}">
                  <a16:creationId xmlns:a16="http://schemas.microsoft.com/office/drawing/2014/main" id="{DB5D3F00-519C-64FF-78CA-9D96990C7D05}"/>
                </a:ext>
              </a:extLst>
            </p:cNvPr>
            <p:cNvSpPr txBox="1"/>
            <p:nvPr/>
          </p:nvSpPr>
          <p:spPr>
            <a:xfrm>
              <a:off x="4716016" y="3329279"/>
              <a:ext cx="252028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l-NL" sz="2400" dirty="0">
                  <a:solidFill>
                    <a:schemeClr val="bg1"/>
                  </a:solidFill>
                  <a:latin typeface="BaseNineSCBI" panose="02000606050000020004" pitchFamily="2" charset="0"/>
                </a:rPr>
                <a:t>buurthuis</a:t>
              </a:r>
            </a:p>
          </p:txBody>
        </p:sp>
      </p:grpSp>
      <p:grpSp>
        <p:nvGrpSpPr>
          <p:cNvPr id="10" name="Groep 9">
            <a:extLst>
              <a:ext uri="{FF2B5EF4-FFF2-40B4-BE49-F238E27FC236}">
                <a16:creationId xmlns:a16="http://schemas.microsoft.com/office/drawing/2014/main" id="{FE0379B1-E048-B07F-2FEB-2ED60952FFE2}"/>
              </a:ext>
            </a:extLst>
          </p:cNvPr>
          <p:cNvGrpSpPr/>
          <p:nvPr/>
        </p:nvGrpSpPr>
        <p:grpSpPr>
          <a:xfrm>
            <a:off x="-36511" y="3326221"/>
            <a:ext cx="2354618" cy="3313748"/>
            <a:chOff x="-36511" y="3326221"/>
            <a:chExt cx="2354618" cy="3313748"/>
          </a:xfrm>
        </p:grpSpPr>
        <p:pic>
          <p:nvPicPr>
            <p:cNvPr id="7" name="Afbeelding 6">
              <a:extLst>
                <a:ext uri="{FF2B5EF4-FFF2-40B4-BE49-F238E27FC236}">
                  <a16:creationId xmlns:a16="http://schemas.microsoft.com/office/drawing/2014/main" id="{AC879881-4D77-C82E-A660-440D2BA8224F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36511" y="3326221"/>
              <a:ext cx="2354618" cy="3313748"/>
            </a:xfrm>
            <a:prstGeom prst="rect">
              <a:avLst/>
            </a:prstGeom>
          </p:spPr>
        </p:pic>
        <p:sp>
          <p:nvSpPr>
            <p:cNvPr id="9" name="Tekstvak 8">
              <a:extLst>
                <a:ext uri="{FF2B5EF4-FFF2-40B4-BE49-F238E27FC236}">
                  <a16:creationId xmlns:a16="http://schemas.microsoft.com/office/drawing/2014/main" id="{C771F388-FC59-CDCC-24CF-71EB508EA95B}"/>
                </a:ext>
              </a:extLst>
            </p:cNvPr>
            <p:cNvSpPr txBox="1"/>
            <p:nvPr/>
          </p:nvSpPr>
          <p:spPr>
            <a:xfrm>
              <a:off x="240698" y="3640668"/>
              <a:ext cx="18002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l-NL" sz="3200" dirty="0">
                  <a:latin typeface="Aharoni" panose="02010803020104030203" pitchFamily="2" charset="-79"/>
                  <a:cs typeface="Aharoni" panose="02010803020104030203" pitchFamily="2" charset="-79"/>
                </a:rPr>
                <a:t>ICT hulp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90473842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4" descr="Afbeeldingsresultaat voor jongen 14 kebabzaak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5" name="AutoShape 2" descr="Afbeeldingsresultaat voor vijver schoonmaken"/>
          <p:cNvSpPr>
            <a:spLocks noChangeAspect="1" noChangeArrowheads="1"/>
          </p:cNvSpPr>
          <p:nvPr/>
        </p:nvSpPr>
        <p:spPr bwMode="auto">
          <a:xfrm>
            <a:off x="0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6" name="Tekstvak 5"/>
          <p:cNvSpPr txBox="1"/>
          <p:nvPr/>
        </p:nvSpPr>
        <p:spPr>
          <a:xfrm>
            <a:off x="152401" y="25814"/>
            <a:ext cx="927604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8000" b="1" u="sng" dirty="0">
                <a:latin typeface="Century Gothic" panose="020B0502020202020204" pitchFamily="34" charset="0"/>
              </a:rPr>
              <a:t>verklaren</a:t>
            </a:r>
          </a:p>
        </p:txBody>
      </p:sp>
      <p:sp>
        <p:nvSpPr>
          <p:cNvPr id="7" name="Tekstvak 6"/>
          <p:cNvSpPr txBox="1"/>
          <p:nvPr/>
        </p:nvSpPr>
        <p:spPr>
          <a:xfrm>
            <a:off x="2123728" y="3140968"/>
            <a:ext cx="15841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/>
              <a:t> </a:t>
            </a:r>
          </a:p>
        </p:txBody>
      </p:sp>
      <p:pic>
        <p:nvPicPr>
          <p:cNvPr id="3074" name="Picture 2" descr="C:\Users\dasg\Downloads\shutterstock_714402946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3583" y="4129719"/>
            <a:ext cx="3995892" cy="2669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Wolkvormige toelichting 8"/>
          <p:cNvSpPr/>
          <p:nvPr/>
        </p:nvSpPr>
        <p:spPr>
          <a:xfrm>
            <a:off x="35496" y="1484784"/>
            <a:ext cx="9152185" cy="2808312"/>
          </a:xfrm>
          <a:prstGeom prst="cloudCallout">
            <a:avLst>
              <a:gd name="adj1" fmla="val 13941"/>
              <a:gd name="adj2" fmla="val 69266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" name="Plus 2"/>
          <p:cNvSpPr/>
          <p:nvPr/>
        </p:nvSpPr>
        <p:spPr>
          <a:xfrm>
            <a:off x="3115429" y="2422449"/>
            <a:ext cx="576064" cy="504056"/>
          </a:xfrm>
          <a:prstGeom prst="mathPlus">
            <a:avLst>
              <a:gd name="adj1" fmla="val 14096"/>
            </a:avLst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4" name="Gelijk 3"/>
          <p:cNvSpPr/>
          <p:nvPr/>
        </p:nvSpPr>
        <p:spPr>
          <a:xfrm>
            <a:off x="5648341" y="2494457"/>
            <a:ext cx="540612" cy="360040"/>
          </a:xfrm>
          <a:prstGeom prst="mathEqual">
            <a:avLst>
              <a:gd name="adj1" fmla="val 16923"/>
              <a:gd name="adj2" fmla="val 32984"/>
            </a:avLst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schemeClr val="tx1"/>
              </a:solidFill>
            </a:endParaRPr>
          </a:p>
        </p:txBody>
      </p:sp>
      <p:sp>
        <p:nvSpPr>
          <p:cNvPr id="8" name="Tekstvak 7"/>
          <p:cNvSpPr txBox="1"/>
          <p:nvPr/>
        </p:nvSpPr>
        <p:spPr>
          <a:xfrm>
            <a:off x="6341475" y="2348247"/>
            <a:ext cx="29523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200" b="1" dirty="0">
                <a:solidFill>
                  <a:schemeClr val="accent6">
                    <a:lumMod val="75000"/>
                  </a:schemeClr>
                </a:solidFill>
              </a:rPr>
              <a:t>belangrijk</a:t>
            </a:r>
          </a:p>
        </p:txBody>
      </p:sp>
      <p:pic>
        <p:nvPicPr>
          <p:cNvPr id="10" name="Afbeelding 9">
            <a:extLst>
              <a:ext uri="{FF2B5EF4-FFF2-40B4-BE49-F238E27FC236}">
                <a16:creationId xmlns:a16="http://schemas.microsoft.com/office/drawing/2014/main" id="{E1E221CB-A0A8-D0A8-D1FC-75BDE8058715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4474" y="2358172"/>
            <a:ext cx="1860564" cy="897399"/>
          </a:xfrm>
          <a:prstGeom prst="rect">
            <a:avLst/>
          </a:prstGeom>
        </p:spPr>
      </p:pic>
      <p:pic>
        <p:nvPicPr>
          <p:cNvPr id="11" name="Afbeelding 10">
            <a:extLst>
              <a:ext uri="{FF2B5EF4-FFF2-40B4-BE49-F238E27FC236}">
                <a16:creationId xmlns:a16="http://schemas.microsoft.com/office/drawing/2014/main" id="{769451BE-ED5F-C444-2816-65AE42C28665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1435" y="2262838"/>
            <a:ext cx="1584663" cy="1166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5564415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2438</TotalTime>
  <Words>853</Words>
  <Application>Microsoft Office PowerPoint</Application>
  <PresentationFormat>Diavoorstelling (4:3)</PresentationFormat>
  <Paragraphs>243</Paragraphs>
  <Slides>24</Slides>
  <Notes>15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5</vt:i4>
      </vt:variant>
      <vt:variant>
        <vt:lpstr>Thema</vt:lpstr>
      </vt:variant>
      <vt:variant>
        <vt:i4>1</vt:i4>
      </vt:variant>
      <vt:variant>
        <vt:lpstr>Diatitels</vt:lpstr>
      </vt:variant>
      <vt:variant>
        <vt:i4>24</vt:i4>
      </vt:variant>
    </vt:vector>
  </HeadingPairs>
  <TitlesOfParts>
    <vt:vector size="30" baseType="lpstr">
      <vt:lpstr>Aharoni</vt:lpstr>
      <vt:lpstr>Arial</vt:lpstr>
      <vt:lpstr>BaseNineSCBI</vt:lpstr>
      <vt:lpstr>Calibri</vt:lpstr>
      <vt:lpstr>Century Gothic</vt:lpstr>
      <vt:lpstr>Kantoorthema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Op de woordmuur: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Harmsel, Marjan ter</dc:creator>
  <cp:lastModifiedBy>Routledge, Mandy</cp:lastModifiedBy>
  <cp:revision>511</cp:revision>
  <dcterms:created xsi:type="dcterms:W3CDTF">2021-06-08T06:13:59Z</dcterms:created>
  <dcterms:modified xsi:type="dcterms:W3CDTF">2023-07-11T09:34:12Z</dcterms:modified>
</cp:coreProperties>
</file>