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437" r:id="rId2"/>
    <p:sldId id="548" r:id="rId3"/>
    <p:sldId id="1477" r:id="rId4"/>
    <p:sldId id="1480" r:id="rId5"/>
    <p:sldId id="1460" r:id="rId6"/>
    <p:sldId id="1478" r:id="rId7"/>
    <p:sldId id="1475" r:id="rId8"/>
    <p:sldId id="1476" r:id="rId9"/>
    <p:sldId id="1479" r:id="rId10"/>
    <p:sldId id="934" r:id="rId11"/>
    <p:sldId id="263" r:id="rId12"/>
    <p:sldId id="1486" r:id="rId13"/>
    <p:sldId id="1488" r:id="rId14"/>
    <p:sldId id="1487" r:id="rId15"/>
    <p:sldId id="259" r:id="rId16"/>
    <p:sldId id="1485" r:id="rId1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80"/>
            <p14:sldId id="1460"/>
            <p14:sldId id="1478"/>
            <p14:sldId id="1475"/>
            <p14:sldId id="1476"/>
            <p14:sldId id="1479"/>
            <p14:sldId id="934"/>
            <p14:sldId id="263"/>
            <p14:sldId id="1486"/>
            <p14:sldId id="1488"/>
            <p14:sldId id="1487"/>
            <p14:sldId id="259"/>
            <p14:sldId id="14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0327" autoAdjust="0"/>
  </p:normalViewPr>
  <p:slideViewPr>
    <p:cSldViewPr>
      <p:cViewPr varScale="1">
        <p:scale>
          <a:sx n="77" d="100"/>
          <a:sy n="77" d="100"/>
        </p:scale>
        <p:origin x="13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11-7-2023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11-7-2023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endParaRPr lang="nl-NL" sz="1200" kern="1200" dirty="0">
              <a:solidFill>
                <a:schemeClr val="tx1"/>
              </a:solidFill>
              <a:effectLst/>
              <a:latin typeface="+mn-lt"/>
              <a:ea typeface="+mn-ea"/>
              <a:cs typeface="+mn-cs"/>
            </a:endParaRP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het zwaar hebben: </a:t>
            </a:r>
            <a:r>
              <a:rPr lang="nl-NL" sz="1200" kern="1200" dirty="0">
                <a:solidFill>
                  <a:schemeClr val="tx1"/>
                </a:solidFill>
                <a:effectLst/>
                <a:latin typeface="+mn-lt"/>
                <a:ea typeface="+mn-ea"/>
                <a:cs typeface="+mn-cs"/>
              </a:rPr>
              <a:t>het moeilijk hebben</a:t>
            </a:r>
          </a:p>
          <a:p>
            <a:pPr fontAlgn="t"/>
            <a:r>
              <a:rPr lang="nl-NL" sz="1200" b="1" kern="1200" dirty="0">
                <a:solidFill>
                  <a:schemeClr val="tx1"/>
                </a:solidFill>
                <a:effectLst/>
                <a:latin typeface="+mn-lt"/>
                <a:ea typeface="+mn-ea"/>
                <a:cs typeface="+mn-cs"/>
              </a:rPr>
              <a:t>bedreigd: </a:t>
            </a:r>
            <a:r>
              <a:rPr lang="nl-NL" sz="1200" kern="1200" dirty="0">
                <a:solidFill>
                  <a:schemeClr val="tx1"/>
                </a:solidFill>
                <a:effectLst/>
                <a:latin typeface="+mn-lt"/>
                <a:ea typeface="+mn-ea"/>
                <a:cs typeface="+mn-cs"/>
              </a:rPr>
              <a:t>in gevaar</a:t>
            </a:r>
          </a:p>
          <a:p>
            <a:pPr fontAlgn="t"/>
            <a:r>
              <a:rPr lang="nl-NL" sz="1200" b="1" kern="1200" dirty="0">
                <a:solidFill>
                  <a:schemeClr val="tx1"/>
                </a:solidFill>
                <a:effectLst/>
                <a:latin typeface="+mn-lt"/>
                <a:ea typeface="+mn-ea"/>
                <a:cs typeface="+mn-cs"/>
              </a:rPr>
              <a:t>verminderen: </a:t>
            </a:r>
            <a:r>
              <a:rPr lang="nl-NL" sz="1200" kern="1200" dirty="0">
                <a:solidFill>
                  <a:schemeClr val="tx1"/>
                </a:solidFill>
                <a:effectLst/>
                <a:latin typeface="+mn-lt"/>
                <a:ea typeface="+mn-ea"/>
                <a:cs typeface="+mn-cs"/>
              </a:rPr>
              <a:t>minder worden</a:t>
            </a:r>
          </a:p>
          <a:p>
            <a:pPr fontAlgn="t"/>
            <a:r>
              <a:rPr lang="nl-NL" sz="1200" b="1" kern="1200" dirty="0">
                <a:solidFill>
                  <a:schemeClr val="tx1"/>
                </a:solidFill>
                <a:effectLst/>
                <a:latin typeface="+mn-lt"/>
                <a:ea typeface="+mn-ea"/>
                <a:cs typeface="+mn-cs"/>
              </a:rPr>
              <a:t>bijhouden: </a:t>
            </a:r>
            <a:r>
              <a:rPr lang="nl-NL" sz="1200" kern="1200" dirty="0">
                <a:solidFill>
                  <a:schemeClr val="tx1"/>
                </a:solidFill>
                <a:effectLst/>
                <a:latin typeface="+mn-lt"/>
                <a:ea typeface="+mn-ea"/>
                <a:cs typeface="+mn-cs"/>
              </a:rPr>
              <a:t>iets opschrijven om het niet te vergeten</a:t>
            </a:r>
          </a:p>
          <a:p>
            <a:pPr fontAlgn="t"/>
            <a:r>
              <a:rPr lang="nl-NL" sz="1200" b="1" kern="1200" dirty="0">
                <a:solidFill>
                  <a:schemeClr val="tx1"/>
                </a:solidFill>
                <a:effectLst/>
                <a:latin typeface="+mn-lt"/>
                <a:ea typeface="+mn-ea"/>
                <a:cs typeface="+mn-cs"/>
              </a:rPr>
              <a:t>de onderzoeker: </a:t>
            </a:r>
            <a:r>
              <a:rPr lang="nl-NL" sz="1200" kern="1200" dirty="0">
                <a:solidFill>
                  <a:schemeClr val="tx1"/>
                </a:solidFill>
                <a:effectLst/>
                <a:latin typeface="+mn-lt"/>
                <a:ea typeface="+mn-ea"/>
                <a:cs typeface="+mn-cs"/>
              </a:rPr>
              <a:t>iemand die alles wil weten over iets</a:t>
            </a:r>
          </a:p>
          <a:p>
            <a:pPr fontAlgn="t"/>
            <a:r>
              <a:rPr lang="nl-NL" sz="1200" b="1" kern="1200" dirty="0">
                <a:solidFill>
                  <a:schemeClr val="tx1"/>
                </a:solidFill>
                <a:effectLst/>
                <a:latin typeface="+mn-lt"/>
                <a:ea typeface="+mn-ea"/>
                <a:cs typeface="+mn-cs"/>
              </a:rPr>
              <a:t>toenemen: </a:t>
            </a:r>
            <a:r>
              <a:rPr lang="nl-NL" sz="1200" kern="1200" dirty="0">
                <a:solidFill>
                  <a:schemeClr val="tx1"/>
                </a:solidFill>
                <a:effectLst/>
                <a:latin typeface="+mn-lt"/>
                <a:ea typeface="+mn-ea"/>
                <a:cs typeface="+mn-cs"/>
              </a:rPr>
              <a:t>meer of groter worden</a:t>
            </a:r>
          </a:p>
          <a:p>
            <a:pPr fontAlgn="t"/>
            <a:r>
              <a:rPr lang="nl-NL" sz="1200" b="1" kern="1200" dirty="0">
                <a:solidFill>
                  <a:schemeClr val="tx1"/>
                </a:solidFill>
                <a:effectLst/>
                <a:latin typeface="+mn-lt"/>
                <a:ea typeface="+mn-ea"/>
                <a:cs typeface="+mn-cs"/>
              </a:rPr>
              <a:t>zich zorgen maken: </a:t>
            </a:r>
            <a:r>
              <a:rPr lang="nl-NL" sz="1200" kern="1200" dirty="0">
                <a:solidFill>
                  <a:schemeClr val="tx1"/>
                </a:solidFill>
                <a:effectLst/>
                <a:latin typeface="+mn-lt"/>
                <a:ea typeface="+mn-ea"/>
                <a:cs typeface="+mn-cs"/>
              </a:rPr>
              <a:t>bang zijn dat iets misschien niet goed gaat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11-7-2023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11-7-2023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Wie brengt er tegenwoordig niet de meeste tijd door met sociale media? Vloggen, foto’s delen, gamen, appen of een weblog </a:t>
            </a:r>
            <a:r>
              <a:rPr lang="nl-NL" sz="2000" b="1" u="sng" dirty="0">
                <a:effectLst/>
                <a:ea typeface="Times New Roman" panose="02020603050405020304" pitchFamily="18" charset="0"/>
                <a:cs typeface="Arial" panose="020B0604020202020204" pitchFamily="34" charset="0"/>
              </a:rPr>
              <a:t>bijhouden</a:t>
            </a:r>
            <a:r>
              <a:rPr lang="nl-NL" sz="2000" dirty="0">
                <a:effectLst/>
                <a:ea typeface="Times New Roman" panose="02020603050405020304" pitchFamily="18" charset="0"/>
                <a:cs typeface="Arial" panose="020B0604020202020204" pitchFamily="34" charset="0"/>
              </a:rPr>
              <a:t>. Bijhouden betekent elke dag </a:t>
            </a:r>
            <a:r>
              <a:rPr lang="nl-NL" sz="2000" b="1" i="1" dirty="0">
                <a:effectLst/>
                <a:ea typeface="Times New Roman" panose="02020603050405020304" pitchFamily="18" charset="0"/>
                <a:cs typeface="Arial" panose="020B0604020202020204" pitchFamily="34" charset="0"/>
              </a:rPr>
              <a:t>iets opschrijven om het niet te vergeten</a:t>
            </a:r>
            <a:r>
              <a:rPr lang="nl-NL" sz="2000" dirty="0">
                <a:effectLst/>
                <a:ea typeface="Times New Roman" panose="02020603050405020304" pitchFamily="18" charset="0"/>
                <a:cs typeface="Arial" panose="020B0604020202020204" pitchFamily="34" charset="0"/>
              </a:rPr>
              <a:t>. Het kan allemaal heel leuk zijn, maar al deze dingen kunnen ook zorgen voor problemen bij jonge mensen. </a:t>
            </a:r>
            <a:br>
              <a:rPr lang="nl-NL" sz="2000" dirty="0">
                <a:effectLst/>
                <a:ea typeface="Times New Roman" panose="02020603050405020304" pitchFamily="18" charset="0"/>
                <a:cs typeface="Arial" panose="020B0604020202020204" pitchFamily="34" charset="0"/>
              </a:rPr>
            </a:br>
            <a:r>
              <a:rPr lang="nl-NL" sz="2000" dirty="0">
                <a:effectLst/>
                <a:ea typeface="Times New Roman" panose="02020603050405020304" pitchFamily="18" charset="0"/>
                <a:cs typeface="Arial" panose="020B0604020202020204" pitchFamily="34" charset="0"/>
              </a:rPr>
              <a:t>Sommige kinderen </a:t>
            </a:r>
            <a:r>
              <a:rPr lang="nl-NL" sz="2000" b="1" u="sng" dirty="0">
                <a:effectLst/>
                <a:ea typeface="Times New Roman" panose="02020603050405020304" pitchFamily="18" charset="0"/>
                <a:cs typeface="Arial" panose="020B0604020202020204" pitchFamily="34" charset="0"/>
              </a:rPr>
              <a:t>hebben het zwaar</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hebben het moeilijk </a:t>
            </a:r>
            <a:r>
              <a:rPr lang="nl-NL" sz="2000" dirty="0">
                <a:effectLst/>
                <a:ea typeface="Times New Roman" panose="02020603050405020304" pitchFamily="18" charset="0"/>
                <a:cs typeface="Arial" panose="020B0604020202020204" pitchFamily="34" charset="0"/>
              </a:rPr>
              <a:t>door al die sociale media. Denk maar eens aan schoolresultaten die </a:t>
            </a:r>
            <a:r>
              <a:rPr lang="nl-NL" sz="2000" b="1" u="sng" dirty="0">
                <a:effectLst/>
                <a:ea typeface="Times New Roman" panose="02020603050405020304" pitchFamily="18" charset="0"/>
                <a:cs typeface="Arial" panose="020B0604020202020204" pitchFamily="34" charset="0"/>
              </a:rPr>
              <a:t>verminderen</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minder worden </a:t>
            </a:r>
            <a:r>
              <a:rPr lang="nl-NL" sz="2000" dirty="0">
                <a:effectLst/>
                <a:ea typeface="Times New Roman" panose="02020603050405020304" pitchFamily="18" charset="0"/>
                <a:cs typeface="Arial" panose="020B0604020202020204" pitchFamily="34" charset="0"/>
              </a:rPr>
              <a:t>door alle afleiding en door het spelen van games. Ook zien </a:t>
            </a:r>
            <a:r>
              <a:rPr lang="nl-NL" sz="2000" b="1" u="sng" dirty="0">
                <a:effectLst/>
                <a:ea typeface="Times New Roman" panose="02020603050405020304" pitchFamily="18" charset="0"/>
                <a:cs typeface="Arial" panose="020B0604020202020204" pitchFamily="34" charset="0"/>
              </a:rPr>
              <a:t>onderzoekers</a:t>
            </a:r>
            <a:r>
              <a:rPr lang="nl-NL" sz="2000" dirty="0">
                <a:effectLst/>
                <a:ea typeface="Times New Roman" panose="02020603050405020304" pitchFamily="18" charset="0"/>
                <a:cs typeface="Arial" panose="020B0604020202020204" pitchFamily="34" charset="0"/>
              </a:rPr>
              <a:t>,</a:t>
            </a:r>
            <a:r>
              <a:rPr lang="nl-NL" sz="2000" b="1" i="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dat zijn </a:t>
            </a:r>
            <a:r>
              <a:rPr lang="nl-NL" sz="2000" b="1" i="1" dirty="0">
                <a:effectLst/>
                <a:ea typeface="Times New Roman" panose="02020603050405020304" pitchFamily="18" charset="0"/>
                <a:cs typeface="Arial" panose="020B0604020202020204" pitchFamily="34" charset="0"/>
              </a:rPr>
              <a:t>mensen die alles willen weten over iets</a:t>
            </a:r>
            <a:r>
              <a:rPr lang="nl-NL" sz="2000" i="1" dirty="0">
                <a:effectLst/>
                <a:ea typeface="Times New Roman" panose="02020603050405020304" pitchFamily="18" charset="0"/>
                <a:cs typeface="Arial" panose="020B0604020202020204" pitchFamily="34" charset="0"/>
              </a:rPr>
              <a:t>,</a:t>
            </a:r>
            <a:r>
              <a:rPr lang="nl-NL" sz="2000" dirty="0">
                <a:effectLst/>
                <a:ea typeface="Times New Roman" panose="02020603050405020304" pitchFamily="18" charset="0"/>
                <a:cs typeface="Arial" panose="020B0604020202020204" pitchFamily="34" charset="0"/>
              </a:rPr>
              <a:t> dat kinderen vaak online gepest worden. </a:t>
            </a:r>
            <a:r>
              <a:rPr lang="nl-NL" sz="2000" dirty="0">
                <a:ea typeface="Times New Roman" panose="02020603050405020304" pitchFamily="18" charset="0"/>
                <a:cs typeface="Arial" panose="020B0604020202020204" pitchFamily="34" charset="0"/>
              </a:rPr>
              <a:t>Het is duidelijk </a:t>
            </a:r>
            <a:r>
              <a:rPr lang="nl-NL" sz="2000" dirty="0">
                <a:effectLst/>
                <a:ea typeface="Times New Roman" panose="02020603050405020304" pitchFamily="18" charset="0"/>
                <a:cs typeface="Arial" panose="020B0604020202020204" pitchFamily="34" charset="0"/>
              </a:rPr>
              <a:t>dat dit nog steeds </a:t>
            </a:r>
            <a:r>
              <a:rPr lang="nl-NL" sz="2000" b="1" u="sng" dirty="0">
                <a:effectLst/>
                <a:ea typeface="Times New Roman" panose="02020603050405020304" pitchFamily="18" charset="0"/>
                <a:cs typeface="Arial" panose="020B0604020202020204" pitchFamily="34" charset="0"/>
              </a:rPr>
              <a:t>toeneemt</a:t>
            </a:r>
            <a:r>
              <a:rPr lang="nl-NL" sz="2000" dirty="0">
                <a:effectLst/>
                <a:ea typeface="Times New Roman" panose="02020603050405020304" pitchFamily="18" charset="0"/>
                <a:cs typeface="Arial" panose="020B0604020202020204" pitchFamily="34" charset="0"/>
              </a:rPr>
              <a:t>. Toenemen betekent </a:t>
            </a:r>
            <a:r>
              <a:rPr lang="nl-NL" sz="2000" b="1" i="1" dirty="0">
                <a:effectLst/>
                <a:ea typeface="Times New Roman" panose="02020603050405020304" pitchFamily="18" charset="0"/>
                <a:cs typeface="Arial" panose="020B0604020202020204" pitchFamily="34" charset="0"/>
              </a:rPr>
              <a:t>meer of groter worden. </a:t>
            </a:r>
            <a:r>
              <a:rPr lang="nl-NL" sz="2000" dirty="0">
                <a:effectLst/>
                <a:ea typeface="Times New Roman" panose="02020603050405020304" pitchFamily="18" charset="0"/>
                <a:cs typeface="Arial" panose="020B0604020202020204" pitchFamily="34" charset="0"/>
              </a:rPr>
              <a:t>Door slaaptekort, de angst om iets te missen en steeds minder lichaamsbeweging wordt de gezondheid van jongeren zelfs </a:t>
            </a:r>
            <a:r>
              <a:rPr lang="nl-NL" sz="2000" b="1" u="sng" dirty="0">
                <a:effectLst/>
                <a:ea typeface="Times New Roman" panose="02020603050405020304" pitchFamily="18" charset="0"/>
                <a:cs typeface="Arial" panose="020B0604020202020204" pitchFamily="34" charset="0"/>
              </a:rPr>
              <a:t>bedreigd</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Is de gezondheid in gevaar.</a:t>
            </a:r>
            <a:br>
              <a:rPr lang="nl-NL" sz="2000" b="1" u="sng" dirty="0">
                <a:effectLst/>
                <a:ea typeface="Times New Roman" panose="02020603050405020304" pitchFamily="18" charset="0"/>
                <a:cs typeface="Arial" panose="020B0604020202020204" pitchFamily="34" charset="0"/>
              </a:rPr>
            </a:br>
            <a:r>
              <a:rPr lang="nl-NL" sz="2000" dirty="0">
                <a:effectLst/>
                <a:ea typeface="Times New Roman" panose="02020603050405020304" pitchFamily="18" charset="0"/>
                <a:cs typeface="Arial" panose="020B0604020202020204" pitchFamily="34" charset="0"/>
              </a:rPr>
              <a:t>Veel ouders en leerkrachten </a:t>
            </a:r>
            <a:r>
              <a:rPr lang="nl-NL" sz="2000" b="1" u="sng" dirty="0">
                <a:effectLst/>
                <a:ea typeface="Times New Roman" panose="02020603050405020304" pitchFamily="18" charset="0"/>
                <a:cs typeface="Arial" panose="020B0604020202020204" pitchFamily="34" charset="0"/>
              </a:rPr>
              <a:t>maken zich</a:t>
            </a:r>
            <a:r>
              <a:rPr lang="nl-NL" sz="2000" b="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dan ook </a:t>
            </a:r>
            <a:r>
              <a:rPr lang="nl-NL" sz="2000" b="1" u="sng" dirty="0">
                <a:effectLst/>
                <a:ea typeface="Times New Roman" panose="02020603050405020304" pitchFamily="18" charset="0"/>
                <a:cs typeface="Arial" panose="020B0604020202020204" pitchFamily="34" charset="0"/>
              </a:rPr>
              <a:t>zorgen</a:t>
            </a:r>
            <a:r>
              <a:rPr lang="nl-NL" sz="2000" dirty="0">
                <a:effectLst/>
                <a:ea typeface="Times New Roman" panose="02020603050405020304" pitchFamily="18" charset="0"/>
                <a:cs typeface="Arial" panose="020B0604020202020204" pitchFamily="34" charset="0"/>
              </a:rPr>
              <a:t> over het gebruik van sociale media door jonge mensen. </a:t>
            </a:r>
            <a:r>
              <a:rPr lang="nl-NL" sz="2000" b="1" i="1" dirty="0">
                <a:effectLst/>
                <a:ea typeface="Times New Roman" panose="02020603050405020304" pitchFamily="18" charset="0"/>
                <a:cs typeface="Arial" panose="020B0604020202020204" pitchFamily="34" charset="0"/>
              </a:rPr>
              <a:t>Zij zijn bang dat iets misschien niet goed gaat. </a:t>
            </a:r>
            <a:r>
              <a:rPr lang="nl-NL" sz="2000" dirty="0">
                <a:effectLst/>
                <a:ea typeface="Times New Roman" panose="02020603050405020304" pitchFamily="18" charset="0"/>
                <a:cs typeface="Arial" panose="020B0604020202020204" pitchFamily="34" charset="0"/>
              </a:rPr>
              <a:t>Het is dus belangrijk dat leerlingen leren hoe ze sociale media op een positieve en gezonde manier gebruiken. Op de meeste scholen wordt dit geleerd in de lessen Mediawijsheid. Hoe zit dat bij jullie op school?</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9075" y="35741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zich zorgen maken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26956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z</a:t>
            </a:r>
            <a:r>
              <a:rPr lang="nl-NL" sz="5400" b="1" dirty="0">
                <a:solidFill>
                  <a:srgbClr val="387038"/>
                </a:solidFill>
                <a:effectLst/>
                <a:latin typeface="Century Gothic" panose="020B0502020202020204" pitchFamily="34" charset="0"/>
                <a:ea typeface="Calibri"/>
                <a:cs typeface="Times New Roman"/>
              </a:rPr>
              <a:t>orgeloos </a:t>
            </a:r>
          </a:p>
          <a:p>
            <a:pPr algn="ctr">
              <a:lnSpc>
                <a:spcPct val="70000"/>
              </a:lnSpc>
              <a:spcAft>
                <a:spcPts val="800"/>
              </a:spcAft>
            </a:pPr>
            <a:r>
              <a:rPr lang="nl-NL" sz="5400" b="1" dirty="0">
                <a:solidFill>
                  <a:srgbClr val="387038"/>
                </a:solidFill>
                <a:effectLst/>
                <a:latin typeface="Century Gothic" panose="020B0502020202020204" pitchFamily="34" charset="0"/>
                <a:ea typeface="Calibri"/>
                <a:cs typeface="Times New Roman"/>
              </a:rPr>
              <a:t>zijn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bang zijn dat iets misschien niet goed gaat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90000"/>
              </a:lnSpc>
              <a:spcAft>
                <a:spcPts val="0"/>
              </a:spcAft>
            </a:pPr>
            <a:r>
              <a:rPr lang="nl-NL" sz="2000" i="1" dirty="0">
                <a:solidFill>
                  <a:srgbClr val="387038"/>
                </a:solidFill>
                <a:latin typeface="Century Gothic" panose="020B0502020202020204" pitchFamily="34" charset="0"/>
                <a:ea typeface="Calibri"/>
                <a:cs typeface="Times New Roman"/>
              </a:rPr>
              <a:t>Veel ouders </a:t>
            </a:r>
            <a:r>
              <a:rPr lang="nl-NL" sz="2000" i="1" u="sng" dirty="0">
                <a:solidFill>
                  <a:srgbClr val="387038"/>
                </a:solidFill>
                <a:latin typeface="Century Gothic" panose="020B0502020202020204" pitchFamily="34" charset="0"/>
                <a:ea typeface="Calibri"/>
                <a:cs typeface="Times New Roman"/>
              </a:rPr>
              <a:t>maken zich zorgen</a:t>
            </a:r>
            <a:r>
              <a:rPr lang="nl-NL" sz="2000" i="1" dirty="0">
                <a:solidFill>
                  <a:srgbClr val="387038"/>
                </a:solidFill>
                <a:latin typeface="Century Gothic" panose="020B0502020202020204" pitchFamily="34" charset="0"/>
                <a:ea typeface="Calibri"/>
                <a:cs typeface="Times New Roman"/>
              </a:rPr>
              <a:t> over het telefoongebruik van hun kind.</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6" y="1624654"/>
            <a:ext cx="4427983"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geen zorgen hebben, onbekommerd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0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Dit meisje </a:t>
            </a:r>
            <a:r>
              <a:rPr lang="nl-NL" sz="2000" i="1" u="sng" dirty="0">
                <a:solidFill>
                  <a:srgbClr val="387038"/>
                </a:solidFill>
                <a:effectLst/>
                <a:latin typeface="Century Gothic" panose="020B0502020202020204" pitchFamily="34" charset="0"/>
                <a:ea typeface="Calibri"/>
                <a:cs typeface="Times New Roman"/>
              </a:rPr>
              <a:t>is zorgeloos</a:t>
            </a:r>
            <a:r>
              <a:rPr lang="nl-NL" sz="2000" i="1" dirty="0">
                <a:solidFill>
                  <a:srgbClr val="387038"/>
                </a:solidFill>
                <a:effectLst/>
                <a:latin typeface="Century Gothic" panose="020B0502020202020204" pitchFamily="34" charset="0"/>
                <a:ea typeface="Calibri"/>
                <a:cs typeface="Times New Roman"/>
              </a:rPr>
              <a:t>. Zij heeft nog geen mobiele telefoon.</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C3BBAF86-5086-D86F-0CB4-1305C28CAA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3068960"/>
            <a:ext cx="3024336" cy="2004078"/>
          </a:xfrm>
          <a:prstGeom prst="rect">
            <a:avLst/>
          </a:prstGeom>
        </p:spPr>
      </p:pic>
      <p:pic>
        <p:nvPicPr>
          <p:cNvPr id="4" name="Afbeelding 3" descr="Afbeelding met persoon, buitenshuis, mosterd, Menselijk gezicht&#10;&#10;Automatisch gegenereerde beschrijving">
            <a:extLst>
              <a:ext uri="{FF2B5EF4-FFF2-40B4-BE49-F238E27FC236}">
                <a16:creationId xmlns:a16="http://schemas.microsoft.com/office/drawing/2014/main" id="{36A1CCC2-98CD-2FCD-3153-C696A6CF35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920335"/>
            <a:ext cx="3456384" cy="2308865"/>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74514" y="357412"/>
            <a:ext cx="493204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verminderen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572000" y="34182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toenemen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minder worden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Deskundigen zien de resultaten op school </a:t>
            </a:r>
            <a:r>
              <a:rPr lang="nl-NL" sz="2400" i="1" u="sng" dirty="0">
                <a:solidFill>
                  <a:srgbClr val="387038"/>
                </a:solidFill>
                <a:latin typeface="Century Gothic" panose="020B0502020202020204" pitchFamily="34" charset="0"/>
                <a:ea typeface="Calibri"/>
                <a:cs typeface="Times New Roman"/>
              </a:rPr>
              <a:t>verminderen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6" y="1628800"/>
            <a:ext cx="4248472" cy="465793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meer of groter worden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i="1" dirty="0">
              <a:solidFill>
                <a:srgbClr val="387038"/>
              </a:solidFill>
              <a:effectLst/>
              <a:latin typeface="Century Gothic" panose="020B0502020202020204" pitchFamily="34" charset="0"/>
              <a:ea typeface="Calibri"/>
              <a:cs typeface="Times New Roman"/>
            </a:endParaRPr>
          </a:p>
          <a:p>
            <a:pPr algn="ctr">
              <a:lnSpc>
                <a:spcPct val="90000"/>
              </a:lnSpc>
            </a:pPr>
            <a:endParaRPr lang="nl-NL" sz="2000" i="1" dirty="0">
              <a:solidFill>
                <a:srgbClr val="387038"/>
              </a:solidFill>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Onderzoekers zien de problemen met het online pesten nog altijd </a:t>
            </a:r>
            <a:r>
              <a:rPr lang="nl-NL" sz="2400" i="1" u="sng" dirty="0">
                <a:solidFill>
                  <a:srgbClr val="387038"/>
                </a:solidFill>
                <a:latin typeface="Century Gothic" panose="020B0502020202020204" pitchFamily="34" charset="0"/>
                <a:ea typeface="Calibri"/>
                <a:cs typeface="Times New Roman"/>
              </a:rPr>
              <a:t>toenemen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029B0574-1B5E-6C35-404C-CBC3A9B6E6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2659235"/>
            <a:ext cx="3019671" cy="1996394"/>
          </a:xfrm>
          <a:prstGeom prst="rect">
            <a:avLst/>
          </a:prstGeom>
        </p:spPr>
      </p:pic>
      <p:pic>
        <p:nvPicPr>
          <p:cNvPr id="4" name="Afbeelding 3">
            <a:extLst>
              <a:ext uri="{FF2B5EF4-FFF2-40B4-BE49-F238E27FC236}">
                <a16:creationId xmlns:a16="http://schemas.microsoft.com/office/drawing/2014/main" id="{A3FC5C41-AD4B-E317-E1F1-4980E04AC7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805" y="2502359"/>
            <a:ext cx="3833167" cy="2136130"/>
          </a:xfrm>
          <a:prstGeom prst="rect">
            <a:avLst/>
          </a:prstGeom>
        </p:spPr>
      </p:pic>
    </p:spTree>
    <p:extLst>
      <p:ext uri="{BB962C8B-B14F-4D97-AF65-F5344CB8AC3E}">
        <p14:creationId xmlns:p14="http://schemas.microsoft.com/office/powerpoint/2010/main" val="99677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74514" y="357412"/>
            <a:ext cx="493204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bedreigd</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572000" y="34182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veilig</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gevaar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7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Door de angst om iets te missen wordt de gezondheid ernstig </a:t>
            </a:r>
            <a:r>
              <a:rPr lang="nl-NL" sz="2200" i="1" u="sng" dirty="0">
                <a:solidFill>
                  <a:srgbClr val="387038"/>
                </a:solidFill>
                <a:latin typeface="Century Gothic" panose="020B0502020202020204" pitchFamily="34" charset="0"/>
                <a:ea typeface="Calibri"/>
                <a:cs typeface="Times New Roman"/>
              </a:rPr>
              <a:t>bedreigd</a:t>
            </a:r>
            <a:r>
              <a:rPr lang="nl-NL" sz="2200" i="1" dirty="0">
                <a:solidFill>
                  <a:srgbClr val="387038"/>
                </a:solidFill>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bedreiging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4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Dit meisje ligt ontspannen te slapen. Dat is </a:t>
            </a:r>
            <a:r>
              <a:rPr lang="nl-NL" sz="2200" i="1" u="sng" dirty="0">
                <a:solidFill>
                  <a:srgbClr val="387038"/>
                </a:solidFill>
                <a:effectLst/>
                <a:latin typeface="Century Gothic" panose="020B0502020202020204" pitchFamily="34" charset="0"/>
                <a:ea typeface="Calibri"/>
                <a:cs typeface="Times New Roman"/>
              </a:rPr>
              <a:t>veilig</a:t>
            </a:r>
            <a:r>
              <a:rPr lang="nl-NL" sz="2200" i="1" dirty="0">
                <a:solidFill>
                  <a:srgbClr val="387038"/>
                </a:solidFill>
                <a:effectLst/>
                <a:latin typeface="Century Gothic" panose="020B0502020202020204" pitchFamily="34" charset="0"/>
                <a:ea typeface="Calibri"/>
                <a:cs typeface="Times New Roman"/>
              </a:rPr>
              <a:t> voor haar gezondheid.</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41D13F3E-6BF1-F013-531F-0E8E7C9241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2276872"/>
            <a:ext cx="3242326" cy="2165038"/>
          </a:xfrm>
          <a:prstGeom prst="rect">
            <a:avLst/>
          </a:prstGeom>
        </p:spPr>
      </p:pic>
      <p:pic>
        <p:nvPicPr>
          <p:cNvPr id="4" name="Afbeelding 3" descr="Afbeelding met persoon, overdekt, bed, comfort&#10;&#10;Automatisch gegenereerde beschrijving">
            <a:extLst>
              <a:ext uri="{FF2B5EF4-FFF2-40B4-BE49-F238E27FC236}">
                <a16:creationId xmlns:a16="http://schemas.microsoft.com/office/drawing/2014/main" id="{01F4F5D1-EF8C-A59D-D23F-72E813EE15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416542"/>
            <a:ext cx="3712916" cy="2480228"/>
          </a:xfrm>
          <a:prstGeom prst="rect">
            <a:avLst/>
          </a:prstGeom>
        </p:spPr>
      </p:pic>
    </p:spTree>
    <p:extLst>
      <p:ext uri="{BB962C8B-B14F-4D97-AF65-F5344CB8AC3E}">
        <p14:creationId xmlns:p14="http://schemas.microsoft.com/office/powerpoint/2010/main" val="155401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74514" y="341828"/>
            <a:ext cx="493204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het zwaar hebben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572000" y="34182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flierefluiten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moeilijk hebben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Veel jongeren </a:t>
            </a:r>
            <a:r>
              <a:rPr lang="nl-NL" sz="2400" i="1" u="sng" dirty="0">
                <a:solidFill>
                  <a:srgbClr val="387038"/>
                </a:solidFill>
                <a:latin typeface="Century Gothic" panose="020B0502020202020204" pitchFamily="34" charset="0"/>
                <a:ea typeface="Calibri"/>
                <a:cs typeface="Times New Roman"/>
              </a:rPr>
              <a:t>hebben het zwaar</a:t>
            </a:r>
            <a:r>
              <a:rPr lang="nl-NL" sz="2400" i="1" dirty="0">
                <a:solidFill>
                  <a:srgbClr val="387038"/>
                </a:solidFill>
                <a:latin typeface="Century Gothic" panose="020B0502020202020204" pitchFamily="34" charset="0"/>
                <a:ea typeface="Calibri"/>
                <a:cs typeface="Times New Roman"/>
              </a:rPr>
              <a:t> door alle social media.</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zorgen leven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Zij leidt een zorgeloos leven. Zij houdt ervan te </a:t>
            </a:r>
            <a:r>
              <a:rPr lang="nl-NL" sz="2400" i="1" u="sng" dirty="0">
                <a:solidFill>
                  <a:srgbClr val="387038"/>
                </a:solidFill>
                <a:latin typeface="Century Gothic" panose="020B0502020202020204" pitchFamily="34" charset="0"/>
                <a:ea typeface="Calibri"/>
                <a:cs typeface="Times New Roman"/>
              </a:rPr>
              <a:t>flierefluiten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7B556FFF-1131-C502-AF6F-1FAC996914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2353623"/>
            <a:ext cx="3672408" cy="2567839"/>
          </a:xfrm>
          <a:prstGeom prst="rect">
            <a:avLst/>
          </a:prstGeom>
        </p:spPr>
      </p:pic>
      <p:pic>
        <p:nvPicPr>
          <p:cNvPr id="5" name="Afbeelding 4" descr="Afbeelding met persoon, Menselijk gezicht, buitenshuis, kleding&#10;&#10;Automatisch gegenereerde beschrijving">
            <a:extLst>
              <a:ext uri="{FF2B5EF4-FFF2-40B4-BE49-F238E27FC236}">
                <a16:creationId xmlns:a16="http://schemas.microsoft.com/office/drawing/2014/main" id="{AAABB563-DC4F-8B3C-E9B2-9C068D4560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3795" y="2188886"/>
            <a:ext cx="3712916" cy="2480228"/>
          </a:xfrm>
          <a:prstGeom prst="rect">
            <a:avLst/>
          </a:prstGeom>
        </p:spPr>
      </p:pic>
    </p:spTree>
    <p:extLst>
      <p:ext uri="{BB962C8B-B14F-4D97-AF65-F5344CB8AC3E}">
        <p14:creationId xmlns:p14="http://schemas.microsoft.com/office/powerpoint/2010/main" val="2086380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5616" y="476672"/>
            <a:ext cx="498546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827585" y="404664"/>
            <a:ext cx="54006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onderzoeker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bioloog</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66414" y="3581074"/>
            <a:ext cx="2787025" cy="9640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137798" y="3653083"/>
            <a:ext cx="2998793" cy="116101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psycholoog</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581074"/>
            <a:ext cx="2611399" cy="9640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9682" y="3654125"/>
            <a:ext cx="2611398" cy="105126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neuroloog</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61139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785424"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alles wil weten over iets</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A0B8DEF2-4909-A611-5D8F-4E16C7A917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244000"/>
            <a:ext cx="3076562" cy="1735732"/>
          </a:xfrm>
          <a:prstGeom prst="rect">
            <a:avLst/>
          </a:prstGeom>
        </p:spPr>
      </p:pic>
      <p:pic>
        <p:nvPicPr>
          <p:cNvPr id="18" name="Afbeelding 17" descr="Afbeelding met kleding, persoon, buitenshuis, plant&#10;&#10;Automatisch gegenereerde beschrijving">
            <a:extLst>
              <a:ext uri="{FF2B5EF4-FFF2-40B4-BE49-F238E27FC236}">
                <a16:creationId xmlns:a16="http://schemas.microsoft.com/office/drawing/2014/main" id="{4F855615-6602-C569-E8FF-E2471456AC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4603300"/>
            <a:ext cx="2350752" cy="1603213"/>
          </a:xfrm>
          <a:prstGeom prst="rect">
            <a:avLst/>
          </a:prstGeom>
        </p:spPr>
      </p:pic>
      <p:pic>
        <p:nvPicPr>
          <p:cNvPr id="20" name="Afbeelding 19" descr="Afbeelding met kleding, persoon, Menselijk gezicht, meisje&#10;&#10;Automatisch gegenereerde beschrijving">
            <a:extLst>
              <a:ext uri="{FF2B5EF4-FFF2-40B4-BE49-F238E27FC236}">
                <a16:creationId xmlns:a16="http://schemas.microsoft.com/office/drawing/2014/main" id="{E13E1FAC-8EA2-C1D2-FD33-C826733051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3630" y="4645048"/>
            <a:ext cx="2460588" cy="1643673"/>
          </a:xfrm>
          <a:prstGeom prst="rect">
            <a:avLst/>
          </a:prstGeom>
        </p:spPr>
      </p:pic>
      <p:pic>
        <p:nvPicPr>
          <p:cNvPr id="22" name="Afbeelding 21" descr="Afbeelding met tekst, kleding, Baan, persoon&#10;&#10;Automatisch gegenereerde beschrijving">
            <a:extLst>
              <a:ext uri="{FF2B5EF4-FFF2-40B4-BE49-F238E27FC236}">
                <a16:creationId xmlns:a16="http://schemas.microsoft.com/office/drawing/2014/main" id="{6D091891-A2AB-28E8-274D-1D384B28AF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09682" y="4626513"/>
            <a:ext cx="2602796" cy="1643673"/>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24203" y="245741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bijhouden</a:t>
            </a:r>
            <a:endParaRPr lang="nl-NL" sz="48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96449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363614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agenda</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067944" y="819113"/>
            <a:ext cx="304763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weblog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48938" y="4324861"/>
            <a:ext cx="307170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030" y="4327517"/>
            <a:ext cx="375551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dagboek</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3" y="3212975"/>
            <a:ext cx="4536503" cy="90433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2"/>
            <a:ext cx="4941885" cy="4086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opschrijven om het niet te vergeten</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498FDFD-72BA-6E18-775C-AC47B01239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4207" y="491205"/>
            <a:ext cx="2818648" cy="1883037"/>
          </a:xfrm>
          <a:prstGeom prst="rect">
            <a:avLst/>
          </a:prstGeom>
        </p:spPr>
      </p:pic>
      <p:pic>
        <p:nvPicPr>
          <p:cNvPr id="4" name="Afbeelding 3" descr="Afbeelding met tekst, brief, tekenfilm, grafische vormgeving&#10;&#10;Automatisch gegenereerde beschrijving">
            <a:extLst>
              <a:ext uri="{FF2B5EF4-FFF2-40B4-BE49-F238E27FC236}">
                <a16:creationId xmlns:a16="http://schemas.microsoft.com/office/drawing/2014/main" id="{BB017255-7DB4-5FD1-AF5C-CA27104E67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0281" y="5058938"/>
            <a:ext cx="1718681" cy="1718681"/>
          </a:xfrm>
          <a:prstGeom prst="rect">
            <a:avLst/>
          </a:prstGeom>
        </p:spPr>
      </p:pic>
      <p:pic>
        <p:nvPicPr>
          <p:cNvPr id="19" name="Afbeelding 18" descr="Afbeelding met tekst, persoon, handschrift, kleding&#10;&#10;Automatisch gegenereerde beschrijving">
            <a:extLst>
              <a:ext uri="{FF2B5EF4-FFF2-40B4-BE49-F238E27FC236}">
                <a16:creationId xmlns:a16="http://schemas.microsoft.com/office/drawing/2014/main" id="{81F99AB1-13CC-45D4-22CD-51101CA2BF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8503" y="4835772"/>
            <a:ext cx="2561276" cy="1710933"/>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28 – 11 juli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bijhouden</a:t>
            </a:r>
          </a:p>
        </p:txBody>
      </p:sp>
      <p:pic>
        <p:nvPicPr>
          <p:cNvPr id="3" name="Afbeelding 2" descr="Afbeelding met computer, persoon, computer, tekst&#10;&#10;Automatisch gegenereerde beschrijving">
            <a:extLst>
              <a:ext uri="{FF2B5EF4-FFF2-40B4-BE49-F238E27FC236}">
                <a16:creationId xmlns:a16="http://schemas.microsoft.com/office/drawing/2014/main" id="{4EC6699A-3FAF-1889-63AC-0D192F7DF6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84784"/>
            <a:ext cx="7272808" cy="485823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9299" y="-1573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zwaar hebben</a:t>
            </a:r>
          </a:p>
        </p:txBody>
      </p:sp>
      <p:pic>
        <p:nvPicPr>
          <p:cNvPr id="5" name="Afbeelding 4" descr="Afbeelding met overdekt, muur, persoon, comfort&#10;&#10;Automatisch gegenereerde beschrijving">
            <a:extLst>
              <a:ext uri="{FF2B5EF4-FFF2-40B4-BE49-F238E27FC236}">
                <a16:creationId xmlns:a16="http://schemas.microsoft.com/office/drawing/2014/main" id="{F5E1DC24-4FB6-EFA8-D03F-D595CAE088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412609"/>
            <a:ext cx="7488832" cy="5002540"/>
          </a:xfrm>
          <a:prstGeom prst="rect">
            <a:avLst/>
          </a:prstGeom>
        </p:spPr>
      </p:pic>
      <p:pic>
        <p:nvPicPr>
          <p:cNvPr id="3" name="Afbeelding 2" descr="Afbeelding met schermopname, tekst, Lettertype&#10;&#10;Automatisch gegenereerde beschrijving">
            <a:extLst>
              <a:ext uri="{FF2B5EF4-FFF2-40B4-BE49-F238E27FC236}">
                <a16:creationId xmlns:a16="http://schemas.microsoft.com/office/drawing/2014/main" id="{3F86450F-9FB9-EA5B-43C9-8926E86A2C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1033989"/>
            <a:ext cx="3218741" cy="2150119"/>
          </a:xfrm>
          <a:prstGeom prst="cloudCallout">
            <a:avLst>
              <a:gd name="adj1" fmla="val -76515"/>
              <a:gd name="adj2" fmla="val -22253"/>
            </a:avLst>
          </a:prstGeom>
          <a:ln>
            <a:solidFill>
              <a:schemeClr val="tx1"/>
            </a:solidFill>
          </a:ln>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verminderen</a:t>
            </a:r>
          </a:p>
        </p:txBody>
      </p:sp>
      <p:graphicFrame>
        <p:nvGraphicFramePr>
          <p:cNvPr id="7" name="Tabel 7">
            <a:extLst>
              <a:ext uri="{FF2B5EF4-FFF2-40B4-BE49-F238E27FC236}">
                <a16:creationId xmlns:a16="http://schemas.microsoft.com/office/drawing/2014/main" id="{135CA389-EE9C-7D56-B3D4-22FF711ADC12}"/>
              </a:ext>
            </a:extLst>
          </p:cNvPr>
          <p:cNvGraphicFramePr>
            <a:graphicFrameLocks noGrp="1"/>
          </p:cNvGraphicFramePr>
          <p:nvPr>
            <p:extLst>
              <p:ext uri="{D42A27DB-BD31-4B8C-83A1-F6EECF244321}">
                <p14:modId xmlns:p14="http://schemas.microsoft.com/office/powerpoint/2010/main" val="876570626"/>
              </p:ext>
            </p:extLst>
          </p:nvPr>
        </p:nvGraphicFramePr>
        <p:xfrm>
          <a:off x="1259632" y="1432560"/>
          <a:ext cx="2736304" cy="3724630"/>
        </p:xfrm>
        <a:graphic>
          <a:graphicData uri="http://schemas.openxmlformats.org/drawingml/2006/table">
            <a:tbl>
              <a:tblPr firstRow="1" bandRow="1">
                <a:tableStyleId>{5940675A-B579-460E-94D1-54222C63F5DA}</a:tableStyleId>
              </a:tblPr>
              <a:tblGrid>
                <a:gridCol w="1741285">
                  <a:extLst>
                    <a:ext uri="{9D8B030D-6E8A-4147-A177-3AD203B41FA5}">
                      <a16:colId xmlns:a16="http://schemas.microsoft.com/office/drawing/2014/main" val="3176216732"/>
                    </a:ext>
                  </a:extLst>
                </a:gridCol>
                <a:gridCol w="995019">
                  <a:extLst>
                    <a:ext uri="{9D8B030D-6E8A-4147-A177-3AD203B41FA5}">
                      <a16:colId xmlns:a16="http://schemas.microsoft.com/office/drawing/2014/main" val="3460998394"/>
                    </a:ext>
                  </a:extLst>
                </a:gridCol>
              </a:tblGrid>
              <a:tr h="532090">
                <a:tc gridSpan="2">
                  <a:txBody>
                    <a:bodyPr/>
                    <a:lstStyle/>
                    <a:p>
                      <a:r>
                        <a:rPr lang="nl-NL" sz="2800" b="1" dirty="0"/>
                        <a:t>  RAPPORT  1</a:t>
                      </a:r>
                    </a:p>
                  </a:txBody>
                  <a:tcPr/>
                </a:tc>
                <a:tc hMerge="1">
                  <a:txBody>
                    <a:bodyPr/>
                    <a:lstStyle/>
                    <a:p>
                      <a:endParaRPr lang="nl-NL" dirty="0"/>
                    </a:p>
                  </a:txBody>
                  <a:tcPr/>
                </a:tc>
                <a:extLst>
                  <a:ext uri="{0D108BD9-81ED-4DB2-BD59-A6C34878D82A}">
                    <a16:rowId xmlns:a16="http://schemas.microsoft.com/office/drawing/2014/main" val="3693662624"/>
                  </a:ext>
                </a:extLst>
              </a:tr>
              <a:tr h="532090">
                <a:tc>
                  <a:txBody>
                    <a:bodyPr/>
                    <a:lstStyle/>
                    <a:p>
                      <a:r>
                        <a:rPr lang="nl-NL" dirty="0"/>
                        <a:t>Rekenen</a:t>
                      </a:r>
                    </a:p>
                  </a:txBody>
                  <a:tcPr/>
                </a:tc>
                <a:tc>
                  <a:txBody>
                    <a:bodyPr/>
                    <a:lstStyle/>
                    <a:p>
                      <a:r>
                        <a:rPr lang="nl-NL" dirty="0"/>
                        <a:t>8</a:t>
                      </a:r>
                    </a:p>
                  </a:txBody>
                  <a:tcPr/>
                </a:tc>
                <a:extLst>
                  <a:ext uri="{0D108BD9-81ED-4DB2-BD59-A6C34878D82A}">
                    <a16:rowId xmlns:a16="http://schemas.microsoft.com/office/drawing/2014/main" val="3569920266"/>
                  </a:ext>
                </a:extLst>
              </a:tr>
              <a:tr h="532090">
                <a:tc>
                  <a:txBody>
                    <a:bodyPr/>
                    <a:lstStyle/>
                    <a:p>
                      <a:r>
                        <a:rPr lang="nl-NL" dirty="0"/>
                        <a:t>Taal</a:t>
                      </a:r>
                    </a:p>
                  </a:txBody>
                  <a:tcPr/>
                </a:tc>
                <a:tc>
                  <a:txBody>
                    <a:bodyPr/>
                    <a:lstStyle/>
                    <a:p>
                      <a:r>
                        <a:rPr lang="nl-NL" dirty="0"/>
                        <a:t>7</a:t>
                      </a:r>
                    </a:p>
                  </a:txBody>
                  <a:tcPr/>
                </a:tc>
                <a:extLst>
                  <a:ext uri="{0D108BD9-81ED-4DB2-BD59-A6C34878D82A}">
                    <a16:rowId xmlns:a16="http://schemas.microsoft.com/office/drawing/2014/main" val="1451224331"/>
                  </a:ext>
                </a:extLst>
              </a:tr>
              <a:tr h="532090">
                <a:tc>
                  <a:txBody>
                    <a:bodyPr/>
                    <a:lstStyle/>
                    <a:p>
                      <a:r>
                        <a:rPr lang="nl-NL" dirty="0"/>
                        <a:t>Lezen</a:t>
                      </a:r>
                    </a:p>
                  </a:txBody>
                  <a:tcPr/>
                </a:tc>
                <a:tc>
                  <a:txBody>
                    <a:bodyPr/>
                    <a:lstStyle/>
                    <a:p>
                      <a:r>
                        <a:rPr lang="nl-NL" dirty="0"/>
                        <a:t>9</a:t>
                      </a:r>
                    </a:p>
                  </a:txBody>
                  <a:tcPr/>
                </a:tc>
                <a:extLst>
                  <a:ext uri="{0D108BD9-81ED-4DB2-BD59-A6C34878D82A}">
                    <a16:rowId xmlns:a16="http://schemas.microsoft.com/office/drawing/2014/main" val="4206834294"/>
                  </a:ext>
                </a:extLst>
              </a:tr>
              <a:tr h="532090">
                <a:tc>
                  <a:txBody>
                    <a:bodyPr/>
                    <a:lstStyle/>
                    <a:p>
                      <a:r>
                        <a:rPr lang="nl-NL" dirty="0"/>
                        <a:t>Spelling</a:t>
                      </a:r>
                    </a:p>
                  </a:txBody>
                  <a:tcPr/>
                </a:tc>
                <a:tc>
                  <a:txBody>
                    <a:bodyPr/>
                    <a:lstStyle/>
                    <a:p>
                      <a:r>
                        <a:rPr lang="nl-NL" dirty="0"/>
                        <a:t>7</a:t>
                      </a:r>
                    </a:p>
                  </a:txBody>
                  <a:tcPr/>
                </a:tc>
                <a:extLst>
                  <a:ext uri="{0D108BD9-81ED-4DB2-BD59-A6C34878D82A}">
                    <a16:rowId xmlns:a16="http://schemas.microsoft.com/office/drawing/2014/main" val="1305687505"/>
                  </a:ext>
                </a:extLst>
              </a:tr>
              <a:tr h="532090">
                <a:tc>
                  <a:txBody>
                    <a:bodyPr/>
                    <a:lstStyle/>
                    <a:p>
                      <a:r>
                        <a:rPr lang="nl-NL" dirty="0"/>
                        <a:t>Geschiedenis</a:t>
                      </a:r>
                    </a:p>
                  </a:txBody>
                  <a:tcPr/>
                </a:tc>
                <a:tc>
                  <a:txBody>
                    <a:bodyPr/>
                    <a:lstStyle/>
                    <a:p>
                      <a:r>
                        <a:rPr lang="nl-NL" dirty="0"/>
                        <a:t>7</a:t>
                      </a:r>
                    </a:p>
                  </a:txBody>
                  <a:tcPr/>
                </a:tc>
                <a:extLst>
                  <a:ext uri="{0D108BD9-81ED-4DB2-BD59-A6C34878D82A}">
                    <a16:rowId xmlns:a16="http://schemas.microsoft.com/office/drawing/2014/main" val="3156538348"/>
                  </a:ext>
                </a:extLst>
              </a:tr>
              <a:tr h="532090">
                <a:tc>
                  <a:txBody>
                    <a:bodyPr/>
                    <a:lstStyle/>
                    <a:p>
                      <a:r>
                        <a:rPr lang="nl-NL" dirty="0"/>
                        <a:t>Aardrijkskunde</a:t>
                      </a:r>
                    </a:p>
                  </a:txBody>
                  <a:tcPr/>
                </a:tc>
                <a:tc>
                  <a:txBody>
                    <a:bodyPr/>
                    <a:lstStyle/>
                    <a:p>
                      <a:r>
                        <a:rPr lang="nl-NL" dirty="0"/>
                        <a:t>6</a:t>
                      </a:r>
                    </a:p>
                  </a:txBody>
                  <a:tcPr/>
                </a:tc>
                <a:extLst>
                  <a:ext uri="{0D108BD9-81ED-4DB2-BD59-A6C34878D82A}">
                    <a16:rowId xmlns:a16="http://schemas.microsoft.com/office/drawing/2014/main" val="4206700068"/>
                  </a:ext>
                </a:extLst>
              </a:tr>
            </a:tbl>
          </a:graphicData>
        </a:graphic>
      </p:graphicFrame>
      <p:graphicFrame>
        <p:nvGraphicFramePr>
          <p:cNvPr id="10" name="Tabel 9">
            <a:extLst>
              <a:ext uri="{FF2B5EF4-FFF2-40B4-BE49-F238E27FC236}">
                <a16:creationId xmlns:a16="http://schemas.microsoft.com/office/drawing/2014/main" id="{C716E415-8C80-1A24-C303-8FBCD4864951}"/>
              </a:ext>
            </a:extLst>
          </p:cNvPr>
          <p:cNvGraphicFramePr>
            <a:graphicFrameLocks noGrp="1"/>
          </p:cNvGraphicFramePr>
          <p:nvPr>
            <p:extLst>
              <p:ext uri="{D42A27DB-BD31-4B8C-83A1-F6EECF244321}">
                <p14:modId xmlns:p14="http://schemas.microsoft.com/office/powerpoint/2010/main" val="4245062128"/>
              </p:ext>
            </p:extLst>
          </p:nvPr>
        </p:nvGraphicFramePr>
        <p:xfrm>
          <a:off x="5580112" y="1414298"/>
          <a:ext cx="2736304" cy="3724630"/>
        </p:xfrm>
        <a:graphic>
          <a:graphicData uri="http://schemas.openxmlformats.org/drawingml/2006/table">
            <a:tbl>
              <a:tblPr firstRow="1" bandRow="1">
                <a:tableStyleId>{5940675A-B579-460E-94D1-54222C63F5DA}</a:tableStyleId>
              </a:tblPr>
              <a:tblGrid>
                <a:gridCol w="1862301">
                  <a:extLst>
                    <a:ext uri="{9D8B030D-6E8A-4147-A177-3AD203B41FA5}">
                      <a16:colId xmlns:a16="http://schemas.microsoft.com/office/drawing/2014/main" val="168763180"/>
                    </a:ext>
                  </a:extLst>
                </a:gridCol>
                <a:gridCol w="874003">
                  <a:extLst>
                    <a:ext uri="{9D8B030D-6E8A-4147-A177-3AD203B41FA5}">
                      <a16:colId xmlns:a16="http://schemas.microsoft.com/office/drawing/2014/main" val="3977167066"/>
                    </a:ext>
                  </a:extLst>
                </a:gridCol>
              </a:tblGrid>
              <a:tr h="532090">
                <a:tc gridSpan="2">
                  <a:txBody>
                    <a:bodyPr/>
                    <a:lstStyle/>
                    <a:p>
                      <a:r>
                        <a:rPr lang="nl-NL" sz="2800" b="1" dirty="0"/>
                        <a:t>  RAPPORT  2  </a:t>
                      </a:r>
                    </a:p>
                  </a:txBody>
                  <a:tcPr/>
                </a:tc>
                <a:tc hMerge="1">
                  <a:txBody>
                    <a:bodyPr/>
                    <a:lstStyle/>
                    <a:p>
                      <a:endParaRPr lang="nl-NL" dirty="0"/>
                    </a:p>
                  </a:txBody>
                  <a:tcPr/>
                </a:tc>
                <a:extLst>
                  <a:ext uri="{0D108BD9-81ED-4DB2-BD59-A6C34878D82A}">
                    <a16:rowId xmlns:a16="http://schemas.microsoft.com/office/drawing/2014/main" val="2977849103"/>
                  </a:ext>
                </a:extLst>
              </a:tr>
              <a:tr h="532090">
                <a:tc>
                  <a:txBody>
                    <a:bodyPr/>
                    <a:lstStyle/>
                    <a:p>
                      <a:r>
                        <a:rPr lang="nl-NL" dirty="0"/>
                        <a:t>Rekenen</a:t>
                      </a:r>
                    </a:p>
                  </a:txBody>
                  <a:tcPr/>
                </a:tc>
                <a:tc>
                  <a:txBody>
                    <a:bodyPr/>
                    <a:lstStyle/>
                    <a:p>
                      <a:r>
                        <a:rPr lang="nl-NL" dirty="0"/>
                        <a:t>6</a:t>
                      </a:r>
                    </a:p>
                  </a:txBody>
                  <a:tcPr/>
                </a:tc>
                <a:extLst>
                  <a:ext uri="{0D108BD9-81ED-4DB2-BD59-A6C34878D82A}">
                    <a16:rowId xmlns:a16="http://schemas.microsoft.com/office/drawing/2014/main" val="2209841962"/>
                  </a:ext>
                </a:extLst>
              </a:tr>
              <a:tr h="532090">
                <a:tc>
                  <a:txBody>
                    <a:bodyPr/>
                    <a:lstStyle/>
                    <a:p>
                      <a:r>
                        <a:rPr lang="nl-NL" dirty="0"/>
                        <a:t>Taal</a:t>
                      </a:r>
                    </a:p>
                  </a:txBody>
                  <a:tcPr/>
                </a:tc>
                <a:tc>
                  <a:txBody>
                    <a:bodyPr/>
                    <a:lstStyle/>
                    <a:p>
                      <a:r>
                        <a:rPr lang="nl-NL" dirty="0"/>
                        <a:t>5</a:t>
                      </a:r>
                    </a:p>
                  </a:txBody>
                  <a:tcPr/>
                </a:tc>
                <a:extLst>
                  <a:ext uri="{0D108BD9-81ED-4DB2-BD59-A6C34878D82A}">
                    <a16:rowId xmlns:a16="http://schemas.microsoft.com/office/drawing/2014/main" val="3149503892"/>
                  </a:ext>
                </a:extLst>
              </a:tr>
              <a:tr h="532090">
                <a:tc>
                  <a:txBody>
                    <a:bodyPr/>
                    <a:lstStyle/>
                    <a:p>
                      <a:r>
                        <a:rPr lang="nl-NL" dirty="0"/>
                        <a:t>Lezen</a:t>
                      </a:r>
                    </a:p>
                  </a:txBody>
                  <a:tcPr/>
                </a:tc>
                <a:tc>
                  <a:txBody>
                    <a:bodyPr/>
                    <a:lstStyle/>
                    <a:p>
                      <a:r>
                        <a:rPr lang="nl-NL" dirty="0"/>
                        <a:t>7</a:t>
                      </a:r>
                    </a:p>
                  </a:txBody>
                  <a:tcPr/>
                </a:tc>
                <a:extLst>
                  <a:ext uri="{0D108BD9-81ED-4DB2-BD59-A6C34878D82A}">
                    <a16:rowId xmlns:a16="http://schemas.microsoft.com/office/drawing/2014/main" val="281427288"/>
                  </a:ext>
                </a:extLst>
              </a:tr>
              <a:tr h="532090">
                <a:tc>
                  <a:txBody>
                    <a:bodyPr/>
                    <a:lstStyle/>
                    <a:p>
                      <a:r>
                        <a:rPr lang="nl-NL" dirty="0"/>
                        <a:t>Spelling</a:t>
                      </a:r>
                    </a:p>
                  </a:txBody>
                  <a:tcPr/>
                </a:tc>
                <a:tc>
                  <a:txBody>
                    <a:bodyPr/>
                    <a:lstStyle/>
                    <a:p>
                      <a:r>
                        <a:rPr lang="nl-NL" dirty="0"/>
                        <a:t>5</a:t>
                      </a:r>
                    </a:p>
                  </a:txBody>
                  <a:tcPr/>
                </a:tc>
                <a:extLst>
                  <a:ext uri="{0D108BD9-81ED-4DB2-BD59-A6C34878D82A}">
                    <a16:rowId xmlns:a16="http://schemas.microsoft.com/office/drawing/2014/main" val="4278046263"/>
                  </a:ext>
                </a:extLst>
              </a:tr>
              <a:tr h="532090">
                <a:tc>
                  <a:txBody>
                    <a:bodyPr/>
                    <a:lstStyle/>
                    <a:p>
                      <a:r>
                        <a:rPr lang="nl-NL" dirty="0"/>
                        <a:t>Geschiedenis</a:t>
                      </a:r>
                    </a:p>
                  </a:txBody>
                  <a:tcPr/>
                </a:tc>
                <a:tc>
                  <a:txBody>
                    <a:bodyPr/>
                    <a:lstStyle/>
                    <a:p>
                      <a:r>
                        <a:rPr lang="nl-NL" dirty="0"/>
                        <a:t>6</a:t>
                      </a:r>
                    </a:p>
                  </a:txBody>
                  <a:tcPr/>
                </a:tc>
                <a:extLst>
                  <a:ext uri="{0D108BD9-81ED-4DB2-BD59-A6C34878D82A}">
                    <a16:rowId xmlns:a16="http://schemas.microsoft.com/office/drawing/2014/main" val="3555950593"/>
                  </a:ext>
                </a:extLst>
              </a:tr>
              <a:tr h="532090">
                <a:tc>
                  <a:txBody>
                    <a:bodyPr/>
                    <a:lstStyle/>
                    <a:p>
                      <a:r>
                        <a:rPr lang="nl-NL" dirty="0"/>
                        <a:t>Aardrijkskunde</a:t>
                      </a:r>
                    </a:p>
                  </a:txBody>
                  <a:tcPr/>
                </a:tc>
                <a:tc>
                  <a:txBody>
                    <a:bodyPr/>
                    <a:lstStyle/>
                    <a:p>
                      <a:r>
                        <a:rPr lang="nl-NL" dirty="0"/>
                        <a:t>4</a:t>
                      </a:r>
                    </a:p>
                  </a:txBody>
                  <a:tcPr/>
                </a:tc>
                <a:extLst>
                  <a:ext uri="{0D108BD9-81ED-4DB2-BD59-A6C34878D82A}">
                    <a16:rowId xmlns:a16="http://schemas.microsoft.com/office/drawing/2014/main" val="3204237191"/>
                  </a:ext>
                </a:extLst>
              </a:tr>
            </a:tbl>
          </a:graphicData>
        </a:graphic>
      </p:graphicFrame>
      <p:pic>
        <p:nvPicPr>
          <p:cNvPr id="3" name="Afbeelding 2" descr="Afbeelding met logo, symbool, ontwerp&#10;&#10;Automatisch gegenereerde beschrijving">
            <a:extLst>
              <a:ext uri="{FF2B5EF4-FFF2-40B4-BE49-F238E27FC236}">
                <a16:creationId xmlns:a16="http://schemas.microsoft.com/office/drawing/2014/main" id="{31BD3B53-BC14-4215-8262-F0DD2F0C8D0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419872" y="2132856"/>
            <a:ext cx="2486050" cy="198884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onderzoeker</a:t>
            </a:r>
          </a:p>
        </p:txBody>
      </p:sp>
      <p:pic>
        <p:nvPicPr>
          <p:cNvPr id="3" name="Afbeelding 2" descr="Afbeelding met Menselijk gezicht, persoon, kleding, meisje&#10;&#10;Automatisch gegenereerde beschrijving">
            <a:extLst>
              <a:ext uri="{FF2B5EF4-FFF2-40B4-BE49-F238E27FC236}">
                <a16:creationId xmlns:a16="http://schemas.microsoft.com/office/drawing/2014/main" id="{99C2E281-E0AF-0C4D-2D0F-41D88BC582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439" y="1700808"/>
            <a:ext cx="8171121" cy="460851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toenemen</a:t>
            </a:r>
          </a:p>
        </p:txBody>
      </p:sp>
      <p:pic>
        <p:nvPicPr>
          <p:cNvPr id="7" name="Afbeelding 6" descr="Afbeelding met persoon, kleding, Menselijk gezicht, overdekt&#10;&#10;Automatisch gegenereerde beschrijving">
            <a:extLst>
              <a:ext uri="{FF2B5EF4-FFF2-40B4-BE49-F238E27FC236}">
                <a16:creationId xmlns:a16="http://schemas.microsoft.com/office/drawing/2014/main" id="{2972392A-287D-7361-4945-6461878EEE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676" y="1340768"/>
            <a:ext cx="7301266" cy="4877246"/>
          </a:xfrm>
          <a:prstGeom prst="rect">
            <a:avLst/>
          </a:prstGeom>
        </p:spPr>
      </p:pic>
      <p:pic>
        <p:nvPicPr>
          <p:cNvPr id="4" name="Afbeelding 3" descr="Afbeelding met ontwerp&#10;&#10;Automatisch gegenereerde beschrijving">
            <a:extLst>
              <a:ext uri="{FF2B5EF4-FFF2-40B4-BE49-F238E27FC236}">
                <a16:creationId xmlns:a16="http://schemas.microsoft.com/office/drawing/2014/main" id="{86C04D32-650B-2592-C1A2-C64BFF2388A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512" y="-30096"/>
            <a:ext cx="9180512" cy="704740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bedreigd</a:t>
            </a:r>
          </a:p>
        </p:txBody>
      </p:sp>
      <p:pic>
        <p:nvPicPr>
          <p:cNvPr id="3" name="Afbeelding 2" descr="Afbeelding met Menselijk gezicht, persoon, comfort, jongen&#10;&#10;Automatisch gegenereerde beschrijving">
            <a:extLst>
              <a:ext uri="{FF2B5EF4-FFF2-40B4-BE49-F238E27FC236}">
                <a16:creationId xmlns:a16="http://schemas.microsoft.com/office/drawing/2014/main" id="{D45ACA7E-2DD1-F387-1F18-18EAC87C4D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412776"/>
            <a:ext cx="7560840" cy="505064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zorgen maken</a:t>
            </a:r>
          </a:p>
        </p:txBody>
      </p:sp>
      <p:pic>
        <p:nvPicPr>
          <p:cNvPr id="3" name="Afbeelding 2" descr="Afbeelding met Menselijk gezicht, persoon, kleding, overdekt&#10;&#10;Automatisch gegenereerde beschrijving">
            <a:extLst>
              <a:ext uri="{FF2B5EF4-FFF2-40B4-BE49-F238E27FC236}">
                <a16:creationId xmlns:a16="http://schemas.microsoft.com/office/drawing/2014/main" id="{7C674981-380A-B390-C3EF-22E266BC80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556792"/>
            <a:ext cx="7594342" cy="5027455"/>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TotalTime>
  <Words>616</Words>
  <Application>Microsoft Office PowerPoint</Application>
  <PresentationFormat>Diavoorstelling (4:3)</PresentationFormat>
  <Paragraphs>197</Paragraphs>
  <Slides>16</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498</cp:revision>
  <dcterms:created xsi:type="dcterms:W3CDTF">2021-06-08T06:13:59Z</dcterms:created>
  <dcterms:modified xsi:type="dcterms:W3CDTF">2023-07-11T09:25:54Z</dcterms:modified>
</cp:coreProperties>
</file>