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93" r:id="rId2"/>
    <p:sldId id="548" r:id="rId3"/>
    <p:sldId id="1497" r:id="rId4"/>
    <p:sldId id="1481" r:id="rId5"/>
    <p:sldId id="1499" r:id="rId6"/>
    <p:sldId id="1504" r:id="rId7"/>
    <p:sldId id="1477" r:id="rId8"/>
    <p:sldId id="1460" r:id="rId9"/>
    <p:sldId id="1498" r:id="rId10"/>
    <p:sldId id="1494" r:id="rId11"/>
    <p:sldId id="1495" r:id="rId12"/>
    <p:sldId id="1496" r:id="rId13"/>
    <p:sldId id="934" r:id="rId14"/>
    <p:sldId id="1486" r:id="rId15"/>
    <p:sldId id="263" r:id="rId16"/>
    <p:sldId id="392" r:id="rId17"/>
    <p:sldId id="1488" r:id="rId18"/>
    <p:sldId id="1502" r:id="rId19"/>
    <p:sldId id="1503" r:id="rId20"/>
    <p:sldId id="1501" r:id="rId21"/>
    <p:sldId id="1500" r:id="rId22"/>
    <p:sldId id="1491"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93"/>
            <p14:sldId id="548"/>
            <p14:sldId id="1497"/>
            <p14:sldId id="1481"/>
            <p14:sldId id="1499"/>
            <p14:sldId id="1504"/>
            <p14:sldId id="1477"/>
            <p14:sldId id="1460"/>
            <p14:sldId id="1498"/>
            <p14:sldId id="1494"/>
            <p14:sldId id="1495"/>
            <p14:sldId id="1496"/>
            <p14:sldId id="934"/>
            <p14:sldId id="1486"/>
            <p14:sldId id="263"/>
            <p14:sldId id="392"/>
            <p14:sldId id="1488"/>
            <p14:sldId id="1502"/>
            <p14:sldId id="1503"/>
            <p14:sldId id="1501"/>
            <p14:sldId id="1500"/>
            <p14:sldId id="1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70" autoAdjust="0"/>
  </p:normalViewPr>
  <p:slideViewPr>
    <p:cSldViewPr>
      <p:cViewPr varScale="1">
        <p:scale>
          <a:sx n="63" d="100"/>
          <a:sy n="63" d="100"/>
        </p:scale>
        <p:origin x="1714"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4-7-2023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4-7-2023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veroveren: </a:t>
            </a:r>
            <a:r>
              <a:rPr lang="nl-NL" sz="1200" kern="1200" dirty="0">
                <a:solidFill>
                  <a:schemeClr val="tx1"/>
                </a:solidFill>
                <a:effectLst/>
                <a:latin typeface="+mn-lt"/>
                <a:ea typeface="+mn-ea"/>
                <a:cs typeface="+mn-cs"/>
              </a:rPr>
              <a:t>winnen, na een strijd in bezit nemen</a:t>
            </a:r>
          </a:p>
          <a:p>
            <a:pPr fontAlgn="t"/>
            <a:r>
              <a:rPr lang="nl-NL" sz="1200" b="1" kern="1200" dirty="0">
                <a:solidFill>
                  <a:schemeClr val="tx1"/>
                </a:solidFill>
                <a:effectLst/>
                <a:latin typeface="+mn-lt"/>
                <a:ea typeface="+mn-ea"/>
                <a:cs typeface="+mn-cs"/>
              </a:rPr>
              <a:t>origineel: </a:t>
            </a:r>
            <a:r>
              <a:rPr lang="nl-NL" sz="1200" kern="1200" dirty="0">
                <a:solidFill>
                  <a:schemeClr val="tx1"/>
                </a:solidFill>
                <a:effectLst/>
                <a:latin typeface="+mn-lt"/>
                <a:ea typeface="+mn-ea"/>
                <a:cs typeface="+mn-cs"/>
              </a:rPr>
              <a:t>nieuw, fris</a:t>
            </a:r>
          </a:p>
          <a:p>
            <a:pPr fontAlgn="t"/>
            <a:r>
              <a:rPr lang="nl-NL" sz="1200" b="1" kern="1200" dirty="0">
                <a:solidFill>
                  <a:schemeClr val="tx1"/>
                </a:solidFill>
                <a:effectLst/>
                <a:latin typeface="+mn-lt"/>
                <a:ea typeface="+mn-ea"/>
                <a:cs typeface="+mn-cs"/>
              </a:rPr>
              <a:t>spectaculair: </a:t>
            </a:r>
            <a:r>
              <a:rPr lang="nl-NL" sz="1200" kern="1200" dirty="0">
                <a:solidFill>
                  <a:schemeClr val="tx1"/>
                </a:solidFill>
                <a:effectLst/>
                <a:latin typeface="+mn-lt"/>
                <a:ea typeface="+mn-ea"/>
                <a:cs typeface="+mn-cs"/>
              </a:rPr>
              <a:t>speciaal om te zien, opzienbarend</a:t>
            </a:r>
          </a:p>
          <a:p>
            <a:pPr fontAlgn="t"/>
            <a:r>
              <a:rPr lang="nl-NL" sz="1200" b="1" kern="1200" dirty="0">
                <a:solidFill>
                  <a:schemeClr val="tx1"/>
                </a:solidFill>
                <a:effectLst/>
                <a:latin typeface="+mn-lt"/>
                <a:ea typeface="+mn-ea"/>
                <a:cs typeface="+mn-cs"/>
              </a:rPr>
              <a:t>traditioneel: </a:t>
            </a:r>
            <a:r>
              <a:rPr lang="nl-NL" sz="1200" kern="1200" dirty="0">
                <a:solidFill>
                  <a:schemeClr val="tx1"/>
                </a:solidFill>
                <a:effectLst/>
                <a:latin typeface="+mn-lt"/>
                <a:ea typeface="+mn-ea"/>
                <a:cs typeface="+mn-cs"/>
              </a:rPr>
              <a:t>volgens een oude gewoonte</a:t>
            </a:r>
          </a:p>
          <a:p>
            <a:pPr fontAlgn="t"/>
            <a:r>
              <a:rPr lang="nl-NL" sz="1200" b="1" kern="1200" dirty="0">
                <a:solidFill>
                  <a:schemeClr val="tx1"/>
                </a:solidFill>
                <a:effectLst/>
                <a:latin typeface="+mn-lt"/>
                <a:ea typeface="+mn-ea"/>
                <a:cs typeface="+mn-cs"/>
              </a:rPr>
              <a:t>eindeloos: </a:t>
            </a:r>
            <a:r>
              <a:rPr lang="nl-NL" sz="1200" kern="1200" dirty="0">
                <a:solidFill>
                  <a:schemeClr val="tx1"/>
                </a:solidFill>
                <a:effectLst/>
                <a:latin typeface="+mn-lt"/>
                <a:ea typeface="+mn-ea"/>
                <a:cs typeface="+mn-cs"/>
              </a:rPr>
              <a:t>waar geen einde aan komt</a:t>
            </a:r>
          </a:p>
          <a:p>
            <a:pPr fontAlgn="t"/>
            <a:r>
              <a:rPr lang="nl-NL" sz="1200" b="1" kern="1200" dirty="0">
                <a:solidFill>
                  <a:schemeClr val="tx1"/>
                </a:solidFill>
                <a:effectLst/>
                <a:latin typeface="+mn-lt"/>
                <a:ea typeface="+mn-ea"/>
                <a:cs typeface="+mn-cs"/>
              </a:rPr>
              <a:t>ritmisch: </a:t>
            </a:r>
            <a:r>
              <a:rPr lang="nl-NL" sz="1200" kern="1200" dirty="0">
                <a:solidFill>
                  <a:schemeClr val="tx1"/>
                </a:solidFill>
                <a:effectLst/>
                <a:latin typeface="+mn-lt"/>
                <a:ea typeface="+mn-ea"/>
                <a:cs typeface="+mn-cs"/>
              </a:rPr>
              <a:t>met of in een bepaald ritme</a:t>
            </a:r>
          </a:p>
          <a:p>
            <a:pPr fontAlgn="t"/>
            <a:r>
              <a:rPr lang="nl-NL" sz="1200" b="1" kern="1200" dirty="0">
                <a:solidFill>
                  <a:schemeClr val="tx1"/>
                </a:solidFill>
                <a:effectLst/>
                <a:latin typeface="+mn-lt"/>
                <a:ea typeface="+mn-ea"/>
                <a:cs typeface="+mn-cs"/>
              </a:rPr>
              <a:t>oftewel: </a:t>
            </a:r>
            <a:r>
              <a:rPr lang="nl-NL" sz="1200" kern="1200" dirty="0">
                <a:solidFill>
                  <a:schemeClr val="tx1"/>
                </a:solidFill>
                <a:effectLst/>
                <a:latin typeface="+mn-lt"/>
                <a:ea typeface="+mn-ea"/>
                <a:cs typeface="+mn-cs"/>
              </a:rPr>
              <a:t>anders gezegd</a:t>
            </a:r>
          </a:p>
          <a:p>
            <a:pPr fontAlgn="t"/>
            <a:r>
              <a:rPr lang="nl-NL" sz="1200" b="1" kern="1200" dirty="0">
                <a:solidFill>
                  <a:schemeClr val="tx1"/>
                </a:solidFill>
                <a:effectLst/>
                <a:latin typeface="+mn-lt"/>
                <a:ea typeface="+mn-ea"/>
                <a:cs typeface="+mn-cs"/>
              </a:rPr>
              <a:t>de categorie: </a:t>
            </a:r>
            <a:r>
              <a:rPr lang="nl-NL" sz="1200" kern="1200" dirty="0">
                <a:solidFill>
                  <a:schemeClr val="tx1"/>
                </a:solidFill>
                <a:effectLst/>
                <a:latin typeface="+mn-lt"/>
                <a:ea typeface="+mn-ea"/>
                <a:cs typeface="+mn-cs"/>
              </a:rPr>
              <a:t>de groep waar iets of iemand bij hoort</a:t>
            </a:r>
          </a:p>
          <a:p>
            <a:pPr fontAlgn="t"/>
            <a:r>
              <a:rPr lang="nl-NL" sz="1200" b="1" kern="1200" dirty="0">
                <a:solidFill>
                  <a:schemeClr val="tx1"/>
                </a:solidFill>
                <a:effectLst/>
                <a:latin typeface="+mn-lt"/>
                <a:ea typeface="+mn-ea"/>
                <a:cs typeface="+mn-cs"/>
              </a:rPr>
              <a:t>binnenhalen: </a:t>
            </a:r>
            <a:r>
              <a:rPr lang="nl-NL" sz="1200" kern="1200" dirty="0">
                <a:solidFill>
                  <a:schemeClr val="tx1"/>
                </a:solidFill>
                <a:effectLst/>
                <a:latin typeface="+mn-lt"/>
                <a:ea typeface="+mn-ea"/>
                <a:cs typeface="+mn-cs"/>
              </a:rPr>
              <a:t>naar zich toe halen, krijgen door er moeite voor te doen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376566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59159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14000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97044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4-7-2023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4-7-2023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0.png"/><Relationship Id="rId7" Type="http://schemas.openxmlformats.org/officeDocument/2006/relationships/image" Target="../media/image25.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eugdjournaal.nl/artikel/2481296-met-je-blote-handen-een-trein-trekken-zo-zwaar-als-3-olifante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Kennen jullie het NK, </a:t>
            </a:r>
            <a:r>
              <a:rPr lang="nl-NL" sz="2000" b="1" u="sng" dirty="0">
                <a:ea typeface="Times New Roman" panose="02020603050405020304" pitchFamily="18" charset="0"/>
                <a:cs typeface="Arial" panose="020B0604020202020204" pitchFamily="34" charset="0"/>
              </a:rPr>
              <a:t>oftewel</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anders gezegd</a:t>
            </a:r>
            <a:r>
              <a:rPr lang="nl-NL" sz="2000" dirty="0">
                <a:ea typeface="Times New Roman" panose="02020603050405020304" pitchFamily="18" charset="0"/>
                <a:cs typeface="Arial" panose="020B0604020202020204" pitchFamily="34" charset="0"/>
              </a:rPr>
              <a:t>, het Nederlands Kampioenschap, treintrekken? Ik zag het gisteren op het Jeugdjournaal. Wat het treintrekken zo </a:t>
            </a:r>
            <a:r>
              <a:rPr lang="nl-NL" sz="2000" b="1" u="sng" dirty="0">
                <a:ea typeface="Times New Roman" panose="02020603050405020304" pitchFamily="18" charset="0"/>
                <a:cs typeface="Arial" panose="020B0604020202020204" pitchFamily="34" charset="0"/>
              </a:rPr>
              <a:t>origineel</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of nieuw, fris </a:t>
            </a:r>
            <a:r>
              <a:rPr lang="nl-NL" sz="2000" dirty="0">
                <a:ea typeface="Times New Roman" panose="02020603050405020304" pitchFamily="18" charset="0"/>
                <a:cs typeface="Arial" panose="020B0604020202020204" pitchFamily="34" charset="0"/>
              </a:rPr>
              <a:t>maakt, is dat je met je blote handen een trein moet trekken. Met blote handen! Het is </a:t>
            </a:r>
            <a:r>
              <a:rPr lang="nl-NL" sz="2000" b="1" u="sng" dirty="0">
                <a:ea typeface="Times New Roman" panose="02020603050405020304" pitchFamily="18" charset="0"/>
                <a:cs typeface="Arial" panose="020B0604020202020204" pitchFamily="34" charset="0"/>
              </a:rPr>
              <a:t>spectaculair</a:t>
            </a:r>
            <a:r>
              <a:rPr lang="nl-NL" sz="2000" dirty="0">
                <a:ea typeface="Times New Roman" panose="02020603050405020304" pitchFamily="18" charset="0"/>
                <a:cs typeface="Arial" panose="020B0604020202020204" pitchFamily="34" charset="0"/>
              </a:rPr>
              <a:t> om te zien hoe zowel mannen als vrouwen zo’n enorm zware trein kunnen voorttrekken. Spectaculair betekent </a:t>
            </a:r>
            <a:r>
              <a:rPr lang="nl-NL" sz="2000" b="1" i="1" dirty="0">
                <a:ea typeface="Times New Roman" panose="02020603050405020304" pitchFamily="18" charset="0"/>
                <a:cs typeface="Arial" panose="020B0604020202020204" pitchFamily="34" charset="0"/>
              </a:rPr>
              <a:t>speciaal om te zien, opzienbarend</a:t>
            </a:r>
            <a:r>
              <a:rPr lang="nl-NL" sz="2000" dirty="0">
                <a:ea typeface="Times New Roman" panose="02020603050405020304" pitchFamily="18" charset="0"/>
                <a:cs typeface="Arial" panose="020B0604020202020204" pitchFamily="34" charset="0"/>
              </a:rPr>
              <a:t>. Kijk maar: </a:t>
            </a:r>
            <a:r>
              <a:rPr lang="nl-NL" sz="2000" dirty="0">
                <a:solidFill>
                  <a:srgbClr val="00B050"/>
                </a:solidFill>
                <a:ea typeface="Times New Roman" panose="02020603050405020304" pitchFamily="18" charset="0"/>
                <a:cs typeface="Arial" panose="020B0604020202020204" pitchFamily="34" charset="0"/>
              </a:rPr>
              <a:t>(klik voor extra dia en klik op de link</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Traditioneel</a:t>
            </a:r>
            <a:r>
              <a:rPr lang="nl-NL" sz="2000" dirty="0">
                <a:ea typeface="Times New Roman" panose="02020603050405020304" pitchFamily="18" charset="0"/>
                <a:cs typeface="Arial" panose="020B0604020202020204" pitchFamily="34" charset="0"/>
              </a:rPr>
              <a:t> gezien, of </a:t>
            </a:r>
            <a:r>
              <a:rPr lang="nl-NL" sz="2000" b="1" i="1" dirty="0">
                <a:ea typeface="Times New Roman" panose="02020603050405020304" pitchFamily="18" charset="0"/>
                <a:cs typeface="Arial" panose="020B0604020202020204" pitchFamily="34" charset="0"/>
              </a:rPr>
              <a:t>volgens een oude gewoonte</a:t>
            </a:r>
            <a:r>
              <a:rPr lang="nl-NL" sz="2000" dirty="0">
                <a:ea typeface="Times New Roman" panose="02020603050405020304" pitchFamily="18" charset="0"/>
                <a:cs typeface="Arial" panose="020B0604020202020204" pitchFamily="34" charset="0"/>
              </a:rPr>
              <a:t> worden wel vaker grote gewichten door sterke mensen versleept. Uiteindelijk willen deze krachtpatsers allemaal de beker </a:t>
            </a:r>
            <a:r>
              <a:rPr lang="nl-NL" sz="2000" b="1" u="sng" dirty="0">
                <a:ea typeface="Times New Roman" panose="02020603050405020304" pitchFamily="18" charset="0"/>
                <a:cs typeface="Arial" panose="020B0604020202020204" pitchFamily="34" charset="0"/>
              </a:rPr>
              <a:t>veroveren</a:t>
            </a:r>
            <a:r>
              <a:rPr lang="nl-NL" sz="2000" dirty="0">
                <a:ea typeface="Times New Roman" panose="02020603050405020304" pitchFamily="18" charset="0"/>
                <a:cs typeface="Arial" panose="020B0604020202020204" pitchFamily="34" charset="0"/>
              </a:rPr>
              <a:t>. Ze willen de wedstrijd </a:t>
            </a:r>
            <a:r>
              <a:rPr lang="nl-NL" sz="2000" b="1" i="1" dirty="0">
                <a:ea typeface="Times New Roman" panose="02020603050405020304" pitchFamily="18" charset="0"/>
                <a:cs typeface="Arial" panose="020B0604020202020204" pitchFamily="34" charset="0"/>
              </a:rPr>
              <a:t>w</a:t>
            </a:r>
            <a:r>
              <a:rPr lang="nl-NL" sz="2000" b="1" i="1" dirty="0">
                <a:effectLst/>
                <a:ea typeface="Times New Roman" panose="02020603050405020304" pitchFamily="18" charset="0"/>
                <a:cs typeface="Arial" panose="020B0604020202020204" pitchFamily="34" charset="0"/>
              </a:rPr>
              <a:t>innen, na een strijd in bezit nemen</a:t>
            </a:r>
            <a:r>
              <a:rPr lang="nl-NL" sz="2000" dirty="0">
                <a:effectLst/>
                <a:ea typeface="Times New Roman" panose="02020603050405020304" pitchFamily="18" charset="0"/>
                <a:cs typeface="Arial" panose="020B0604020202020204" pitchFamily="34" charset="0"/>
              </a:rPr>
              <a:t>. Om </a:t>
            </a:r>
            <a:r>
              <a:rPr lang="nl-NL" sz="2000" dirty="0">
                <a:ea typeface="Times New Roman" panose="02020603050405020304" pitchFamily="18" charset="0"/>
                <a:cs typeface="Arial" panose="020B0604020202020204" pitchFamily="34" charset="0"/>
              </a:rPr>
              <a:t>de winst </a:t>
            </a:r>
            <a:r>
              <a:rPr lang="nl-NL" sz="2000" b="1" u="sng" dirty="0">
                <a:ea typeface="Times New Roman" panose="02020603050405020304" pitchFamily="18" charset="0"/>
                <a:cs typeface="Arial" panose="020B0604020202020204" pitchFamily="34" charset="0"/>
              </a:rPr>
              <a:t>binnen te halen</a:t>
            </a:r>
            <a:r>
              <a:rPr lang="nl-NL" sz="2000" dirty="0">
                <a:ea typeface="Times New Roman" panose="02020603050405020304" pitchFamily="18" charset="0"/>
                <a:cs typeface="Arial" panose="020B0604020202020204" pitchFamily="34" charset="0"/>
              </a:rPr>
              <a:t> moeten ze ook veel trainen en spieren ontwikkelen. Binnenhalen betekent </a:t>
            </a:r>
            <a:r>
              <a:rPr lang="nl-NL" sz="2000" b="1" i="1" dirty="0">
                <a:effectLst/>
                <a:ea typeface="Times New Roman" panose="02020603050405020304" pitchFamily="18" charset="0"/>
                <a:cs typeface="Arial" panose="020B0604020202020204" pitchFamily="34" charset="0"/>
              </a:rPr>
              <a:t>naar zich toe halen, krijgen door er moeite voor te doen</a:t>
            </a:r>
            <a:r>
              <a:rPr lang="nl-NL" sz="2000" dirty="0">
                <a:effectLst/>
                <a:ea typeface="Times New Roman" panose="02020603050405020304" pitchFamily="18" charset="0"/>
                <a:cs typeface="Arial" panose="020B0604020202020204" pitchFamily="34" charset="0"/>
              </a:rPr>
              <a:t>. Zie je hoe deze krachtpatsers tijdens het treintrekken zitten</a:t>
            </a:r>
            <a:r>
              <a:rPr lang="nl-NL" sz="2000" dirty="0">
                <a:ea typeface="Times New Roman" panose="02020603050405020304" pitchFamily="18" charset="0"/>
                <a:cs typeface="Arial" panose="020B0604020202020204" pitchFamily="34" charset="0"/>
              </a:rPr>
              <a:t>? Ze zitten op de rails en dan tellen ze ‘1-2-3-trek!’. Met dat ritme trekken ze dan. Het is dus heel </a:t>
            </a:r>
            <a:r>
              <a:rPr lang="nl-NL" sz="2000" b="1" u="sng" dirty="0">
                <a:ea typeface="Times New Roman" panose="02020603050405020304" pitchFamily="18" charset="0"/>
                <a:cs typeface="Arial" panose="020B0604020202020204" pitchFamily="34" charset="0"/>
              </a:rPr>
              <a:t>ritmisch</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het heeft te maken met ritme</a:t>
            </a:r>
            <a:r>
              <a:rPr lang="nl-NL" sz="2000" dirty="0">
                <a:ea typeface="Times New Roman" panose="02020603050405020304" pitchFamily="18" charset="0"/>
                <a:cs typeface="Arial" panose="020B0604020202020204" pitchFamily="34" charset="0"/>
              </a:rPr>
              <a:t>. Dit 1-2-3 ritme zou je </a:t>
            </a:r>
            <a:r>
              <a:rPr lang="nl-NL" sz="2000" b="1" u="sng" dirty="0">
                <a:ea typeface="Times New Roman" panose="02020603050405020304" pitchFamily="18" charset="0"/>
                <a:cs typeface="Arial" panose="020B0604020202020204" pitchFamily="34" charset="0"/>
              </a:rPr>
              <a:t>eindeloos</a:t>
            </a:r>
            <a:r>
              <a:rPr lang="nl-NL" sz="2000" dirty="0">
                <a:ea typeface="Times New Roman" panose="02020603050405020304" pitchFamily="18" charset="0"/>
                <a:cs typeface="Arial" panose="020B0604020202020204" pitchFamily="34" charset="0"/>
              </a:rPr>
              <a:t> kunnen volhouden. Eindeloos is </a:t>
            </a:r>
            <a:r>
              <a:rPr lang="nl-NL" sz="2000" b="1" i="1" dirty="0">
                <a:ea typeface="Times New Roman" panose="02020603050405020304" pitchFamily="18" charset="0"/>
                <a:cs typeface="Arial" panose="020B0604020202020204" pitchFamily="34" charset="0"/>
              </a:rPr>
              <a:t>waar geen einde aan komt</a:t>
            </a:r>
            <a:r>
              <a:rPr lang="nl-NL" sz="2000" dirty="0">
                <a:ea typeface="Times New Roman" panose="02020603050405020304" pitchFamily="18" charset="0"/>
                <a:cs typeface="Arial" panose="020B0604020202020204" pitchFamily="34" charset="0"/>
              </a:rPr>
              <a:t>. Het echte treintrekken is natuurlijk wél eindig. Het is belangrijk om de trein zo snel mogelijk over de finish te krijgen. Dat is wat je wilt. Wist je trouwens dat de mensen die deelnemen worden ingedeeld in verschillende </a:t>
            </a:r>
            <a:r>
              <a:rPr lang="nl-NL" sz="2000" b="1" u="sng" dirty="0">
                <a:ea typeface="Times New Roman" panose="02020603050405020304" pitchFamily="18" charset="0"/>
                <a:cs typeface="Arial" panose="020B0604020202020204" pitchFamily="34" charset="0"/>
              </a:rPr>
              <a:t>categorieën</a:t>
            </a:r>
            <a:r>
              <a:rPr lang="nl-NL" sz="2000" dirty="0">
                <a:ea typeface="Times New Roman" panose="02020603050405020304" pitchFamily="18" charset="0"/>
                <a:cs typeface="Arial" panose="020B0604020202020204" pitchFamily="34" charset="0"/>
              </a:rPr>
              <a:t>? Zo worden de mannen bijvoorbeeld onderverdeeld in de gewichtsklassen tot 105 kilo en vanaf 105 kilo. </a:t>
            </a: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92979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ritmisch</a:t>
            </a:r>
          </a:p>
        </p:txBody>
      </p:sp>
      <p:sp>
        <p:nvSpPr>
          <p:cNvPr id="2" name="Tekstvak 1">
            <a:extLst>
              <a:ext uri="{FF2B5EF4-FFF2-40B4-BE49-F238E27FC236}">
                <a16:creationId xmlns:a16="http://schemas.microsoft.com/office/drawing/2014/main" id="{CF3893AC-3B2D-2AFC-B2D9-D96EF32F4912}"/>
              </a:ext>
            </a:extLst>
          </p:cNvPr>
          <p:cNvSpPr txBox="1"/>
          <p:nvPr/>
        </p:nvSpPr>
        <p:spPr>
          <a:xfrm>
            <a:off x="0" y="3167390"/>
            <a:ext cx="9530173" cy="523220"/>
          </a:xfrm>
          <a:prstGeom prst="rect">
            <a:avLst/>
          </a:prstGeom>
          <a:noFill/>
        </p:spPr>
        <p:txBody>
          <a:bodyPr wrap="none" rtlCol="0">
            <a:spAutoFit/>
          </a:bodyPr>
          <a:lstStyle/>
          <a:p>
            <a:r>
              <a:rPr lang="nl-NL" sz="2800" spc="300" dirty="0">
                <a:solidFill>
                  <a:srgbClr val="7030A0"/>
                </a:solidFill>
                <a:latin typeface="Britannic Bold" panose="020B0903060703020204" pitchFamily="34" charset="0"/>
              </a:rPr>
              <a:t>1-2-3-trek-1-2-3-trek-1-2-3-trek-1-2-3-trek-1-2-</a:t>
            </a:r>
          </a:p>
        </p:txBody>
      </p:sp>
      <p:pic>
        <p:nvPicPr>
          <p:cNvPr id="3" name="Afbeelding 2">
            <a:extLst>
              <a:ext uri="{FF2B5EF4-FFF2-40B4-BE49-F238E27FC236}">
                <a16:creationId xmlns:a16="http://schemas.microsoft.com/office/drawing/2014/main" id="{6E83AEDC-4EA4-633F-4A91-950DB833E4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27131" y="4077072"/>
            <a:ext cx="3875909" cy="2174290"/>
          </a:xfrm>
          <a:prstGeom prst="rect">
            <a:avLst/>
          </a:prstGeom>
        </p:spPr>
      </p:pic>
      <p:sp>
        <p:nvSpPr>
          <p:cNvPr id="4" name="Tekstvak 3">
            <a:extLst>
              <a:ext uri="{FF2B5EF4-FFF2-40B4-BE49-F238E27FC236}">
                <a16:creationId xmlns:a16="http://schemas.microsoft.com/office/drawing/2014/main" id="{4652F164-C9D4-28D5-45DF-7882047A9F5C}"/>
              </a:ext>
            </a:extLst>
          </p:cNvPr>
          <p:cNvSpPr txBox="1"/>
          <p:nvPr/>
        </p:nvSpPr>
        <p:spPr>
          <a:xfrm>
            <a:off x="6228184" y="6662909"/>
            <a:ext cx="4821936" cy="169277"/>
          </a:xfrm>
          <a:prstGeom prst="rect">
            <a:avLst/>
          </a:prstGeom>
          <a:noFill/>
        </p:spPr>
        <p:txBody>
          <a:bodyPr wrap="square">
            <a:spAutoFit/>
          </a:bodyPr>
          <a:lstStyle/>
          <a:p>
            <a:r>
              <a:rPr lang="nl-NL" sz="500" dirty="0">
                <a:solidFill>
                  <a:schemeClr val="bg1">
                    <a:lumMod val="85000"/>
                  </a:schemeClr>
                </a:solidFill>
              </a:rPr>
              <a:t>https://jeugdjournaal.nl/artikel/2481296-met-je-blote-handen-een-trein-trekken-zo-zwaar-als-3-olifanten</a:t>
            </a:r>
          </a:p>
        </p:txBody>
      </p:sp>
    </p:spTree>
    <p:extLst>
      <p:ext uri="{BB962C8B-B14F-4D97-AF65-F5344CB8AC3E}">
        <p14:creationId xmlns:p14="http://schemas.microsoft.com/office/powerpoint/2010/main" val="205540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eindeloos</a:t>
            </a:r>
          </a:p>
        </p:txBody>
      </p:sp>
      <p:pic>
        <p:nvPicPr>
          <p:cNvPr id="3" name="Afbeelding 2" descr="Afbeelding met clipart, logo, Graphics, symbool&#10;&#10;Automatisch gegenereerde beschrijving">
            <a:extLst>
              <a:ext uri="{FF2B5EF4-FFF2-40B4-BE49-F238E27FC236}">
                <a16:creationId xmlns:a16="http://schemas.microsoft.com/office/drawing/2014/main" id="{ED9DC43B-86D4-8DFB-3B69-838A0E34EA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8285" y="1290378"/>
            <a:ext cx="7122560" cy="5573388"/>
          </a:xfrm>
          <a:prstGeom prst="rect">
            <a:avLst/>
          </a:prstGeom>
        </p:spPr>
      </p:pic>
      <p:pic>
        <p:nvPicPr>
          <p:cNvPr id="5" name="Afbeelding 4">
            <a:extLst>
              <a:ext uri="{FF2B5EF4-FFF2-40B4-BE49-F238E27FC236}">
                <a16:creationId xmlns:a16="http://schemas.microsoft.com/office/drawing/2014/main" id="{286FD124-41A4-55D8-D727-CBCFCADBB5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43808" y="3429000"/>
            <a:ext cx="2567242" cy="1440160"/>
          </a:xfrm>
          <a:prstGeom prst="rect">
            <a:avLst/>
          </a:prstGeom>
        </p:spPr>
      </p:pic>
      <p:sp>
        <p:nvSpPr>
          <p:cNvPr id="8" name="Tekstvak 7">
            <a:extLst>
              <a:ext uri="{FF2B5EF4-FFF2-40B4-BE49-F238E27FC236}">
                <a16:creationId xmlns:a16="http://schemas.microsoft.com/office/drawing/2014/main" id="{D4F1E5A7-2E87-4880-98D8-208DC0DEF968}"/>
              </a:ext>
            </a:extLst>
          </p:cNvPr>
          <p:cNvSpPr txBox="1"/>
          <p:nvPr/>
        </p:nvSpPr>
        <p:spPr>
          <a:xfrm>
            <a:off x="6228184" y="6662909"/>
            <a:ext cx="4821936" cy="169277"/>
          </a:xfrm>
          <a:prstGeom prst="rect">
            <a:avLst/>
          </a:prstGeom>
          <a:noFill/>
        </p:spPr>
        <p:txBody>
          <a:bodyPr wrap="square">
            <a:spAutoFit/>
          </a:bodyPr>
          <a:lstStyle/>
          <a:p>
            <a:r>
              <a:rPr lang="nl-NL" sz="500" dirty="0">
                <a:solidFill>
                  <a:schemeClr val="bg1">
                    <a:lumMod val="85000"/>
                  </a:schemeClr>
                </a:solidFill>
              </a:rPr>
              <a:t>https://jeugdjournaal.nl/artikel/2481296-met-je-blote-handen-een-trein-trekken-zo-zwaar-als-3-olifanten</a:t>
            </a:r>
          </a:p>
        </p:txBody>
      </p:sp>
    </p:spTree>
    <p:extLst>
      <p:ext uri="{BB962C8B-B14F-4D97-AF65-F5344CB8AC3E}">
        <p14:creationId xmlns:p14="http://schemas.microsoft.com/office/powerpoint/2010/main" val="12741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8DBC503-17FF-489A-8753-A85FBB8A60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996" y="1548347"/>
            <a:ext cx="8916008" cy="5028625"/>
          </a:xfrm>
          <a:prstGeom prst="rect">
            <a:avLst/>
          </a:prstGeom>
        </p:spPr>
      </p:pic>
      <p:sp>
        <p:nvSpPr>
          <p:cNvPr id="7" name="Tekstvak 6">
            <a:extLst>
              <a:ext uri="{FF2B5EF4-FFF2-40B4-BE49-F238E27FC236}">
                <a16:creationId xmlns:a16="http://schemas.microsoft.com/office/drawing/2014/main" id="{D2AA0C06-ABB3-43F4-B9E3-E2AB5FEDBFC0}"/>
              </a:ext>
            </a:extLst>
          </p:cNvPr>
          <p:cNvSpPr txBox="1"/>
          <p:nvPr/>
        </p:nvSpPr>
        <p:spPr>
          <a:xfrm>
            <a:off x="5364088" y="2285534"/>
            <a:ext cx="2736304" cy="400110"/>
          </a:xfrm>
          <a:prstGeom prst="rect">
            <a:avLst/>
          </a:prstGeom>
          <a:noFill/>
        </p:spPr>
        <p:txBody>
          <a:bodyPr wrap="square" rtlCol="0">
            <a:spAutoFit/>
          </a:bodyPr>
          <a:lstStyle/>
          <a:p>
            <a:r>
              <a:rPr lang="nl-NL" sz="2000" dirty="0"/>
              <a:t>Mannen tot 105kg</a:t>
            </a:r>
          </a:p>
        </p:txBody>
      </p:sp>
      <p:sp>
        <p:nvSpPr>
          <p:cNvPr id="9" name="Tekstvak 8">
            <a:extLst>
              <a:ext uri="{FF2B5EF4-FFF2-40B4-BE49-F238E27FC236}">
                <a16:creationId xmlns:a16="http://schemas.microsoft.com/office/drawing/2014/main" id="{A2AA106F-F3E8-4919-BF68-F45A028045E4}"/>
              </a:ext>
            </a:extLst>
          </p:cNvPr>
          <p:cNvSpPr txBox="1"/>
          <p:nvPr/>
        </p:nvSpPr>
        <p:spPr>
          <a:xfrm rot="195879">
            <a:off x="5184067" y="4497850"/>
            <a:ext cx="2736304" cy="400110"/>
          </a:xfrm>
          <a:prstGeom prst="rect">
            <a:avLst/>
          </a:prstGeom>
          <a:noFill/>
        </p:spPr>
        <p:txBody>
          <a:bodyPr wrap="square" rtlCol="0">
            <a:spAutoFit/>
          </a:bodyPr>
          <a:lstStyle/>
          <a:p>
            <a:r>
              <a:rPr lang="nl-NL" sz="2000" dirty="0"/>
              <a:t>Vrouwen tot 85kg</a:t>
            </a:r>
          </a:p>
        </p:txBody>
      </p:sp>
      <p:sp>
        <p:nvSpPr>
          <p:cNvPr id="11" name="Tekstvak 10">
            <a:extLst>
              <a:ext uri="{FF2B5EF4-FFF2-40B4-BE49-F238E27FC236}">
                <a16:creationId xmlns:a16="http://schemas.microsoft.com/office/drawing/2014/main" id="{FA660552-67F1-464E-A0C5-467051500FC7}"/>
              </a:ext>
            </a:extLst>
          </p:cNvPr>
          <p:cNvSpPr txBox="1"/>
          <p:nvPr/>
        </p:nvSpPr>
        <p:spPr>
          <a:xfrm rot="170049">
            <a:off x="4893104" y="3391785"/>
            <a:ext cx="3650631" cy="400110"/>
          </a:xfrm>
          <a:prstGeom prst="rect">
            <a:avLst/>
          </a:prstGeom>
          <a:noFill/>
        </p:spPr>
        <p:txBody>
          <a:bodyPr wrap="square" rtlCol="0">
            <a:spAutoFit/>
          </a:bodyPr>
          <a:lstStyle/>
          <a:p>
            <a:r>
              <a:rPr lang="nl-NL" sz="2000" dirty="0"/>
              <a:t>Mannen van 105kg of meer</a:t>
            </a:r>
          </a:p>
        </p:txBody>
      </p:sp>
      <p:sp>
        <p:nvSpPr>
          <p:cNvPr id="12" name="Tekstvak 11">
            <a:extLst>
              <a:ext uri="{FF2B5EF4-FFF2-40B4-BE49-F238E27FC236}">
                <a16:creationId xmlns:a16="http://schemas.microsoft.com/office/drawing/2014/main" id="{A2D7CA4A-7D82-4C8B-A6DF-2BB4B6C651C0}"/>
              </a:ext>
            </a:extLst>
          </p:cNvPr>
          <p:cNvSpPr txBox="1"/>
          <p:nvPr/>
        </p:nvSpPr>
        <p:spPr>
          <a:xfrm>
            <a:off x="4788024" y="5564301"/>
            <a:ext cx="3528392" cy="400110"/>
          </a:xfrm>
          <a:prstGeom prst="rect">
            <a:avLst/>
          </a:prstGeom>
          <a:noFill/>
        </p:spPr>
        <p:txBody>
          <a:bodyPr wrap="square" rtlCol="0">
            <a:spAutoFit/>
          </a:bodyPr>
          <a:lstStyle/>
          <a:p>
            <a:r>
              <a:rPr lang="nl-NL" sz="2000" dirty="0"/>
              <a:t>Vrouwen van 85kg of meer</a:t>
            </a:r>
          </a:p>
        </p:txBody>
      </p:sp>
      <p:sp>
        <p:nvSpPr>
          <p:cNvPr id="2" name="Tekstvak 1">
            <a:extLst>
              <a:ext uri="{FF2B5EF4-FFF2-40B4-BE49-F238E27FC236}">
                <a16:creationId xmlns:a16="http://schemas.microsoft.com/office/drawing/2014/main" id="{82310E30-4A7F-1B39-1305-99600E55A233}"/>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categorie</a:t>
            </a:r>
          </a:p>
        </p:txBody>
      </p:sp>
    </p:spTree>
    <p:extLst>
      <p:ext uri="{BB962C8B-B14F-4D97-AF65-F5344CB8AC3E}">
        <p14:creationId xmlns:p14="http://schemas.microsoft.com/office/powerpoint/2010/main" val="12916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screen">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eindeloos</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eindig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 geen einde aan komt</a:t>
            </a: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Dit 1-2-3 ritme zou je </a:t>
            </a:r>
            <a:r>
              <a:rPr lang="nl-NL" sz="2400" i="1" u="sng" dirty="0">
                <a:solidFill>
                  <a:srgbClr val="387038"/>
                </a:solidFill>
                <a:latin typeface="Century Gothic" panose="020B0502020202020204" pitchFamily="34" charset="0"/>
                <a:ea typeface="Calibri"/>
                <a:cs typeface="Times New Roman"/>
              </a:rPr>
              <a:t>eindeloos</a:t>
            </a:r>
            <a:r>
              <a:rPr lang="nl-NL" sz="2400" i="1" dirty="0">
                <a:solidFill>
                  <a:srgbClr val="387038"/>
                </a:solidFill>
                <a:latin typeface="Century Gothic" panose="020B0502020202020204" pitchFamily="34" charset="0"/>
                <a:ea typeface="Calibri"/>
                <a:cs typeface="Times New Roman"/>
              </a:rPr>
              <a:t> kunnen volhouden.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een eind heeft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Deze race is </a:t>
            </a:r>
            <a:r>
              <a:rPr lang="nl-NL" sz="2400" i="1" u="sng" dirty="0">
                <a:solidFill>
                  <a:srgbClr val="387038"/>
                </a:solidFill>
                <a:effectLst/>
                <a:latin typeface="Century Gothic" panose="020B0502020202020204" pitchFamily="34" charset="0"/>
                <a:ea typeface="Calibri"/>
                <a:cs typeface="Times New Roman"/>
              </a:rPr>
              <a:t>eindig</a:t>
            </a:r>
            <a:r>
              <a:rPr lang="nl-NL" sz="2400" i="1" dirty="0">
                <a:solidFill>
                  <a:srgbClr val="387038"/>
                </a:solidFill>
                <a:effectLst/>
                <a:latin typeface="Century Gothic" panose="020B0502020202020204" pitchFamily="34" charset="0"/>
                <a:ea typeface="Calibri"/>
                <a:cs typeface="Times New Roman"/>
              </a:rPr>
              <a:t>. Eenmaal over de finish is de race geëindigd.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FFE03AE-7956-E687-12D7-DF52A29050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3688" y="2636912"/>
            <a:ext cx="2156444" cy="1997362"/>
          </a:xfrm>
          <a:prstGeom prst="rect">
            <a:avLst/>
          </a:prstGeom>
        </p:spPr>
      </p:pic>
      <p:pic>
        <p:nvPicPr>
          <p:cNvPr id="5" name="Afbeelding 4" descr="Afbeelding met tekst, schermopname, Lettertype, lijn&#10;&#10;Automatisch gegenereerde beschrijving">
            <a:extLst>
              <a:ext uri="{FF2B5EF4-FFF2-40B4-BE49-F238E27FC236}">
                <a16:creationId xmlns:a16="http://schemas.microsoft.com/office/drawing/2014/main" id="{2E0F14B8-A124-0677-E757-0664A241C9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6687" y="2956722"/>
            <a:ext cx="3967131" cy="944555"/>
          </a:xfrm>
          <a:prstGeom prst="rect">
            <a:avLst/>
          </a:prstGeom>
        </p:spPr>
      </p:pic>
    </p:spTree>
    <p:extLst>
      <p:ext uri="{BB962C8B-B14F-4D97-AF65-F5344CB8AC3E}">
        <p14:creationId xmlns:p14="http://schemas.microsoft.com/office/powerpoint/2010/main" val="1815780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screen">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70942"/>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vooruitstrevend</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modern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Je kunt ook doen alsof je een trein trekt met een 3D bril en een elastiek. Dat is </a:t>
            </a:r>
            <a:r>
              <a:rPr lang="nl-NL" sz="2400" u="sng" dirty="0">
                <a:solidFill>
                  <a:srgbClr val="387038"/>
                </a:solidFill>
                <a:latin typeface="Century Gothic" panose="020B0502020202020204" pitchFamily="34" charset="0"/>
                <a:ea typeface="Calibri"/>
                <a:cs typeface="Times New Roman"/>
              </a:rPr>
              <a:t>vooruitstrevend</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volgens een oude gewoonte</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Traditioneel</a:t>
            </a:r>
            <a:r>
              <a:rPr lang="nl-NL" sz="2400" i="1" dirty="0">
                <a:solidFill>
                  <a:srgbClr val="387038"/>
                </a:solidFill>
                <a:effectLst/>
                <a:latin typeface="Century Gothic" panose="020B0502020202020204" pitchFamily="34" charset="0"/>
                <a:ea typeface="Calibri"/>
                <a:cs typeface="Times New Roman"/>
              </a:rPr>
              <a:t> worden wel vaker grote gewichten door sterke mensen versleept.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FAA45FCD-878D-AA3A-7779-2D4544217023}"/>
              </a:ext>
            </a:extLst>
          </p:cNvPr>
          <p:cNvSpPr txBox="1">
            <a:spLocks noChangeArrowheads="1"/>
          </p:cNvSpPr>
          <p:nvPr/>
        </p:nvSpPr>
        <p:spPr bwMode="auto">
          <a:xfrm>
            <a:off x="4571247" y="470942"/>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traditioneel</a:t>
            </a:r>
            <a:endParaRPr lang="nl-NL" sz="4400" dirty="0">
              <a:effectLst/>
              <a:latin typeface="Century Gothic" panose="020B0502020202020204" pitchFamily="34" charset="0"/>
              <a:ea typeface="Calibri"/>
              <a:cs typeface="Times New Roman"/>
            </a:endParaRPr>
          </a:p>
        </p:txBody>
      </p:sp>
      <p:pic>
        <p:nvPicPr>
          <p:cNvPr id="3" name="Afbeelding 2" descr="Afbeelding met buitenshuis, persoon, kleding, person&#10;&#10;Automatisch gegenereerde beschrijving">
            <a:extLst>
              <a:ext uri="{FF2B5EF4-FFF2-40B4-BE49-F238E27FC236}">
                <a16:creationId xmlns:a16="http://schemas.microsoft.com/office/drawing/2014/main" id="{51CBCAFC-84BB-76DF-F4EB-5300AC8BBD3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64088" y="2588753"/>
            <a:ext cx="3096344" cy="2049779"/>
          </a:xfrm>
          <a:prstGeom prst="rect">
            <a:avLst/>
          </a:prstGeom>
        </p:spPr>
      </p:pic>
      <p:pic>
        <p:nvPicPr>
          <p:cNvPr id="8" name="Afbeelding 7">
            <a:extLst>
              <a:ext uri="{FF2B5EF4-FFF2-40B4-BE49-F238E27FC236}">
                <a16:creationId xmlns:a16="http://schemas.microsoft.com/office/drawing/2014/main" id="{2563E535-C577-A34C-F10F-9687CD61E8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5028" y="2363829"/>
            <a:ext cx="2716832" cy="2130341"/>
          </a:xfrm>
          <a:prstGeom prst="rect">
            <a:avLst/>
          </a:prstGeom>
        </p:spPr>
      </p:pic>
      <p:pic>
        <p:nvPicPr>
          <p:cNvPr id="10" name="Afbeelding 9" descr="Afbeelding met schets, tekening, Lijnillustraties, kunst&#10;&#10;Automatisch gegenereerde beschrijving">
            <a:extLst>
              <a:ext uri="{FF2B5EF4-FFF2-40B4-BE49-F238E27FC236}">
                <a16:creationId xmlns:a16="http://schemas.microsoft.com/office/drawing/2014/main" id="{10D264E1-1F66-B023-B65D-03ED28976C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257346" y="2363829"/>
            <a:ext cx="1102547" cy="110254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doorsnee</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origineel</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normaal</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Tijdens een </a:t>
            </a:r>
            <a:r>
              <a:rPr lang="nl-NL" sz="2400" i="1" u="sng" dirty="0">
                <a:solidFill>
                  <a:srgbClr val="387038"/>
                </a:solidFill>
                <a:latin typeface="Century Gothic" panose="020B0502020202020204" pitchFamily="34" charset="0"/>
                <a:ea typeface="Calibri"/>
                <a:cs typeface="Times New Roman"/>
              </a:rPr>
              <a:t>doorsnee</a:t>
            </a:r>
            <a:r>
              <a:rPr lang="nl-NL" sz="2400" i="1" dirty="0">
                <a:solidFill>
                  <a:srgbClr val="387038"/>
                </a:solidFill>
                <a:latin typeface="Century Gothic" panose="020B0502020202020204" pitchFamily="34" charset="0"/>
                <a:ea typeface="Calibri"/>
                <a:cs typeface="Times New Roman"/>
              </a:rPr>
              <a:t> wedstrijd dragen de deelnemers handschoenen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nieuw, fris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Wat het treintrekken zo </a:t>
            </a:r>
            <a:r>
              <a:rPr lang="nl-NL" sz="2400" i="1" u="sng" dirty="0">
                <a:solidFill>
                  <a:srgbClr val="387038"/>
                </a:solidFill>
                <a:latin typeface="Century Gothic" panose="020B0502020202020204" pitchFamily="34" charset="0"/>
                <a:ea typeface="Calibri"/>
                <a:cs typeface="Times New Roman"/>
              </a:rPr>
              <a:t>origineel</a:t>
            </a:r>
            <a:r>
              <a:rPr lang="nl-NL" sz="2400" i="1" dirty="0">
                <a:solidFill>
                  <a:srgbClr val="387038"/>
                </a:solidFill>
                <a:latin typeface="Century Gothic" panose="020B0502020202020204" pitchFamily="34" charset="0"/>
                <a:ea typeface="Calibri"/>
                <a:cs typeface="Times New Roman"/>
              </a:rPr>
              <a:t> maakt, is dat je de trein met je blote handen moet trekken.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C12AF2C0-DF05-6EE9-0B94-5D48E557C0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7586" y="2636912"/>
            <a:ext cx="2848820" cy="1964202"/>
          </a:xfrm>
          <a:prstGeom prst="rect">
            <a:avLst/>
          </a:prstGeom>
        </p:spPr>
      </p:pic>
      <p:sp>
        <p:nvSpPr>
          <p:cNvPr id="9" name="Ovaal 8">
            <a:extLst>
              <a:ext uri="{FF2B5EF4-FFF2-40B4-BE49-F238E27FC236}">
                <a16:creationId xmlns:a16="http://schemas.microsoft.com/office/drawing/2014/main" id="{FC42A9F0-F004-A6E7-00F3-BCBE16758D13}"/>
              </a:ext>
            </a:extLst>
          </p:cNvPr>
          <p:cNvSpPr/>
          <p:nvPr/>
        </p:nvSpPr>
        <p:spPr>
          <a:xfrm>
            <a:off x="6630950" y="3257833"/>
            <a:ext cx="895376" cy="773011"/>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pic>
        <p:nvPicPr>
          <p:cNvPr id="16" name="Afbeelding 15" descr="Afbeelding met ontwerp&#10;&#10;Beschrijving automatisch gegenereerd met lage betrouwbaarheid">
            <a:extLst>
              <a:ext uri="{FF2B5EF4-FFF2-40B4-BE49-F238E27FC236}">
                <a16:creationId xmlns:a16="http://schemas.microsoft.com/office/drawing/2014/main" id="{FF9F75CD-853A-4CB4-3485-AB2BA5BF54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1731" y="2089225"/>
            <a:ext cx="2679549" cy="2679549"/>
          </a:xfrm>
          <a:prstGeom prst="rect">
            <a:avLst/>
          </a:prstGeom>
        </p:spPr>
      </p:pic>
    </p:spTree>
    <p:extLst>
      <p:ext uri="{BB962C8B-B14F-4D97-AF65-F5344CB8AC3E}">
        <p14:creationId xmlns:p14="http://schemas.microsoft.com/office/powerpoint/2010/main" val="427536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spectaculair</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speciaal om te zien, opzienbarend</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Een trein met je blote handen trekken. Dat vind ik echt  </a:t>
            </a:r>
            <a:r>
              <a:rPr lang="nl-NL" sz="2400" i="1" u="sng" dirty="0">
                <a:solidFill>
                  <a:srgbClr val="387038"/>
                </a:solidFill>
                <a:latin typeface="Century Gothic" panose="020B0502020202020204" pitchFamily="34" charset="0"/>
                <a:ea typeface="Calibri"/>
                <a:cs typeface="Times New Roman"/>
              </a:rPr>
              <a:t>spectaculair</a:t>
            </a:r>
            <a:r>
              <a:rPr lang="nl-NL" sz="2400" i="1" dirty="0">
                <a:solidFill>
                  <a:srgbClr val="387038"/>
                </a:solidFill>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a:t>
            </a:r>
            <a:r>
              <a:rPr lang="nl-NL" sz="2800" dirty="0">
                <a:effectLst/>
                <a:latin typeface="Century Gothic" panose="020B0502020202020204" pitchFamily="34" charset="0"/>
                <a:ea typeface="Calibri"/>
                <a:cs typeface="Times New Roman"/>
              </a:rPr>
              <a:t>iet bijzonder, niet spannend</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Een ballon opblazen tot </a:t>
            </a:r>
            <a:br>
              <a:rPr lang="nl-NL" sz="2400" i="1" dirty="0">
                <a:solidFill>
                  <a:srgbClr val="387038"/>
                </a:solidFill>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hij knapt vind ik </a:t>
            </a:r>
            <a:r>
              <a:rPr lang="nl-NL" sz="2400" i="1" u="sng" dirty="0">
                <a:solidFill>
                  <a:srgbClr val="387038"/>
                </a:solidFill>
                <a:latin typeface="Century Gothic" panose="020B0502020202020204" pitchFamily="34" charset="0"/>
                <a:ea typeface="Calibri"/>
                <a:cs typeface="Times New Roman"/>
              </a:rPr>
              <a:t>saai.</a:t>
            </a:r>
            <a:r>
              <a:rPr lang="nl-NL" sz="2400" i="1" dirty="0">
                <a:solidFill>
                  <a:srgbClr val="387038"/>
                </a:solidFill>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100" name="Picture 4" descr="C:\Users\Kosterm\Downloads\shutterstock_176520227.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826" b="97521" l="0" r="89744"/>
                    </a14:imgEffect>
                  </a14:imgLayer>
                </a14:imgProps>
              </a:ext>
              <a:ext uri="{28A0092B-C50C-407E-A947-70E740481C1C}">
                <a14:useLocalDpi xmlns:a14="http://schemas.microsoft.com/office/drawing/2010/main"/>
              </a:ext>
            </a:extLst>
          </a:blip>
          <a:srcRect/>
          <a:stretch/>
        </p:blipFill>
        <p:spPr bwMode="auto">
          <a:xfrm rot="1818831">
            <a:off x="6717257" y="2311854"/>
            <a:ext cx="1715213" cy="1261248"/>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4735723"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saai</a:t>
            </a:r>
            <a:endParaRPr lang="nl-NL" sz="5400" dirty="0">
              <a:effectLst/>
              <a:latin typeface="Century Gothic" panose="020B0502020202020204" pitchFamily="34" charset="0"/>
              <a:ea typeface="Calibri"/>
              <a:cs typeface="Times New Roman"/>
            </a:endParaRPr>
          </a:p>
        </p:txBody>
      </p:sp>
      <p:pic>
        <p:nvPicPr>
          <p:cNvPr id="10" name="Afbeelding 9" descr="Afbeelding met persoon, person&#10;&#10;Automatisch gegenereerde beschrijving">
            <a:extLst>
              <a:ext uri="{FF2B5EF4-FFF2-40B4-BE49-F238E27FC236}">
                <a16:creationId xmlns:a16="http://schemas.microsoft.com/office/drawing/2014/main" id="{466DFF8E-B219-4260-B60D-341EA10BAC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7041" y="2788445"/>
            <a:ext cx="2406298" cy="1607407"/>
          </a:xfrm>
          <a:prstGeom prst="rect">
            <a:avLst/>
          </a:prstGeom>
        </p:spPr>
      </p:pic>
      <p:pic>
        <p:nvPicPr>
          <p:cNvPr id="20" name="Afbeelding 19" descr="Afbeelding met muur, persoon, binnen, poseren&#10;&#10;Automatisch gegenereerde beschrijving">
            <a:extLst>
              <a:ext uri="{FF2B5EF4-FFF2-40B4-BE49-F238E27FC236}">
                <a16:creationId xmlns:a16="http://schemas.microsoft.com/office/drawing/2014/main" id="{BFFE3FEC-C85B-49F0-8869-2B57206504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07403" y="3872802"/>
            <a:ext cx="1302547" cy="870101"/>
          </a:xfrm>
          <a:prstGeom prst="rect">
            <a:avLst/>
          </a:prstGeom>
        </p:spPr>
      </p:pic>
      <p:pic>
        <p:nvPicPr>
          <p:cNvPr id="8" name="Afbeelding 7">
            <a:extLst>
              <a:ext uri="{FF2B5EF4-FFF2-40B4-BE49-F238E27FC236}">
                <a16:creationId xmlns:a16="http://schemas.microsoft.com/office/drawing/2014/main" id="{BBB53C17-60BF-68FA-930C-F7986369828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62635" y="2830828"/>
            <a:ext cx="3376643" cy="1912075"/>
          </a:xfrm>
          <a:prstGeom prst="rect">
            <a:avLst/>
          </a:prstGeom>
        </p:spPr>
      </p:pic>
      <p:pic>
        <p:nvPicPr>
          <p:cNvPr id="18" name="Afbeelding 17" descr="Afbeelding met person, persoon, geel, hand&#10;&#10;Automatisch gegenereerde beschrijving">
            <a:extLst>
              <a:ext uri="{FF2B5EF4-FFF2-40B4-BE49-F238E27FC236}">
                <a16:creationId xmlns:a16="http://schemas.microsoft.com/office/drawing/2014/main" id="{F53D90C3-DA86-4A54-9422-378122145D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22183" y="4082353"/>
            <a:ext cx="1297452" cy="866698"/>
          </a:xfrm>
          <a:prstGeom prst="rect">
            <a:avLst/>
          </a:prstGeom>
        </p:spPr>
      </p:pic>
    </p:spTree>
    <p:extLst>
      <p:ext uri="{BB962C8B-B14F-4D97-AF65-F5344CB8AC3E}">
        <p14:creationId xmlns:p14="http://schemas.microsoft.com/office/powerpoint/2010/main" val="82589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screen">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veroveren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verliezen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winnen, na een strijd in bezit nemen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Zij had de vlag </a:t>
            </a:r>
            <a:r>
              <a:rPr lang="nl-NL" sz="2400" i="1" u="sng" dirty="0">
                <a:solidFill>
                  <a:srgbClr val="387038"/>
                </a:solidFill>
                <a:latin typeface="Century Gothic" panose="020B0502020202020204" pitchFamily="34" charset="0"/>
                <a:ea typeface="Calibri"/>
                <a:cs typeface="Times New Roman"/>
              </a:rPr>
              <a:t>veroverd</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verslagen worden, na een strijd het niet meer hebben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Zij hadden hun vlag </a:t>
            </a:r>
            <a:r>
              <a:rPr lang="nl-NL" sz="2400" i="1" u="sng" dirty="0">
                <a:solidFill>
                  <a:srgbClr val="387038"/>
                </a:solidFill>
                <a:effectLst/>
                <a:latin typeface="Century Gothic" panose="020B0502020202020204" pitchFamily="34" charset="0"/>
                <a:ea typeface="Calibri"/>
                <a:cs typeface="Times New Roman"/>
              </a:rPr>
              <a:t>verloren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kleding, buitenshuis, gras&#10;&#10;Automatisch gegenereerde beschrijving">
            <a:extLst>
              <a:ext uri="{FF2B5EF4-FFF2-40B4-BE49-F238E27FC236}">
                <a16:creationId xmlns:a16="http://schemas.microsoft.com/office/drawing/2014/main" id="{3E99E610-45CE-7BEC-3407-403B1CE5066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8218" y="2708920"/>
            <a:ext cx="3699582" cy="2700696"/>
          </a:xfrm>
          <a:prstGeom prst="rect">
            <a:avLst/>
          </a:prstGeom>
        </p:spPr>
      </p:pic>
      <p:sp>
        <p:nvSpPr>
          <p:cNvPr id="4" name="Pijl: omhoog 3">
            <a:extLst>
              <a:ext uri="{FF2B5EF4-FFF2-40B4-BE49-F238E27FC236}">
                <a16:creationId xmlns:a16="http://schemas.microsoft.com/office/drawing/2014/main" id="{A3BD013A-F116-93D7-1793-69F2CE0CD273}"/>
              </a:ext>
            </a:extLst>
          </p:cNvPr>
          <p:cNvSpPr/>
          <p:nvPr/>
        </p:nvSpPr>
        <p:spPr>
          <a:xfrm>
            <a:off x="1763689" y="4260716"/>
            <a:ext cx="360040" cy="864096"/>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persoon, kleding, buitenshuis, gras&#10;&#10;Automatisch gegenereerde beschrijving">
            <a:extLst>
              <a:ext uri="{FF2B5EF4-FFF2-40B4-BE49-F238E27FC236}">
                <a16:creationId xmlns:a16="http://schemas.microsoft.com/office/drawing/2014/main" id="{E9E441F7-CEA6-5C6F-6178-4E20E4B13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20072" y="3051282"/>
            <a:ext cx="2989128" cy="2182064"/>
          </a:xfrm>
          <a:prstGeom prst="rect">
            <a:avLst/>
          </a:prstGeom>
        </p:spPr>
      </p:pic>
      <p:sp>
        <p:nvSpPr>
          <p:cNvPr id="6" name="Pijl: omhoog 5">
            <a:extLst>
              <a:ext uri="{FF2B5EF4-FFF2-40B4-BE49-F238E27FC236}">
                <a16:creationId xmlns:a16="http://schemas.microsoft.com/office/drawing/2014/main" id="{CEF6D1D2-641C-6ABA-B013-0436F02CF064}"/>
              </a:ext>
            </a:extLst>
          </p:cNvPr>
          <p:cNvSpPr/>
          <p:nvPr/>
        </p:nvSpPr>
        <p:spPr>
          <a:xfrm rot="7581279">
            <a:off x="5026345" y="3026146"/>
            <a:ext cx="290899" cy="698158"/>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hoog 7">
            <a:extLst>
              <a:ext uri="{FF2B5EF4-FFF2-40B4-BE49-F238E27FC236}">
                <a16:creationId xmlns:a16="http://schemas.microsoft.com/office/drawing/2014/main" id="{C1CEF363-ECA1-267B-1FBE-B7E6AEF1B106}"/>
              </a:ext>
            </a:extLst>
          </p:cNvPr>
          <p:cNvSpPr/>
          <p:nvPr/>
        </p:nvSpPr>
        <p:spPr>
          <a:xfrm rot="13129397" flipH="1">
            <a:off x="7104395" y="2985829"/>
            <a:ext cx="294849" cy="698158"/>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1123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60176" y="476671"/>
            <a:ext cx="4040906" cy="8788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956392" y="471056"/>
            <a:ext cx="4248473" cy="39931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categorie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645024"/>
            <a:ext cx="2787026" cy="8788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23054" y="3734690"/>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de mannen tot 105kg</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5322193" y="3645024"/>
            <a:ext cx="3330628" cy="8788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5095550" y="3753112"/>
            <a:ext cx="3796930"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000" b="1" dirty="0">
                <a:latin typeface="Century Gothic" panose="020B0502020202020204" pitchFamily="34" charset="0"/>
                <a:ea typeface="Calibri"/>
                <a:cs typeface="Times New Roman"/>
              </a:rPr>
              <a:t>d</a:t>
            </a:r>
            <a:r>
              <a:rPr lang="nl-NL" sz="3000" b="1" dirty="0">
                <a:effectLst/>
                <a:latin typeface="Century Gothic" panose="020B0502020202020204" pitchFamily="34" charset="0"/>
                <a:ea typeface="Calibri"/>
                <a:cs typeface="Times New Roman"/>
              </a:rPr>
              <a:t>e mannen van 105kg of meer</a:t>
            </a: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20280" cy="158552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de groep waar iets of iemand bij hoort</a:t>
            </a:r>
            <a:endParaRPr lang="nl-NL" sz="1100" dirty="0">
              <a:effectLst/>
              <a:latin typeface="Century Gothic" panose="020B0502020202020204" pitchFamily="34" charset="0"/>
              <a:ea typeface="Calibri"/>
              <a:cs typeface="Times New Roman"/>
            </a:endParaRPr>
          </a:p>
        </p:txBody>
      </p:sp>
      <p:pic>
        <p:nvPicPr>
          <p:cNvPr id="4" name="Afbeelding 3" descr="Afbeelding met schaal, persoon, overdekt&#10;&#10;Automatisch gegenereerde beschrijving">
            <a:extLst>
              <a:ext uri="{FF2B5EF4-FFF2-40B4-BE49-F238E27FC236}">
                <a16:creationId xmlns:a16="http://schemas.microsoft.com/office/drawing/2014/main" id="{2B1D6F3C-FB99-08DE-DBBD-660B8A16D5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44287" y="4580343"/>
            <a:ext cx="2629411" cy="1466416"/>
          </a:xfrm>
          <a:prstGeom prst="rect">
            <a:avLst/>
          </a:prstGeom>
        </p:spPr>
      </p:pic>
      <p:pic>
        <p:nvPicPr>
          <p:cNvPr id="20" name="Afbeelding 19" descr="Afbeelding met schaal, persoon, overdekt&#10;&#10;Automatisch gegenereerde beschrijving">
            <a:extLst>
              <a:ext uri="{FF2B5EF4-FFF2-40B4-BE49-F238E27FC236}">
                <a16:creationId xmlns:a16="http://schemas.microsoft.com/office/drawing/2014/main" id="{DF9CF616-45D9-B6E6-A55D-74A646FB04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6830" y="4580343"/>
            <a:ext cx="2300509" cy="1326705"/>
          </a:xfrm>
          <a:prstGeom prst="rect">
            <a:avLst/>
          </a:prstGeom>
        </p:spPr>
      </p:pic>
    </p:spTree>
    <p:extLst>
      <p:ext uri="{BB962C8B-B14F-4D97-AF65-F5344CB8AC3E}">
        <p14:creationId xmlns:p14="http://schemas.microsoft.com/office/powerpoint/2010/main" val="357370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27 </a:t>
            </a:r>
            <a:r>
              <a:rPr lang="nl-NL">
                <a:solidFill>
                  <a:srgbClr val="C00000"/>
                </a:solidFill>
                <a:latin typeface="Century Gothic" panose="020B0502020202020204" pitchFamily="34" charset="0"/>
              </a:rPr>
              <a:t>– 4 juli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1" y="4581128"/>
            <a:ext cx="2704644"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25874" y="462533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doel</a:t>
            </a:r>
            <a:endParaRPr lang="nl-NL" sz="900" dirty="0">
              <a:effectLst/>
              <a:latin typeface="Century Gothic" panose="020B0502020202020204" pitchFamily="34" charset="0"/>
              <a:ea typeface="Calibri"/>
              <a:cs typeface="Times New Roman"/>
            </a:endParaRPr>
          </a:p>
        </p:txBody>
      </p:sp>
      <p:sp>
        <p:nvSpPr>
          <p:cNvPr id="9" name="Text Box 14"/>
          <p:cNvSpPr txBox="1"/>
          <p:nvPr/>
        </p:nvSpPr>
        <p:spPr>
          <a:xfrm>
            <a:off x="2945366" y="402176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inzet</a:t>
            </a:r>
            <a:endParaRPr lang="nl-NL" sz="900" dirty="0">
              <a:effectLst/>
              <a:latin typeface="Century Gothic" panose="020B0502020202020204" pitchFamily="34" charset="0"/>
              <a:ea typeface="Calibri"/>
              <a:cs typeface="Times New Roman"/>
            </a:endParaRPr>
          </a:p>
        </p:txBody>
      </p:sp>
      <p:sp>
        <p:nvSpPr>
          <p:cNvPr id="10" name="Text Box 14"/>
          <p:cNvSpPr txBox="1"/>
          <p:nvPr/>
        </p:nvSpPr>
        <p:spPr>
          <a:xfrm>
            <a:off x="5791498" y="3460927"/>
            <a:ext cx="3312368"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binnenhalen</a:t>
            </a:r>
            <a:endParaRPr lang="nl-NL" sz="900" dirty="0">
              <a:effectLst/>
              <a:latin typeface="Century Gothic" panose="020B0502020202020204" pitchFamily="34" charset="0"/>
              <a:ea typeface="Calibri"/>
              <a:cs typeface="Times New Roman"/>
            </a:endParaRPr>
          </a:p>
        </p:txBody>
      </p:sp>
      <p:sp>
        <p:nvSpPr>
          <p:cNvPr id="11" name="Text Box 14"/>
          <p:cNvSpPr txBox="1"/>
          <p:nvPr/>
        </p:nvSpPr>
        <p:spPr>
          <a:xfrm>
            <a:off x="467544" y="527393"/>
            <a:ext cx="7829072"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Iedereen wil winnen en de beker </a:t>
            </a:r>
            <a:r>
              <a:rPr lang="nl-NL" sz="2400" i="1" u="sng" dirty="0">
                <a:solidFill>
                  <a:srgbClr val="387038"/>
                </a:solidFill>
                <a:effectLst/>
                <a:latin typeface="Century Gothic" panose="020B0502020202020204" pitchFamily="34" charset="0"/>
                <a:ea typeface="Calibri"/>
                <a:cs typeface="Times New Roman"/>
              </a:rPr>
              <a:t>binnenhalen</a:t>
            </a:r>
            <a:r>
              <a:rPr lang="nl-NL" sz="2400" i="1" dirty="0">
                <a:solidFill>
                  <a:srgbClr val="387038"/>
                </a:solidFill>
                <a:effectLst/>
                <a:latin typeface="Century Gothic" panose="020B0502020202020204" pitchFamily="34" charset="0"/>
                <a:ea typeface="Calibri"/>
                <a:cs typeface="Times New Roman"/>
              </a:rPr>
              <a:t>. </a:t>
            </a:r>
            <a:endParaRPr lang="nl-NL" sz="1200" dirty="0">
              <a:effectLst/>
              <a:latin typeface="Century Gothic" panose="020B0502020202020204" pitchFamily="34" charset="0"/>
              <a:ea typeface="Calibri"/>
              <a:cs typeface="Times New Roman"/>
            </a:endParaRPr>
          </a:p>
        </p:txBody>
      </p:sp>
      <p:sp>
        <p:nvSpPr>
          <p:cNvPr id="16" name="Text Box 14"/>
          <p:cNvSpPr txBox="1"/>
          <p:nvPr/>
        </p:nvSpPr>
        <p:spPr>
          <a:xfrm>
            <a:off x="6115828" y="4309312"/>
            <a:ext cx="2625672" cy="15588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259847" y="4268647"/>
            <a:ext cx="2850772" cy="15588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kern="1200" dirty="0">
                <a:solidFill>
                  <a:schemeClr val="tx1"/>
                </a:solidFill>
                <a:effectLst/>
                <a:latin typeface="Century Gothic" panose="020B0502020202020204" pitchFamily="34" charset="0"/>
              </a:rPr>
              <a:t>naar zich toe halen, krijgen door er moeite voor te doen</a:t>
            </a:r>
            <a:endParaRPr lang="nl-NL" sz="1050" dirty="0">
              <a:effectLst/>
              <a:latin typeface="Century Gothic" panose="020B0502020202020204" pitchFamily="34" charset="0"/>
              <a:ea typeface="Calibri"/>
              <a:cs typeface="Times New Roman"/>
            </a:endParaRPr>
          </a:p>
        </p:txBody>
      </p:sp>
      <p:pic>
        <p:nvPicPr>
          <p:cNvPr id="3" name="Afbeelding 2" descr="Afbeelding met tekst, schermopname, grafische vormgeving, tekenfilm&#10;&#10;Automatisch gegenereerde beschrijving">
            <a:extLst>
              <a:ext uri="{FF2B5EF4-FFF2-40B4-BE49-F238E27FC236}">
                <a16:creationId xmlns:a16="http://schemas.microsoft.com/office/drawing/2014/main" id="{931061A9-F033-8D67-F5C4-CCCAA3CB75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40152" y="1977846"/>
            <a:ext cx="2801348" cy="1286401"/>
          </a:xfrm>
          <a:prstGeom prst="rect">
            <a:avLst/>
          </a:prstGeom>
        </p:spPr>
      </p:pic>
      <p:pic>
        <p:nvPicPr>
          <p:cNvPr id="18" name="Afbeelding 17">
            <a:extLst>
              <a:ext uri="{FF2B5EF4-FFF2-40B4-BE49-F238E27FC236}">
                <a16:creationId xmlns:a16="http://schemas.microsoft.com/office/drawing/2014/main" id="{B3345E01-AFA5-3C09-1E31-F363D824B1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76643" y="2508321"/>
            <a:ext cx="2476250" cy="1389115"/>
          </a:xfrm>
          <a:prstGeom prst="rect">
            <a:avLst/>
          </a:prstGeom>
        </p:spPr>
      </p:pic>
      <p:pic>
        <p:nvPicPr>
          <p:cNvPr id="19" name="Afbeelding 18" descr="Afbeelding met persoon, drinken, vasthouden, geel&#10;&#10;Automatisch gegenereerde beschrijving">
            <a:extLst>
              <a:ext uri="{FF2B5EF4-FFF2-40B4-BE49-F238E27FC236}">
                <a16:creationId xmlns:a16="http://schemas.microsoft.com/office/drawing/2014/main" id="{98F74939-E6FE-3553-A273-4AB5303122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1050" y="3092027"/>
            <a:ext cx="1969743" cy="1389115"/>
          </a:xfrm>
          <a:prstGeom prst="rect">
            <a:avLst/>
          </a:prstGeom>
        </p:spPr>
      </p:pic>
    </p:spTree>
    <p:extLst>
      <p:ext uri="{BB962C8B-B14F-4D97-AF65-F5344CB8AC3E}">
        <p14:creationId xmlns:p14="http://schemas.microsoft.com/office/powerpoint/2010/main" val="306076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996397" y="2554287"/>
            <a:ext cx="4320479" cy="86918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106049" y="2480774"/>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ritmisch</a:t>
            </a:r>
            <a:endParaRPr lang="nl-NL" sz="9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flipH="1">
            <a:off x="3368253" y="1432346"/>
            <a:ext cx="2477765" cy="11219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526884" y="3484708"/>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81299" y="4155874"/>
            <a:ext cx="2628032" cy="7097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81297" y="4190241"/>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tempo</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74660" y="797598"/>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69967" y="790898"/>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eindeloos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screen">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636357" y="3423476"/>
            <a:ext cx="5760640"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732276" y="3394592"/>
            <a:ext cx="619268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met of in een bepaald ritme</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6F79095-E8C9-86C1-4F6A-3456F68B92C5}"/>
              </a:ext>
            </a:extLst>
          </p:cNvPr>
          <p:cNvGrpSpPr/>
          <p:nvPr/>
        </p:nvGrpSpPr>
        <p:grpSpPr>
          <a:xfrm>
            <a:off x="6291216" y="632577"/>
            <a:ext cx="2296920" cy="1797335"/>
            <a:chOff x="938285" y="1228706"/>
            <a:chExt cx="7201374" cy="5635060"/>
          </a:xfrm>
        </p:grpSpPr>
        <p:pic>
          <p:nvPicPr>
            <p:cNvPr id="6" name="Afbeelding 5" descr="Afbeelding met clipart, logo, Graphics, symbool&#10;&#10;Automatisch gegenereerde beschrijving">
              <a:extLst>
                <a:ext uri="{FF2B5EF4-FFF2-40B4-BE49-F238E27FC236}">
                  <a16:creationId xmlns:a16="http://schemas.microsoft.com/office/drawing/2014/main" id="{6B7FC641-5ABC-CA42-B26C-21FDB583F3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8285" y="1228706"/>
              <a:ext cx="7201374" cy="5635060"/>
            </a:xfrm>
            <a:prstGeom prst="rect">
              <a:avLst/>
            </a:prstGeom>
          </p:spPr>
        </p:pic>
        <p:pic>
          <p:nvPicPr>
            <p:cNvPr id="19" name="Afbeelding 18">
              <a:extLst>
                <a:ext uri="{FF2B5EF4-FFF2-40B4-BE49-F238E27FC236}">
                  <a16:creationId xmlns:a16="http://schemas.microsoft.com/office/drawing/2014/main" id="{F69894B9-A6E7-C9E4-5404-F9EBC1FCA9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43808" y="3413064"/>
              <a:ext cx="2595650" cy="1456096"/>
            </a:xfrm>
            <a:prstGeom prst="rect">
              <a:avLst/>
            </a:prstGeom>
          </p:spPr>
        </p:pic>
      </p:grpSp>
      <p:sp>
        <p:nvSpPr>
          <p:cNvPr id="21" name="Text Box 14">
            <a:extLst>
              <a:ext uri="{FF2B5EF4-FFF2-40B4-BE49-F238E27FC236}">
                <a16:creationId xmlns:a16="http://schemas.microsoft.com/office/drawing/2014/main" id="{456FFCDD-16C3-F8C0-95DF-6731E53346A5}"/>
              </a:ext>
            </a:extLst>
          </p:cNvPr>
          <p:cNvSpPr txBox="1"/>
          <p:nvPr/>
        </p:nvSpPr>
        <p:spPr>
          <a:xfrm>
            <a:off x="4221980" y="4854525"/>
            <a:ext cx="4520994" cy="10206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2" name="Tekstvak 2">
            <a:extLst>
              <a:ext uri="{FF2B5EF4-FFF2-40B4-BE49-F238E27FC236}">
                <a16:creationId xmlns:a16="http://schemas.microsoft.com/office/drawing/2014/main" id="{2800FEB2-8ED7-67AD-2AC4-22DE66CE064F}"/>
              </a:ext>
            </a:extLst>
          </p:cNvPr>
          <p:cNvSpPr txBox="1">
            <a:spLocks noChangeArrowheads="1"/>
          </p:cNvSpPr>
          <p:nvPr/>
        </p:nvSpPr>
        <p:spPr bwMode="auto">
          <a:xfrm>
            <a:off x="4317899" y="4825642"/>
            <a:ext cx="4281059"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snelheid waarmee je iets doet</a:t>
            </a:r>
            <a:endParaRPr lang="nl-NL" sz="1100" dirty="0">
              <a:effectLst/>
              <a:latin typeface="Century Gothic" panose="020B0502020202020204" pitchFamily="34" charset="0"/>
              <a:ea typeface="Calibri"/>
              <a:cs typeface="Times New Roman"/>
            </a:endParaRPr>
          </a:p>
        </p:txBody>
      </p:sp>
      <p:sp>
        <p:nvSpPr>
          <p:cNvPr id="23" name="Text Box 14">
            <a:extLst>
              <a:ext uri="{FF2B5EF4-FFF2-40B4-BE49-F238E27FC236}">
                <a16:creationId xmlns:a16="http://schemas.microsoft.com/office/drawing/2014/main" id="{EAB5113C-7BC3-A0C5-7CAD-D8320D888C6E}"/>
              </a:ext>
            </a:extLst>
          </p:cNvPr>
          <p:cNvSpPr txBox="1"/>
          <p:nvPr/>
        </p:nvSpPr>
        <p:spPr>
          <a:xfrm>
            <a:off x="374048" y="1374016"/>
            <a:ext cx="5471970"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E6C44BEC-23C5-DD89-124F-FCA428977F1F}"/>
              </a:ext>
            </a:extLst>
          </p:cNvPr>
          <p:cNvSpPr txBox="1">
            <a:spLocks noChangeArrowheads="1"/>
          </p:cNvSpPr>
          <p:nvPr/>
        </p:nvSpPr>
        <p:spPr bwMode="auto">
          <a:xfrm>
            <a:off x="469967" y="1345132"/>
            <a:ext cx="5537341"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waar geen einde aan komt</a:t>
            </a:r>
            <a:endParaRPr lang="nl-NL" sz="1100" dirty="0">
              <a:effectLst/>
              <a:latin typeface="Century Gothic" panose="020B0502020202020204" pitchFamily="34" charset="0"/>
              <a:ea typeface="Calibri"/>
              <a:cs typeface="Times New Roman"/>
            </a:endParaRPr>
          </a:p>
        </p:txBody>
      </p:sp>
      <p:sp>
        <p:nvSpPr>
          <p:cNvPr id="26" name="Tekstvak 25">
            <a:extLst>
              <a:ext uri="{FF2B5EF4-FFF2-40B4-BE49-F238E27FC236}">
                <a16:creationId xmlns:a16="http://schemas.microsoft.com/office/drawing/2014/main" id="{AF2E4497-720D-47C3-66EB-2BC450D1FF75}"/>
              </a:ext>
            </a:extLst>
          </p:cNvPr>
          <p:cNvSpPr txBox="1"/>
          <p:nvPr/>
        </p:nvSpPr>
        <p:spPr>
          <a:xfrm>
            <a:off x="316210" y="4275725"/>
            <a:ext cx="4225837" cy="523220"/>
          </a:xfrm>
          <a:prstGeom prst="rect">
            <a:avLst/>
          </a:prstGeom>
          <a:noFill/>
        </p:spPr>
        <p:txBody>
          <a:bodyPr wrap="none" rtlCol="0">
            <a:spAutoFit/>
          </a:bodyPr>
          <a:lstStyle/>
          <a:p>
            <a:r>
              <a:rPr lang="nl-NL" sz="2800" spc="300" dirty="0">
                <a:solidFill>
                  <a:srgbClr val="7030A0"/>
                </a:solidFill>
                <a:latin typeface="Britannic Bold" panose="020B0903060703020204" pitchFamily="34" charset="0"/>
              </a:rPr>
              <a:t>1-2-3-trek-1-2-3-trek</a:t>
            </a:r>
          </a:p>
        </p:txBody>
      </p:sp>
      <p:sp>
        <p:nvSpPr>
          <p:cNvPr id="29" name="Tekstvak 28">
            <a:extLst>
              <a:ext uri="{FF2B5EF4-FFF2-40B4-BE49-F238E27FC236}">
                <a16:creationId xmlns:a16="http://schemas.microsoft.com/office/drawing/2014/main" id="{FDE027F0-5DD6-95F4-7723-47A90C54A9E4}"/>
              </a:ext>
            </a:extLst>
          </p:cNvPr>
          <p:cNvSpPr txBox="1"/>
          <p:nvPr/>
        </p:nvSpPr>
        <p:spPr>
          <a:xfrm>
            <a:off x="0" y="6676175"/>
            <a:ext cx="4821936" cy="169277"/>
          </a:xfrm>
          <a:prstGeom prst="rect">
            <a:avLst/>
          </a:prstGeom>
          <a:noFill/>
        </p:spPr>
        <p:txBody>
          <a:bodyPr wrap="square">
            <a:spAutoFit/>
          </a:bodyPr>
          <a:lstStyle/>
          <a:p>
            <a:r>
              <a:rPr lang="nl-NL" sz="500" dirty="0">
                <a:solidFill>
                  <a:schemeClr val="bg1">
                    <a:lumMod val="85000"/>
                  </a:schemeClr>
                </a:solidFill>
              </a:rPr>
              <a:t>https://jeugdjournaal.nl/artikel/2481296-met-je-blote-handen-een-trein-trekken-zo-zwaar-als-3-olifanten</a:t>
            </a:r>
          </a:p>
        </p:txBody>
      </p:sp>
    </p:spTree>
    <p:extLst>
      <p:ext uri="{BB962C8B-B14F-4D97-AF65-F5344CB8AC3E}">
        <p14:creationId xmlns:p14="http://schemas.microsoft.com/office/powerpoint/2010/main" val="100739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oftewel</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anders gezegd</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Kennen jullie het NK</a:t>
            </a:r>
            <a:r>
              <a:rPr lang="nl-NL" sz="2800" i="1">
                <a:solidFill>
                  <a:srgbClr val="387038"/>
                </a:solidFill>
                <a:latin typeface="Century Gothic" panose="020B0502020202020204" pitchFamily="34" charset="0"/>
                <a:cs typeface="Times New Roman"/>
              </a:rPr>
              <a:t>, </a:t>
            </a:r>
            <a:r>
              <a:rPr lang="nl-NL" sz="2800" i="1" u="sng">
                <a:solidFill>
                  <a:srgbClr val="387038"/>
                </a:solidFill>
                <a:latin typeface="Century Gothic" panose="020B0502020202020204" pitchFamily="34" charset="0"/>
                <a:cs typeface="Times New Roman"/>
              </a:rPr>
              <a:t>oftewel</a:t>
            </a:r>
            <a:r>
              <a:rPr lang="nl-NL" sz="2800" i="1">
                <a:solidFill>
                  <a:srgbClr val="387038"/>
                </a:solidFill>
                <a:latin typeface="Century Gothic" panose="020B0502020202020204" pitchFamily="34" charset="0"/>
                <a:cs typeface="Times New Roman"/>
              </a:rPr>
              <a:t> </a:t>
            </a:r>
            <a:r>
              <a:rPr lang="nl-NL" sz="2800" i="1" dirty="0">
                <a:solidFill>
                  <a:srgbClr val="387038"/>
                </a:solidFill>
                <a:latin typeface="Century Gothic" panose="020B0502020202020204" pitchFamily="34" charset="0"/>
                <a:cs typeface="Times New Roman"/>
              </a:rPr>
              <a:t>het Nederlands Kampioenschap, treintrekken?</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00FE3FDE-0D7C-D431-8307-4402A27F8A7D}"/>
              </a:ext>
            </a:extLst>
          </p:cNvPr>
          <p:cNvPicPr>
            <a:picLocks noChangeAspect="1"/>
          </p:cNvPicPr>
          <p:nvPr/>
        </p:nvPicPr>
        <p:blipFill>
          <a:blip r:embed="rId3"/>
          <a:stretch>
            <a:fillRect/>
          </a:stretch>
        </p:blipFill>
        <p:spPr>
          <a:xfrm>
            <a:off x="1538287" y="2147887"/>
            <a:ext cx="6067425" cy="2562225"/>
          </a:xfrm>
          <a:prstGeom prst="rect">
            <a:avLst/>
          </a:prstGeom>
        </p:spPr>
      </p:pic>
    </p:spTree>
    <p:extLst>
      <p:ext uri="{BB962C8B-B14F-4D97-AF65-F5344CB8AC3E}">
        <p14:creationId xmlns:p14="http://schemas.microsoft.com/office/powerpoint/2010/main" val="67614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oftewel</a:t>
            </a:r>
          </a:p>
        </p:txBody>
      </p:sp>
      <p:sp>
        <p:nvSpPr>
          <p:cNvPr id="2" name="Tekstvak 1">
            <a:extLst>
              <a:ext uri="{FF2B5EF4-FFF2-40B4-BE49-F238E27FC236}">
                <a16:creationId xmlns:a16="http://schemas.microsoft.com/office/drawing/2014/main" id="{CEEC4452-7575-4919-C612-9B5A65F6CB98}"/>
              </a:ext>
            </a:extLst>
          </p:cNvPr>
          <p:cNvSpPr txBox="1"/>
          <p:nvPr/>
        </p:nvSpPr>
        <p:spPr>
          <a:xfrm>
            <a:off x="1259632" y="2492896"/>
            <a:ext cx="6913046" cy="2431435"/>
          </a:xfrm>
          <a:prstGeom prst="rect">
            <a:avLst/>
          </a:prstGeom>
          <a:noFill/>
        </p:spPr>
        <p:txBody>
          <a:bodyPr wrap="none" rtlCol="0">
            <a:spAutoFit/>
          </a:bodyPr>
          <a:lstStyle/>
          <a:p>
            <a:r>
              <a:rPr lang="nl-NL" sz="4800" dirty="0">
                <a:solidFill>
                  <a:srgbClr val="7030A0"/>
                </a:solidFill>
                <a:latin typeface="Abadi Extra Light" panose="020B0204020104020204" pitchFamily="34" charset="0"/>
              </a:rPr>
              <a:t>NK</a:t>
            </a:r>
          </a:p>
          <a:p>
            <a:endParaRPr lang="nl-NL" sz="2800" dirty="0">
              <a:solidFill>
                <a:srgbClr val="7030A0"/>
              </a:solidFill>
              <a:latin typeface="Abadi Extra Light" panose="020B0204020104020204" pitchFamily="34" charset="0"/>
            </a:endParaRPr>
          </a:p>
          <a:p>
            <a:endParaRPr lang="nl-NL" sz="2800" dirty="0">
              <a:solidFill>
                <a:srgbClr val="7030A0"/>
              </a:solidFill>
              <a:latin typeface="Abadi Extra Light" panose="020B0204020104020204" pitchFamily="34" charset="0"/>
            </a:endParaRPr>
          </a:p>
          <a:p>
            <a:r>
              <a:rPr lang="nl-NL" sz="4800" dirty="0">
                <a:solidFill>
                  <a:srgbClr val="7030A0"/>
                </a:solidFill>
                <a:latin typeface="Abadi Extra Light" panose="020B0204020104020204" pitchFamily="34" charset="0"/>
              </a:rPr>
              <a:t>Nederlands Kampioenschap</a:t>
            </a:r>
          </a:p>
        </p:txBody>
      </p:sp>
    </p:spTree>
    <p:extLst>
      <p:ext uri="{BB962C8B-B14F-4D97-AF65-F5344CB8AC3E}">
        <p14:creationId xmlns:p14="http://schemas.microsoft.com/office/powerpoint/2010/main" val="368532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9096BF3-6F4E-F1D3-0DE7-3843F2A95FF6}"/>
              </a:ext>
            </a:extLst>
          </p:cNvPr>
          <p:cNvPicPr>
            <a:picLocks noChangeAspect="1"/>
          </p:cNvPicPr>
          <p:nvPr/>
        </p:nvPicPr>
        <p:blipFill>
          <a:blip r:embed="rId3"/>
          <a:stretch>
            <a:fillRect/>
          </a:stretch>
        </p:blipFill>
        <p:spPr>
          <a:xfrm>
            <a:off x="1007604" y="1484784"/>
            <a:ext cx="7092280" cy="4889979"/>
          </a:xfrm>
          <a:prstGeom prst="rect">
            <a:avLst/>
          </a:prstGeom>
        </p:spPr>
      </p:pic>
      <p:sp>
        <p:nvSpPr>
          <p:cNvPr id="5" name="Tekstvak 4">
            <a:extLst>
              <a:ext uri="{FF2B5EF4-FFF2-40B4-BE49-F238E27FC236}">
                <a16:creationId xmlns:a16="http://schemas.microsoft.com/office/drawing/2014/main" id="{186ACBC8-812D-B86D-B376-89A1AAC871FC}"/>
              </a:ext>
            </a:extLst>
          </p:cNvPr>
          <p:cNvSpPr txBox="1"/>
          <p:nvPr/>
        </p:nvSpPr>
        <p:spPr>
          <a:xfrm>
            <a:off x="971780" y="6362579"/>
            <a:ext cx="6225300" cy="430887"/>
          </a:xfrm>
          <a:prstGeom prst="rect">
            <a:avLst/>
          </a:prstGeom>
          <a:noFill/>
        </p:spPr>
        <p:txBody>
          <a:bodyPr wrap="square">
            <a:spAutoFit/>
          </a:bodyPr>
          <a:lstStyle/>
          <a:p>
            <a:r>
              <a:rPr lang="nl-NL" sz="1100" dirty="0"/>
              <a:t>https://www.westerwoldeactueel.nl/2023/07/02/nk-treintrekken-bij-de-star-in-stadskanaal-weer-groot-succes/</a:t>
            </a:r>
          </a:p>
        </p:txBody>
      </p:sp>
      <p:sp>
        <p:nvSpPr>
          <p:cNvPr id="2" name="Tekstvak 1">
            <a:extLst>
              <a:ext uri="{FF2B5EF4-FFF2-40B4-BE49-F238E27FC236}">
                <a16:creationId xmlns:a16="http://schemas.microsoft.com/office/drawing/2014/main" id="{7089CCBF-310C-954F-492A-55B36B68C5AF}"/>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origineel</a:t>
            </a:r>
          </a:p>
        </p:txBody>
      </p:sp>
      <p:sp>
        <p:nvSpPr>
          <p:cNvPr id="4" name="Ovaal 3">
            <a:extLst>
              <a:ext uri="{FF2B5EF4-FFF2-40B4-BE49-F238E27FC236}">
                <a16:creationId xmlns:a16="http://schemas.microsoft.com/office/drawing/2014/main" id="{7DA72AFF-2F20-C267-EED9-42FBB055C13B}"/>
              </a:ext>
            </a:extLst>
          </p:cNvPr>
          <p:cNvSpPr/>
          <p:nvPr/>
        </p:nvSpPr>
        <p:spPr>
          <a:xfrm>
            <a:off x="4427984" y="3192043"/>
            <a:ext cx="1476674" cy="1204636"/>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Tree>
    <p:extLst>
      <p:ext uri="{BB962C8B-B14F-4D97-AF65-F5344CB8AC3E}">
        <p14:creationId xmlns:p14="http://schemas.microsoft.com/office/powerpoint/2010/main" val="37794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9096BF3-6F4E-F1D3-0DE7-3843F2A95FF6}"/>
              </a:ext>
            </a:extLst>
          </p:cNvPr>
          <p:cNvPicPr>
            <a:picLocks noChangeAspect="1"/>
          </p:cNvPicPr>
          <p:nvPr/>
        </p:nvPicPr>
        <p:blipFill>
          <a:blip r:embed="rId3"/>
          <a:stretch>
            <a:fillRect/>
          </a:stretch>
        </p:blipFill>
        <p:spPr>
          <a:xfrm>
            <a:off x="1007604" y="1484784"/>
            <a:ext cx="7092280" cy="4889979"/>
          </a:xfrm>
          <a:prstGeom prst="rect">
            <a:avLst/>
          </a:prstGeom>
        </p:spPr>
      </p:pic>
      <p:sp>
        <p:nvSpPr>
          <p:cNvPr id="5" name="Tekstvak 4">
            <a:extLst>
              <a:ext uri="{FF2B5EF4-FFF2-40B4-BE49-F238E27FC236}">
                <a16:creationId xmlns:a16="http://schemas.microsoft.com/office/drawing/2014/main" id="{186ACBC8-812D-B86D-B376-89A1AAC871FC}"/>
              </a:ext>
            </a:extLst>
          </p:cNvPr>
          <p:cNvSpPr txBox="1"/>
          <p:nvPr/>
        </p:nvSpPr>
        <p:spPr>
          <a:xfrm>
            <a:off x="971780" y="6362579"/>
            <a:ext cx="6225300" cy="430887"/>
          </a:xfrm>
          <a:prstGeom prst="rect">
            <a:avLst/>
          </a:prstGeom>
          <a:noFill/>
        </p:spPr>
        <p:txBody>
          <a:bodyPr wrap="square">
            <a:spAutoFit/>
          </a:bodyPr>
          <a:lstStyle/>
          <a:p>
            <a:r>
              <a:rPr lang="nl-NL" sz="1100" dirty="0"/>
              <a:t>https://www.westerwoldeactueel.nl/2023/07/02/nk-treintrekken-bij-de-star-in-stadskanaal-weer-groot-succes/</a:t>
            </a:r>
          </a:p>
        </p:txBody>
      </p:sp>
      <p:sp>
        <p:nvSpPr>
          <p:cNvPr id="4" name="Tekstvak 3">
            <a:extLst>
              <a:ext uri="{FF2B5EF4-FFF2-40B4-BE49-F238E27FC236}">
                <a16:creationId xmlns:a16="http://schemas.microsoft.com/office/drawing/2014/main" id="{1F7D1618-89AF-648B-0304-7CA02375A6FE}"/>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spectaculair</a:t>
            </a:r>
          </a:p>
        </p:txBody>
      </p:sp>
      <p:pic>
        <p:nvPicPr>
          <p:cNvPr id="6" name="Afbeelding 5" descr="Afbeelding met person, persoon, geel, hand&#10;&#10;Automatisch gegenereerde beschrijving">
            <a:extLst>
              <a:ext uri="{FF2B5EF4-FFF2-40B4-BE49-F238E27FC236}">
                <a16:creationId xmlns:a16="http://schemas.microsoft.com/office/drawing/2014/main" id="{6441850F-01C2-809D-D996-D5F90B53EE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064" y="1484784"/>
            <a:ext cx="2555776" cy="1707259"/>
          </a:xfrm>
          <a:prstGeom prst="rect">
            <a:avLst/>
          </a:prstGeom>
        </p:spPr>
      </p:pic>
    </p:spTree>
    <p:extLst>
      <p:ext uri="{BB962C8B-B14F-4D97-AF65-F5344CB8AC3E}">
        <p14:creationId xmlns:p14="http://schemas.microsoft.com/office/powerpoint/2010/main" val="217803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CE44C8B-6349-F0BE-70DA-C3A941963F99}"/>
              </a:ext>
            </a:extLst>
          </p:cNvPr>
          <p:cNvSpPr txBox="1"/>
          <p:nvPr/>
        </p:nvSpPr>
        <p:spPr>
          <a:xfrm>
            <a:off x="1835696" y="4725144"/>
            <a:ext cx="6030416" cy="646331"/>
          </a:xfrm>
          <a:prstGeom prst="rect">
            <a:avLst/>
          </a:prstGeom>
          <a:noFill/>
        </p:spPr>
        <p:txBody>
          <a:bodyPr wrap="square">
            <a:spAutoFit/>
          </a:bodyPr>
          <a:lstStyle/>
          <a:p>
            <a:r>
              <a:rPr lang="nl-NL" dirty="0">
                <a:hlinkClick r:id="rId2"/>
              </a:rPr>
              <a:t>https://jeugdjournaal.nl/artikel/2481296-met-je-blote-handen-een-trein-trekken-zo-zwaar-als-3-olifanten</a:t>
            </a:r>
            <a:r>
              <a:rPr lang="nl-NL" dirty="0"/>
              <a:t> </a:t>
            </a:r>
          </a:p>
        </p:txBody>
      </p:sp>
      <p:pic>
        <p:nvPicPr>
          <p:cNvPr id="7" name="Afbeelding 6">
            <a:extLst>
              <a:ext uri="{FF2B5EF4-FFF2-40B4-BE49-F238E27FC236}">
                <a16:creationId xmlns:a16="http://schemas.microsoft.com/office/drawing/2014/main" id="{F98E2092-1CB0-64A1-1364-84D53E3C7D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1640" y="692696"/>
            <a:ext cx="6480720" cy="3268537"/>
          </a:xfrm>
          <a:prstGeom prst="rect">
            <a:avLst/>
          </a:prstGeom>
        </p:spPr>
      </p:pic>
    </p:spTree>
    <p:extLst>
      <p:ext uri="{BB962C8B-B14F-4D97-AF65-F5344CB8AC3E}">
        <p14:creationId xmlns:p14="http://schemas.microsoft.com/office/powerpoint/2010/main" val="394737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traditioneel</a:t>
            </a:r>
          </a:p>
        </p:txBody>
      </p:sp>
      <p:pic>
        <p:nvPicPr>
          <p:cNvPr id="3" name="Afbeelding 2" descr="Afbeelding met buitenshuis, persoon, kleding, person&#10;&#10;Automatisch gegenereerde beschrijving">
            <a:extLst>
              <a:ext uri="{FF2B5EF4-FFF2-40B4-BE49-F238E27FC236}">
                <a16:creationId xmlns:a16="http://schemas.microsoft.com/office/drawing/2014/main" id="{165D171F-01B0-1D64-97D4-95A1C9A465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556792"/>
            <a:ext cx="7416824" cy="490993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veroveren</a:t>
            </a:r>
          </a:p>
        </p:txBody>
      </p:sp>
      <p:pic>
        <p:nvPicPr>
          <p:cNvPr id="3" name="Afbeelding 2" descr="Afbeelding met persoon, drinken, vasthouden, geel&#10;&#10;Automatisch gegenereerde beschrijving">
            <a:extLst>
              <a:ext uri="{FF2B5EF4-FFF2-40B4-BE49-F238E27FC236}">
                <a16:creationId xmlns:a16="http://schemas.microsoft.com/office/drawing/2014/main" id="{74997839-7ED6-E4FA-3D01-348739497C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2132856"/>
            <a:ext cx="8278999" cy="309634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binnenhalen</a:t>
            </a:r>
          </a:p>
        </p:txBody>
      </p:sp>
      <p:pic>
        <p:nvPicPr>
          <p:cNvPr id="3" name="Afbeelding 2" descr="Afbeelding met tekst, schermopname, grafische vormgeving, tekenfilm&#10;&#10;Automatisch gegenereerde beschrijving">
            <a:extLst>
              <a:ext uri="{FF2B5EF4-FFF2-40B4-BE49-F238E27FC236}">
                <a16:creationId xmlns:a16="http://schemas.microsoft.com/office/drawing/2014/main" id="{5B96F85D-E982-3C30-62F4-C82A9843E3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56" y="2132856"/>
            <a:ext cx="9144000" cy="4032448"/>
          </a:xfrm>
          <a:prstGeom prst="rect">
            <a:avLst/>
          </a:prstGeom>
        </p:spPr>
      </p:pic>
    </p:spTree>
    <p:extLst>
      <p:ext uri="{BB962C8B-B14F-4D97-AF65-F5344CB8AC3E}">
        <p14:creationId xmlns:p14="http://schemas.microsoft.com/office/powerpoint/2010/main" val="415214129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TotalTime>
  <Words>867</Words>
  <Application>Microsoft Office PowerPoint</Application>
  <PresentationFormat>Diavoorstelling (4:3)</PresentationFormat>
  <Paragraphs>239</Paragraphs>
  <Slides>22</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Abadi Extra Light</vt:lpstr>
      <vt:lpstr>Arial</vt:lpstr>
      <vt:lpstr>Britannic Bold</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511</cp:revision>
  <dcterms:created xsi:type="dcterms:W3CDTF">2021-06-08T06:13:59Z</dcterms:created>
  <dcterms:modified xsi:type="dcterms:W3CDTF">2023-07-04T09:58:35Z</dcterms:modified>
</cp:coreProperties>
</file>