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7" r:id="rId2"/>
    <p:sldId id="548" r:id="rId3"/>
    <p:sldId id="1479" r:id="rId4"/>
    <p:sldId id="1475" r:id="rId5"/>
    <p:sldId id="1460" r:id="rId6"/>
    <p:sldId id="1477" r:id="rId7"/>
    <p:sldId id="1476" r:id="rId8"/>
    <p:sldId id="1483" r:id="rId9"/>
    <p:sldId id="1480" r:id="rId10"/>
    <p:sldId id="1478" r:id="rId11"/>
    <p:sldId id="1481" r:id="rId12"/>
    <p:sldId id="1482" r:id="rId13"/>
    <p:sldId id="934" r:id="rId14"/>
    <p:sldId id="353" r:id="rId15"/>
    <p:sldId id="263" r:id="rId16"/>
    <p:sldId id="1511" r:id="rId17"/>
    <p:sldId id="1513" r:id="rId18"/>
    <p:sldId id="1518" r:id="rId19"/>
    <p:sldId id="1520" r:id="rId20"/>
    <p:sldId id="1514" r:id="rId21"/>
    <p:sldId id="1485" r:id="rId22"/>
    <p:sldId id="1516" r:id="rId23"/>
    <p:sldId id="1515"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7"/>
            <p14:sldId id="548"/>
            <p14:sldId id="1479"/>
            <p14:sldId id="1475"/>
            <p14:sldId id="1460"/>
            <p14:sldId id="1477"/>
            <p14:sldId id="1476"/>
            <p14:sldId id="1483"/>
            <p14:sldId id="1480"/>
            <p14:sldId id="1478"/>
            <p14:sldId id="1481"/>
            <p14:sldId id="1482"/>
            <p14:sldId id="934"/>
            <p14:sldId id="353"/>
            <p14:sldId id="263"/>
            <p14:sldId id="1511"/>
            <p14:sldId id="1513"/>
            <p14:sldId id="1518"/>
            <p14:sldId id="1520"/>
            <p14:sldId id="1514"/>
            <p14:sldId id="1485"/>
            <p14:sldId id="1516"/>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8643" autoAdjust="0"/>
  </p:normalViewPr>
  <p:slideViewPr>
    <p:cSldViewPr>
      <p:cViewPr varScale="1">
        <p:scale>
          <a:sx n="67" d="100"/>
          <a:sy n="67" d="100"/>
        </p:scale>
        <p:origin x="159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spcBef>
                <a:spcPts val="2250"/>
              </a:spcBef>
              <a:spcAft>
                <a:spcPts val="2250"/>
              </a:spcAft>
            </a:pPr>
            <a:r>
              <a:rPr lang="nl-NL" sz="1800" b="1" kern="1800" dirty="0">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a:spcBef>
                <a:spcPts val="2250"/>
              </a:spcBef>
              <a:spcAft>
                <a:spcPts val="2250"/>
              </a:spcAft>
            </a:pP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respecteren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naleven, volgen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gunstig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goed, dat wat voordeel geeft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in grote lijnen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ongeveer, zonder veel details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beduidend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aanzienlijk, behoorlijk</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schenden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zich niet houden aan, overtreden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het budget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het geld dat je ergens aan kunt uitgeven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het belang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het voordeel, dat wat belangrijk is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aangaan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belangrijk zijn voor</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de termijn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de periode, de bepaalde tijd</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800" b="1" dirty="0">
                <a:effectLst/>
                <a:latin typeface="Times New Roman" panose="02020603050405020304" pitchFamily="18" charset="0"/>
                <a:ea typeface="Times New Roman" panose="02020603050405020304" pitchFamily="18" charset="0"/>
                <a:cs typeface="Times New Roman" panose="02020603050405020304" pitchFamily="18" charset="0"/>
              </a:rPr>
              <a:t>pleiten voor =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(met woorden) proberen om iets voor elkaar te krijgen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56641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49625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31386"/>
            <a:ext cx="9252520" cy="6858000"/>
          </a:xfrm>
        </p:spPr>
        <p:txBody>
          <a:bodyPr>
            <a:noAutofit/>
          </a:bodyPr>
          <a:lstStyle/>
          <a:p>
            <a:pPr marL="0" lvl="0" indent="0">
              <a:buNone/>
            </a:pPr>
            <a:r>
              <a:rPr lang="nl-NL" sz="1900" u="sng" dirty="0" err="1"/>
              <a:t>Semantisatieverhaal</a:t>
            </a:r>
            <a:r>
              <a:rPr lang="nl-NL" sz="1900" u="sng" dirty="0"/>
              <a:t> B:</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Op Instagram volg ik Lisa. Zij geeft veel slimme tips over </a:t>
            </a:r>
            <a:r>
              <a:rPr lang="nl-NL" sz="2000" dirty="0">
                <a:ea typeface="Times New Roman" panose="02020603050405020304" pitchFamily="18" charset="0"/>
                <a:cs typeface="Arial" panose="020B0604020202020204" pitchFamily="34" charset="0"/>
              </a:rPr>
              <a:t>geld sparen als je een klein </a:t>
            </a:r>
            <a:r>
              <a:rPr lang="nl-NL" sz="2000" b="1" u="sng" dirty="0">
                <a:ea typeface="Times New Roman" panose="02020603050405020304" pitchFamily="18" charset="0"/>
                <a:cs typeface="Arial" panose="020B0604020202020204" pitchFamily="34" charset="0"/>
              </a:rPr>
              <a:t>budget</a:t>
            </a:r>
            <a:r>
              <a:rPr lang="nl-NL" sz="2000" dirty="0">
                <a:ea typeface="Times New Roman" panose="02020603050405020304" pitchFamily="18" charset="0"/>
                <a:cs typeface="Arial" panose="020B0604020202020204" pitchFamily="34" charset="0"/>
              </a:rPr>
              <a:t> hebt. Het budget is </a:t>
            </a:r>
            <a:r>
              <a:rPr lang="nl-NL" sz="2000" b="1" i="1" dirty="0">
                <a:ea typeface="Times New Roman" panose="02020603050405020304" pitchFamily="18" charset="0"/>
                <a:cs typeface="Arial" panose="020B0604020202020204" pitchFamily="34" charset="0"/>
              </a:rPr>
              <a:t>het geld dat je ergens aan kunt uitgeven</a:t>
            </a:r>
            <a:r>
              <a:rPr lang="nl-NL" sz="2000" dirty="0">
                <a:ea typeface="Times New Roman" panose="02020603050405020304" pitchFamily="18" charset="0"/>
                <a:cs typeface="Arial" panose="020B0604020202020204" pitchFamily="34" charset="0"/>
              </a:rPr>
              <a:t>. Gisteren zag ik ook een andere interessante s</a:t>
            </a:r>
            <a:r>
              <a:rPr lang="nl-NL" sz="2000" dirty="0">
                <a:effectLst/>
                <a:ea typeface="Times New Roman" panose="02020603050405020304" pitchFamily="18" charset="0"/>
                <a:cs typeface="Arial" panose="020B0604020202020204" pitchFamily="34" charset="0"/>
              </a:rPr>
              <a:t>tory van Lisa. Die ging over </a:t>
            </a:r>
            <a:r>
              <a:rPr lang="nl-NL" sz="2000" b="1" u="sng" dirty="0">
                <a:effectLst/>
                <a:ea typeface="Times New Roman" panose="02020603050405020304" pitchFamily="18" charset="0"/>
                <a:cs typeface="Arial" panose="020B0604020202020204" pitchFamily="34" charset="0"/>
              </a:rPr>
              <a:t>respecteren</a:t>
            </a:r>
            <a:r>
              <a:rPr lang="nl-NL" sz="2000" dirty="0">
                <a:effectLst/>
                <a:ea typeface="Times New Roman" panose="02020603050405020304" pitchFamily="18" charset="0"/>
                <a:cs typeface="Arial" panose="020B0604020202020204" pitchFamily="34" charset="0"/>
              </a:rPr>
              <a:t>, en </a:t>
            </a:r>
            <a:r>
              <a:rPr lang="nl-NL" sz="2000" b="1" u="sng" dirty="0">
                <a:effectLst/>
                <a:ea typeface="Times New Roman" panose="02020603050405020304" pitchFamily="18" charset="0"/>
                <a:cs typeface="Arial" panose="020B0604020202020204" pitchFamily="34" charset="0"/>
              </a:rPr>
              <a:t>gunstig</a:t>
            </a:r>
            <a:r>
              <a:rPr lang="nl-NL" sz="2000" dirty="0">
                <a:effectLst/>
                <a:ea typeface="Times New Roman" panose="02020603050405020304" pitchFamily="18" charset="0"/>
                <a:cs typeface="Arial" panose="020B0604020202020204" pitchFamily="34" charset="0"/>
              </a:rPr>
              <a:t> of </a:t>
            </a:r>
            <a:r>
              <a:rPr lang="nl-NL" sz="2000" b="1" i="1" dirty="0">
                <a:effectLst/>
                <a:ea typeface="Times New Roman" panose="02020603050405020304" pitchFamily="18" charset="0"/>
                <a:cs typeface="Arial" panose="020B0604020202020204" pitchFamily="34" charset="0"/>
              </a:rPr>
              <a:t>goed</a:t>
            </a:r>
            <a:r>
              <a:rPr lang="nl-NL" sz="2000" dirty="0">
                <a:effectLst/>
                <a:ea typeface="Times New Roman" panose="02020603050405020304" pitchFamily="18" charset="0"/>
                <a:cs typeface="Arial" panose="020B0604020202020204" pitchFamily="34" charset="0"/>
              </a:rPr>
              <a:t> met elkaar omgaan. Respecteren betekent </a:t>
            </a:r>
            <a:r>
              <a:rPr lang="nl-NL" sz="2000" b="1" i="1" dirty="0">
                <a:effectLst/>
                <a:ea typeface="Times New Roman" panose="02020603050405020304" pitchFamily="18" charset="0"/>
                <a:cs typeface="Arial" panose="020B0604020202020204" pitchFamily="34" charset="0"/>
              </a:rPr>
              <a:t>naleven of volgen</a:t>
            </a:r>
            <a:r>
              <a:rPr lang="nl-NL" sz="2000" dirty="0">
                <a:effectLst/>
                <a:ea typeface="Times New Roman" panose="02020603050405020304" pitchFamily="18" charset="0"/>
                <a:cs typeface="Arial" panose="020B0604020202020204" pitchFamily="34" charset="0"/>
              </a:rPr>
              <a:t>. Die story had heel veel likes en opmerkingen gekregen. </a:t>
            </a:r>
            <a:r>
              <a:rPr lang="nl-NL" sz="2000" b="0" i="0" dirty="0">
                <a:effectLst/>
              </a:rPr>
              <a:t>Het verhaal had dus een </a:t>
            </a:r>
            <a:r>
              <a:rPr lang="nl-NL" sz="2000" b="1" i="0" u="sng" dirty="0">
                <a:effectLst/>
              </a:rPr>
              <a:t>beduidende</a:t>
            </a:r>
            <a:r>
              <a:rPr lang="nl-NL" sz="2000" b="0" i="0" dirty="0">
                <a:effectLst/>
              </a:rPr>
              <a:t>, ee</a:t>
            </a:r>
            <a:r>
              <a:rPr lang="nl-NL" sz="2000" dirty="0"/>
              <a:t>n </a:t>
            </a:r>
            <a:r>
              <a:rPr lang="nl-NL" sz="2000" b="1" i="1" dirty="0"/>
              <a:t>behoorlijke</a:t>
            </a:r>
            <a:r>
              <a:rPr lang="nl-NL" sz="2000" dirty="0"/>
              <a:t> </a:t>
            </a:r>
            <a:r>
              <a:rPr lang="nl-NL" sz="2000" b="0" i="0" dirty="0">
                <a:effectLst/>
              </a:rPr>
              <a:t>impact. Ik vertel je </a:t>
            </a:r>
            <a:r>
              <a:rPr lang="nl-NL" sz="2000" b="1" i="0" u="sng" dirty="0">
                <a:effectLst/>
              </a:rPr>
              <a:t>in grote lijnen</a:t>
            </a:r>
            <a:r>
              <a:rPr lang="nl-NL" sz="2000" i="0" dirty="0">
                <a:effectLst/>
              </a:rPr>
              <a:t>, dus </a:t>
            </a:r>
            <a:r>
              <a:rPr lang="nl-NL" sz="2000" b="1" i="0" dirty="0">
                <a:effectLst/>
              </a:rPr>
              <a:t>zonder veel details</a:t>
            </a:r>
            <a:r>
              <a:rPr lang="nl-NL" sz="2000" i="0" dirty="0">
                <a:effectLst/>
              </a:rPr>
              <a:t>, </a:t>
            </a:r>
            <a:r>
              <a:rPr lang="nl-NL" sz="2000" b="0" i="0" dirty="0">
                <a:effectLst/>
              </a:rPr>
              <a:t>waar de story over ging. </a:t>
            </a:r>
          </a:p>
          <a:p>
            <a:pPr marL="0" lvl="0" indent="0">
              <a:spcBef>
                <a:spcPts val="200"/>
              </a:spcBef>
              <a:spcAft>
                <a:spcPts val="200"/>
              </a:spcAft>
              <a:buNone/>
            </a:pPr>
            <a:r>
              <a:rPr lang="nl-NL" sz="2000" b="0" i="0" dirty="0">
                <a:effectLst/>
              </a:rPr>
              <a:t>Lisa </a:t>
            </a:r>
            <a:r>
              <a:rPr lang="nl-NL" sz="2000" b="1" i="0" u="sng" dirty="0">
                <a:effectLst/>
              </a:rPr>
              <a:t>pleitte voor</a:t>
            </a:r>
            <a:r>
              <a:rPr lang="nl-NL" sz="2000" b="1" i="0" dirty="0">
                <a:effectLst/>
              </a:rPr>
              <a:t> </a:t>
            </a:r>
            <a:r>
              <a:rPr lang="nl-NL" sz="2000" b="0" i="0" dirty="0">
                <a:effectLst/>
              </a:rPr>
              <a:t>respect in haar story. Pleiten voor betekent </a:t>
            </a:r>
            <a:r>
              <a:rPr lang="nl-NL" sz="2000" b="1" i="1" dirty="0">
                <a:effectLst/>
              </a:rPr>
              <a:t>proberen om iets voor elkaar te krijgen</a:t>
            </a:r>
            <a:r>
              <a:rPr lang="nl-NL" sz="2000" b="0" i="0" dirty="0">
                <a:effectLst/>
              </a:rPr>
              <a:t>. Ze had het over </a:t>
            </a:r>
            <a:r>
              <a:rPr lang="nl-NL" sz="2000" b="1" i="0" u="sng" dirty="0">
                <a:effectLst/>
              </a:rPr>
              <a:t>het belang</a:t>
            </a:r>
            <a:r>
              <a:rPr lang="nl-NL" sz="2000" b="1" i="0" dirty="0">
                <a:effectLst/>
              </a:rPr>
              <a:t>, </a:t>
            </a:r>
            <a:r>
              <a:rPr lang="nl-NL" sz="2000" b="1" i="1" dirty="0">
                <a:effectLst/>
              </a:rPr>
              <a:t>het voordeel</a:t>
            </a:r>
            <a:r>
              <a:rPr lang="nl-NL" sz="2000" b="1" i="0" dirty="0">
                <a:effectLst/>
              </a:rPr>
              <a:t>, </a:t>
            </a:r>
            <a:r>
              <a:rPr lang="nl-NL" sz="2000" i="0" dirty="0">
                <a:effectLst/>
              </a:rPr>
              <a:t>van respect</a:t>
            </a:r>
            <a:r>
              <a:rPr lang="nl-NL" sz="2000" b="0" i="0" dirty="0">
                <a:effectLst/>
              </a:rPr>
              <a:t>. Ze sprak ook over hoe erg het </a:t>
            </a:r>
            <a:r>
              <a:rPr lang="nl-NL" sz="2000" b="1" i="0" u="sng" dirty="0">
                <a:effectLst/>
              </a:rPr>
              <a:t>schenden</a:t>
            </a:r>
            <a:r>
              <a:rPr lang="nl-NL" sz="2000" b="0" i="0" dirty="0">
                <a:effectLst/>
              </a:rPr>
              <a:t> van respect is. Schenden betekent </a:t>
            </a:r>
            <a:r>
              <a:rPr lang="nl-NL" sz="2000" b="1" i="1" dirty="0">
                <a:effectLst/>
              </a:rPr>
              <a:t>zich niet houden aan of overtreden</a:t>
            </a:r>
            <a:r>
              <a:rPr lang="nl-NL" sz="2000" b="0" i="0" dirty="0">
                <a:effectLst/>
              </a:rPr>
              <a:t>. Ze benadrukte dat simpele gebaren van vriendelijkheid een grote betekenis kunnen hebben. Maak een praatje met een eenzame man, help een onbekende, toon interesse in iemand die anders is dan jij. En dat </a:t>
            </a:r>
            <a:r>
              <a:rPr lang="nl-NL" sz="2000" b="1" i="0" u="sng" dirty="0">
                <a:effectLst/>
              </a:rPr>
              <a:t>gaat</a:t>
            </a:r>
            <a:r>
              <a:rPr lang="nl-NL" sz="2000" b="0" i="0" dirty="0">
                <a:effectLst/>
              </a:rPr>
              <a:t> ook jou en mij </a:t>
            </a:r>
            <a:r>
              <a:rPr lang="nl-NL" sz="2000" b="1" i="0" u="sng" dirty="0">
                <a:effectLst/>
              </a:rPr>
              <a:t>aan</a:t>
            </a:r>
            <a:r>
              <a:rPr lang="nl-NL" sz="2000" b="0" i="0" dirty="0">
                <a:effectLst/>
              </a:rPr>
              <a:t>. Dat </a:t>
            </a:r>
            <a:r>
              <a:rPr lang="nl-NL" sz="2000" b="1" i="1" dirty="0">
                <a:effectLst/>
              </a:rPr>
              <a:t>is ook belangrijk</a:t>
            </a:r>
            <a:r>
              <a:rPr lang="nl-NL" sz="2000" b="0" i="0" dirty="0">
                <a:effectLst/>
              </a:rPr>
              <a:t> voor jou en mij. </a:t>
            </a:r>
            <a:r>
              <a:rPr lang="nl-NL" sz="2000" i="0" dirty="0">
                <a:effectLst/>
              </a:rPr>
              <a:t>Ga</a:t>
            </a:r>
            <a:r>
              <a:rPr lang="nl-NL" sz="2000" b="0" i="0" dirty="0">
                <a:effectLst/>
              </a:rPr>
              <a:t> dat contact aan, ook als je dat spannend vindt. Lisa is ervan overtuigd dat dit veel effect heeft op </a:t>
            </a:r>
            <a:r>
              <a:rPr lang="nl-NL" sz="2000" b="1" i="0" u="sng" dirty="0">
                <a:effectLst/>
              </a:rPr>
              <a:t>de lange termijn</a:t>
            </a:r>
            <a:r>
              <a:rPr lang="nl-NL" sz="2000" b="0" i="0" dirty="0">
                <a:effectLst/>
              </a:rPr>
              <a:t>, voor </a:t>
            </a:r>
            <a:r>
              <a:rPr lang="nl-NL" sz="2000" b="1" i="1" dirty="0">
                <a:effectLst/>
              </a:rPr>
              <a:t>een lange tijd</a:t>
            </a:r>
            <a:r>
              <a:rPr lang="nl-NL" sz="2000" b="0" i="0" dirty="0">
                <a:effectLst/>
              </a:rPr>
              <a:t>. Met haar verhaal </a:t>
            </a:r>
            <a:r>
              <a:rPr lang="nl-NL" sz="2000" i="0" dirty="0">
                <a:effectLst/>
              </a:rPr>
              <a:t>wil ze zorgen voor </a:t>
            </a:r>
            <a:r>
              <a:rPr lang="nl-NL" sz="2000" b="0" i="0" dirty="0">
                <a:effectLst/>
              </a:rPr>
              <a:t>een wereld waarin respect en vriendelijkheid normaal zijn.</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Wat vind jij van zo’n verhaal? Ben jij het met haar eens?</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411389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schenden</a:t>
            </a:r>
          </a:p>
        </p:txBody>
      </p:sp>
      <p:pic>
        <p:nvPicPr>
          <p:cNvPr id="3" name="Afbeelding 2" descr="Afbeelding met kleding, Dans, persoon, Elleboog&#10;&#10;Automatisch gegenereerde beschrijving">
            <a:extLst>
              <a:ext uri="{FF2B5EF4-FFF2-40B4-BE49-F238E27FC236}">
                <a16:creationId xmlns:a16="http://schemas.microsoft.com/office/drawing/2014/main" id="{FDDA1021-F706-AB45-0420-A5B3CBA18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073" y="1556792"/>
            <a:ext cx="7369853" cy="491569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aangaan</a:t>
            </a:r>
          </a:p>
        </p:txBody>
      </p:sp>
      <p:pic>
        <p:nvPicPr>
          <p:cNvPr id="3" name="Afbeelding 2" descr="Afbeelding met persoon, Menselijk gezicht, muur, glimlach&#10;&#10;Automatisch gegenereerde beschrijving">
            <a:extLst>
              <a:ext uri="{FF2B5EF4-FFF2-40B4-BE49-F238E27FC236}">
                <a16:creationId xmlns:a16="http://schemas.microsoft.com/office/drawing/2014/main" id="{83D246FE-D680-76AC-8A4A-CCEB3DFC7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405" y="1556792"/>
            <a:ext cx="7233189" cy="482453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824" y="0"/>
            <a:ext cx="9180512" cy="1200329"/>
          </a:xfrm>
          <a:prstGeom prst="rect">
            <a:avLst/>
          </a:prstGeom>
          <a:noFill/>
        </p:spPr>
        <p:txBody>
          <a:bodyPr wrap="square" rtlCol="0">
            <a:spAutoFit/>
          </a:bodyPr>
          <a:lstStyle/>
          <a:p>
            <a:r>
              <a:rPr lang="nl-NL" sz="7200" b="1" u="sng" dirty="0">
                <a:latin typeface="Century Gothic" panose="020B0502020202020204" pitchFamily="34" charset="0"/>
              </a:rPr>
              <a:t>de termijn</a:t>
            </a:r>
          </a:p>
        </p:txBody>
      </p:sp>
      <p:pic>
        <p:nvPicPr>
          <p:cNvPr id="3" name="Afbeelding 2" descr="Afbeelding met clipart, illustratie, tekening, grafische vormgeving&#10;&#10;Automatisch gegenereerde beschrijving">
            <a:extLst>
              <a:ext uri="{FF2B5EF4-FFF2-40B4-BE49-F238E27FC236}">
                <a16:creationId xmlns:a16="http://schemas.microsoft.com/office/drawing/2014/main" id="{83100C56-4CF3-0166-B504-D4F8235CA1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916832"/>
            <a:ext cx="7884368" cy="420108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grote lijnen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gedetailleerd</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ongeveer, zonder veel details</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Ik zal het jullie </a:t>
            </a:r>
            <a:r>
              <a:rPr lang="nl-NL" sz="2400" i="1" u="sng" dirty="0">
                <a:solidFill>
                  <a:srgbClr val="387038"/>
                </a:solidFill>
                <a:latin typeface="Century Gothic" panose="020B0502020202020204" pitchFamily="34" charset="0"/>
                <a:ea typeface="Calibri"/>
                <a:cs typeface="Times New Roman"/>
              </a:rPr>
              <a:t>in grote lijnen</a:t>
            </a:r>
            <a:r>
              <a:rPr lang="nl-NL" sz="2400" i="1" dirty="0">
                <a:solidFill>
                  <a:srgbClr val="387038"/>
                </a:solidFill>
                <a:latin typeface="Century Gothic" panose="020B0502020202020204" pitchFamily="34" charset="0"/>
                <a:ea typeface="Calibri"/>
                <a:cs typeface="Times New Roman"/>
              </a:rPr>
              <a:t> vertellen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veel bijzonderheden (details)</a:t>
            </a:r>
            <a:endParaRPr lang="nl-NL" sz="2800"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400" i="1" dirty="0">
                <a:solidFill>
                  <a:srgbClr val="387038"/>
                </a:solidFill>
                <a:latin typeface="Century Gothic" panose="020B0502020202020204" pitchFamily="34" charset="0"/>
                <a:ea typeface="Calibri"/>
                <a:cs typeface="Times New Roman"/>
              </a:rPr>
              <a:t>Ik zal het jullie </a:t>
            </a:r>
            <a:r>
              <a:rPr lang="nl-NL" sz="2400" i="1" u="sng" dirty="0">
                <a:solidFill>
                  <a:srgbClr val="387038"/>
                </a:solidFill>
                <a:latin typeface="Century Gothic" panose="020B0502020202020204" pitchFamily="34" charset="0"/>
                <a:ea typeface="Calibri"/>
                <a:cs typeface="Times New Roman"/>
              </a:rPr>
              <a:t>gedetailleerd</a:t>
            </a:r>
            <a:r>
              <a:rPr lang="nl-NL" sz="2400" i="1" dirty="0">
                <a:solidFill>
                  <a:srgbClr val="387038"/>
                </a:solidFill>
                <a:latin typeface="Century Gothic" panose="020B0502020202020204" pitchFamily="34" charset="0"/>
                <a:ea typeface="Calibri"/>
                <a:cs typeface="Times New Roman"/>
              </a:rPr>
              <a:t> vertellen.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15"/>
          <p:cNvSpPr txBox="1"/>
          <p:nvPr/>
        </p:nvSpPr>
        <p:spPr>
          <a:xfrm rot="354759">
            <a:off x="1066463" y="2587447"/>
            <a:ext cx="2650084" cy="2554545"/>
          </a:xfrm>
          <a:prstGeom prst="rect">
            <a:avLst/>
          </a:prstGeom>
          <a:noFill/>
        </p:spPr>
        <p:txBody>
          <a:bodyPr wrap="none" rtlCol="0">
            <a:spAutoFit/>
          </a:bodyPr>
          <a:lstStyle/>
          <a:p>
            <a:r>
              <a:rPr lang="nl-NL" sz="4000" dirty="0">
                <a:latin typeface="Aharoni" panose="02010803020104030203" pitchFamily="2" charset="-79"/>
                <a:cs typeface="Aharoni" panose="02010803020104030203" pitchFamily="2" charset="-79"/>
              </a:rPr>
              <a:t>ongeveer:</a:t>
            </a:r>
          </a:p>
          <a:p>
            <a:pPr marL="342900" indent="-342900">
              <a:buAutoNum type="arabicPeriod"/>
            </a:pPr>
            <a:r>
              <a:rPr lang="nl-NL" sz="4000" dirty="0">
                <a:latin typeface="Aharoni" panose="02010803020104030203" pitchFamily="2" charset="-79"/>
                <a:cs typeface="Aharoni" panose="02010803020104030203" pitchFamily="2" charset="-79"/>
              </a:rPr>
              <a:t>……</a:t>
            </a:r>
          </a:p>
          <a:p>
            <a:pPr marL="342900" indent="-342900">
              <a:buAutoNum type="arabicPeriod"/>
            </a:pPr>
            <a:r>
              <a:rPr lang="nl-NL" sz="4000" dirty="0">
                <a:latin typeface="Aharoni" panose="02010803020104030203" pitchFamily="2" charset="-79"/>
                <a:cs typeface="Aharoni" panose="02010803020104030203" pitchFamily="2" charset="-79"/>
              </a:rPr>
              <a:t>……</a:t>
            </a:r>
          </a:p>
          <a:p>
            <a:pPr marL="342900" indent="-342900">
              <a:buAutoNum type="arabicPeriod"/>
            </a:pPr>
            <a:r>
              <a:rPr lang="nl-NL" sz="4000" dirty="0">
                <a:latin typeface="Aharoni" panose="02010803020104030203" pitchFamily="2" charset="-79"/>
                <a:cs typeface="Aharoni" panose="02010803020104030203" pitchFamily="2" charset="-79"/>
              </a:rPr>
              <a:t>……</a:t>
            </a:r>
          </a:p>
        </p:txBody>
      </p:sp>
      <p:sp>
        <p:nvSpPr>
          <p:cNvPr id="17" name="Tekstvak 16"/>
          <p:cNvSpPr txBox="1"/>
          <p:nvPr/>
        </p:nvSpPr>
        <p:spPr>
          <a:xfrm rot="354759">
            <a:off x="5220434" y="3121203"/>
            <a:ext cx="3203121" cy="1938992"/>
          </a:xfrm>
          <a:prstGeom prst="rect">
            <a:avLst/>
          </a:prstGeom>
          <a:noFill/>
        </p:spPr>
        <p:txBody>
          <a:bodyPr wrap="none" rtlCol="0">
            <a:spAutoFit/>
          </a:bodyPr>
          <a:lstStyle/>
          <a:p>
            <a:r>
              <a:rPr lang="nl-NL" sz="4000" dirty="0">
                <a:latin typeface="Aharoni" panose="02010803020104030203" pitchFamily="2" charset="-79"/>
                <a:cs typeface="Aharoni" panose="02010803020104030203" pitchFamily="2" charset="-79"/>
              </a:rPr>
              <a:t>heel precies:</a:t>
            </a:r>
          </a:p>
          <a:p>
            <a:pPr marL="342900" indent="-342900">
              <a:buAutoNum type="arabicPeriod"/>
            </a:pPr>
            <a:r>
              <a:rPr lang="nl-NL" sz="2000" dirty="0">
                <a:latin typeface="Aharoni" panose="02010803020104030203" pitchFamily="2" charset="-79"/>
                <a:cs typeface="Aharoni" panose="02010803020104030203" pitchFamily="2" charset="-79"/>
              </a:rPr>
              <a:t>……		5.  ……</a:t>
            </a:r>
          </a:p>
          <a:p>
            <a:pPr marL="342900" indent="-342900">
              <a:buAutoNum type="arabicPeriod"/>
            </a:pPr>
            <a:r>
              <a:rPr lang="nl-NL" sz="2000" dirty="0">
                <a:latin typeface="Aharoni" panose="02010803020104030203" pitchFamily="2" charset="-79"/>
                <a:cs typeface="Aharoni" panose="02010803020104030203" pitchFamily="2" charset="-79"/>
              </a:rPr>
              <a:t>……		6.  ……</a:t>
            </a:r>
          </a:p>
          <a:p>
            <a:pPr marL="342900" indent="-342900">
              <a:buAutoNum type="arabicPeriod"/>
            </a:pPr>
            <a:r>
              <a:rPr lang="nl-NL" sz="2000" dirty="0">
                <a:latin typeface="Aharoni" panose="02010803020104030203" pitchFamily="2" charset="-79"/>
                <a:cs typeface="Aharoni" panose="02010803020104030203" pitchFamily="2" charset="-79"/>
              </a:rPr>
              <a:t>……		7.  ……</a:t>
            </a:r>
          </a:p>
          <a:p>
            <a:pPr marL="342900" indent="-342900">
              <a:buAutoNum type="arabicPeriod"/>
            </a:pPr>
            <a:r>
              <a:rPr lang="nl-NL" sz="2000" dirty="0">
                <a:latin typeface="Aharoni" panose="02010803020104030203" pitchFamily="2" charset="-79"/>
                <a:cs typeface="Aharoni" panose="02010803020104030203" pitchFamily="2" charset="-79"/>
              </a:rPr>
              <a:t>……		8.  ……</a:t>
            </a:r>
          </a:p>
        </p:txBody>
      </p:sp>
    </p:spTree>
    <p:extLst>
      <p:ext uri="{BB962C8B-B14F-4D97-AF65-F5344CB8AC3E}">
        <p14:creationId xmlns:p14="http://schemas.microsoft.com/office/powerpoint/2010/main" val="131116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beduidend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onbeduidend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aanzienlijk, behoorlijk</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400" dirty="0">
                <a:effectLst/>
                <a:latin typeface="Century Gothic" panose="020B0502020202020204" pitchFamily="34" charset="0"/>
                <a:ea typeface="Calibri"/>
                <a:cs typeface="Times New Roman"/>
              </a:rPr>
              <a:t>   </a:t>
            </a:r>
            <a:endParaRPr lang="nl-NL" sz="7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verhaal had een </a:t>
            </a:r>
            <a:r>
              <a:rPr lang="nl-NL" sz="2400" i="1" u="sng" dirty="0">
                <a:solidFill>
                  <a:srgbClr val="387038"/>
                </a:solidFill>
                <a:latin typeface="Century Gothic" panose="020B0502020202020204" pitchFamily="34" charset="0"/>
                <a:ea typeface="Calibri"/>
                <a:cs typeface="Times New Roman"/>
              </a:rPr>
              <a:t>beduidende</a:t>
            </a:r>
            <a:r>
              <a:rPr lang="nl-NL" sz="2400" i="1" dirty="0">
                <a:solidFill>
                  <a:srgbClr val="387038"/>
                </a:solidFill>
                <a:latin typeface="Century Gothic" panose="020B0502020202020204" pitchFamily="34" charset="0"/>
                <a:ea typeface="Calibri"/>
                <a:cs typeface="Times New Roman"/>
              </a:rPr>
              <a:t> impact.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belangrijk, klein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Mijn weekendverhaal is meestal </a:t>
            </a:r>
            <a:r>
              <a:rPr lang="nl-NL" sz="2400" i="1" u="sng" dirty="0">
                <a:solidFill>
                  <a:srgbClr val="387038"/>
                </a:solidFill>
                <a:effectLst/>
                <a:latin typeface="Century Gothic" panose="020B0502020202020204" pitchFamily="34" charset="0"/>
                <a:ea typeface="Calibri"/>
                <a:cs typeface="Times New Roman"/>
              </a:rPr>
              <a:t>onbeduidend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kleding, schoeisel, person, persoon&#10;&#10;Automatisch gegenereerde beschrijving">
            <a:extLst>
              <a:ext uri="{FF2B5EF4-FFF2-40B4-BE49-F238E27FC236}">
                <a16:creationId xmlns:a16="http://schemas.microsoft.com/office/drawing/2014/main" id="{809AF4AE-BBFE-76BD-8BDE-49AA574533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0025" y="2716415"/>
            <a:ext cx="3935977" cy="2030414"/>
          </a:xfrm>
          <a:prstGeom prst="rect">
            <a:avLst/>
          </a:prstGeom>
        </p:spPr>
      </p:pic>
      <p:pic>
        <p:nvPicPr>
          <p:cNvPr id="8" name="Afbeelding 7" descr="Afbeelding met grafische vormgeving, tekenfilm&#10;&#10;Automatisch gegenereerde beschrijving">
            <a:extLst>
              <a:ext uri="{FF2B5EF4-FFF2-40B4-BE49-F238E27FC236}">
                <a16:creationId xmlns:a16="http://schemas.microsoft.com/office/drawing/2014/main" id="{18504970-9953-A49E-A730-3D680B2A0A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705" y="2838453"/>
            <a:ext cx="3639939" cy="178633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gunstig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ongunstig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18913" y="1656148"/>
            <a:ext cx="4487199"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 dat wat voordeel geeft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800" i="1" dirty="0">
                <a:solidFill>
                  <a:srgbClr val="387038"/>
                </a:solidFill>
                <a:latin typeface="Century Gothic" panose="020B0502020202020204" pitchFamily="34" charset="0"/>
                <a:ea typeface="Calibri"/>
                <a:cs typeface="Times New Roman"/>
              </a:rPr>
              <a:t> </a:t>
            </a:r>
            <a:r>
              <a:rPr lang="nl-NL" sz="2300" i="1" dirty="0">
                <a:solidFill>
                  <a:srgbClr val="387038"/>
                </a:solidFill>
                <a:latin typeface="Century Gothic" panose="020B0502020202020204" pitchFamily="34" charset="0"/>
                <a:ea typeface="Calibri"/>
                <a:cs typeface="Times New Roman"/>
              </a:rPr>
              <a:t>Haar story ging over </a:t>
            </a:r>
            <a:br>
              <a:rPr lang="nl-NL" sz="2300" i="1" dirty="0">
                <a:solidFill>
                  <a:srgbClr val="387038"/>
                </a:solidFill>
                <a:latin typeface="Century Gothic" panose="020B0502020202020204" pitchFamily="34" charset="0"/>
                <a:ea typeface="Calibri"/>
                <a:cs typeface="Times New Roman"/>
              </a:rPr>
            </a:br>
            <a:r>
              <a:rPr lang="nl-NL" sz="2300" i="1" u="sng" dirty="0">
                <a:solidFill>
                  <a:srgbClr val="387038"/>
                </a:solidFill>
                <a:latin typeface="Century Gothic" panose="020B0502020202020204" pitchFamily="34" charset="0"/>
                <a:ea typeface="Calibri"/>
                <a:cs typeface="Times New Roman"/>
              </a:rPr>
              <a:t>gunstig</a:t>
            </a:r>
            <a:r>
              <a:rPr lang="nl-NL" sz="2300" i="1" dirty="0">
                <a:solidFill>
                  <a:srgbClr val="387038"/>
                </a:solidFill>
                <a:latin typeface="Century Gothic" panose="020B0502020202020204" pitchFamily="34" charset="0"/>
                <a:ea typeface="Calibri"/>
                <a:cs typeface="Times New Roman"/>
              </a:rPr>
              <a:t> met elkaar omgaan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goed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300" i="1" dirty="0">
                <a:solidFill>
                  <a:srgbClr val="387038"/>
                </a:solidFill>
                <a:effectLst/>
                <a:latin typeface="Century Gothic" panose="020B0502020202020204" pitchFamily="34" charset="0"/>
                <a:ea typeface="Calibri"/>
                <a:cs typeface="Times New Roman"/>
              </a:rPr>
              <a:t>Het weer was </a:t>
            </a:r>
            <a:r>
              <a:rPr lang="nl-NL" sz="2300" i="1" u="sng" dirty="0">
                <a:solidFill>
                  <a:srgbClr val="387038"/>
                </a:solidFill>
                <a:effectLst/>
                <a:latin typeface="Century Gothic" panose="020B0502020202020204" pitchFamily="34" charset="0"/>
                <a:ea typeface="Calibri"/>
                <a:cs typeface="Times New Roman"/>
              </a:rPr>
              <a:t>ongunstig</a:t>
            </a:r>
            <a:r>
              <a:rPr lang="nl-NL" sz="2300" i="1" dirty="0">
                <a:solidFill>
                  <a:srgbClr val="387038"/>
                </a:solidFill>
                <a:effectLst/>
                <a:latin typeface="Century Gothic" panose="020B0502020202020204" pitchFamily="34" charset="0"/>
                <a:ea typeface="Calibri"/>
                <a:cs typeface="Times New Roman"/>
              </a:rPr>
              <a:t> deze lente.</a:t>
            </a:r>
            <a:endParaRPr lang="nl-NL" sz="23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hand, vinger, nagel, persoon&#10;&#10;Automatisch gegenereerde beschrijving">
            <a:extLst>
              <a:ext uri="{FF2B5EF4-FFF2-40B4-BE49-F238E27FC236}">
                <a16:creationId xmlns:a16="http://schemas.microsoft.com/office/drawing/2014/main" id="{5BBDB13D-714C-1235-F6A7-A7BB7E1FAE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3648" y="2708920"/>
            <a:ext cx="1751194" cy="2336092"/>
          </a:xfrm>
          <a:prstGeom prst="rect">
            <a:avLst/>
          </a:prstGeom>
        </p:spPr>
      </p:pic>
      <p:pic>
        <p:nvPicPr>
          <p:cNvPr id="6" name="Afbeelding 5" descr="Afbeelding met hand, vinger, nagel, persoon&#10;&#10;Automatisch gegenereerde beschrijving">
            <a:extLst>
              <a:ext uri="{FF2B5EF4-FFF2-40B4-BE49-F238E27FC236}">
                <a16:creationId xmlns:a16="http://schemas.microsoft.com/office/drawing/2014/main" id="{33D49628-8FF3-7616-6AE5-5DFFD8AD06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05301" y="2644349"/>
            <a:ext cx="1800731" cy="2402175"/>
          </a:xfrm>
          <a:prstGeom prst="rect">
            <a:avLst/>
          </a:prstGeom>
        </p:spPr>
      </p:pic>
    </p:spTree>
    <p:extLst>
      <p:ext uri="{BB962C8B-B14F-4D97-AF65-F5344CB8AC3E}">
        <p14:creationId xmlns:p14="http://schemas.microsoft.com/office/powerpoint/2010/main" val="137491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104651" y="472413"/>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z</a:t>
            </a:r>
            <a:r>
              <a:rPr lang="nl-NL" sz="5400" b="1" dirty="0">
                <a:solidFill>
                  <a:srgbClr val="387038"/>
                </a:solidFill>
                <a:effectLst/>
                <a:latin typeface="Century Gothic" panose="020B0502020202020204" pitchFamily="34" charset="0"/>
                <a:ea typeface="Calibri"/>
                <a:cs typeface="Times New Roman"/>
              </a:rPr>
              <a:t>ich aan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doen wat je hebt afgesproken</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400" i="1"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Zij gaan </a:t>
            </a:r>
            <a:r>
              <a:rPr lang="nl-NL" sz="2400" i="1" u="sng" dirty="0">
                <a:solidFill>
                  <a:srgbClr val="387038"/>
                </a:solidFill>
                <a:latin typeface="Century Gothic" panose="020B0502020202020204" pitchFamily="34" charset="0"/>
                <a:ea typeface="Calibri"/>
                <a:cs typeface="Times New Roman"/>
              </a:rPr>
              <a:t>zich houden aan</a:t>
            </a:r>
            <a:r>
              <a:rPr lang="nl-NL" sz="2400" i="1" dirty="0">
                <a:solidFill>
                  <a:srgbClr val="387038"/>
                </a:solidFill>
                <a:latin typeface="Century Gothic" panose="020B0502020202020204" pitchFamily="34" charset="0"/>
                <a:ea typeface="Calibri"/>
                <a:cs typeface="Times New Roman"/>
              </a:rPr>
              <a:t> de belofte goed voor elkaar te zorgen.</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zich niet houden aan, overtreden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effectLst/>
                <a:latin typeface="Century Gothic" panose="020B0502020202020204" pitchFamily="34" charset="0"/>
                <a:ea typeface="Calibri"/>
                <a:cs typeface="Times New Roman"/>
              </a:rPr>
              <a:t>Zij </a:t>
            </a:r>
            <a:r>
              <a:rPr lang="nl-NL" sz="2400" i="1" u="sng" dirty="0">
                <a:solidFill>
                  <a:srgbClr val="387038"/>
                </a:solidFill>
                <a:effectLst/>
                <a:latin typeface="Century Gothic" panose="020B0502020202020204" pitchFamily="34" charset="0"/>
                <a:ea typeface="Calibri"/>
                <a:cs typeface="Times New Roman"/>
              </a:rPr>
              <a:t>schendt</a:t>
            </a:r>
            <a:r>
              <a:rPr lang="nl-NL" sz="2400" i="1" dirty="0">
                <a:solidFill>
                  <a:srgbClr val="387038"/>
                </a:solidFill>
                <a:effectLst/>
                <a:latin typeface="Century Gothic" panose="020B0502020202020204" pitchFamily="34" charset="0"/>
                <a:ea typeface="Calibri"/>
                <a:cs typeface="Times New Roman"/>
              </a:rPr>
              <a:t> het respect voor haar.</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74D382C4-A0BD-436B-B9F4-BBABA0847440}"/>
              </a:ext>
            </a:extLst>
          </p:cNvPr>
          <p:cNvSpPr txBox="1">
            <a:spLocks noChangeArrowheads="1"/>
          </p:cNvSpPr>
          <p:nvPr/>
        </p:nvSpPr>
        <p:spPr bwMode="auto">
          <a:xfrm>
            <a:off x="-62778" y="958147"/>
            <a:ext cx="4824537" cy="295486"/>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latin typeface="Century Gothic" panose="020B0502020202020204" pitchFamily="34" charset="0"/>
                <a:ea typeface="Calibri"/>
                <a:cs typeface="Times New Roman"/>
              </a:rPr>
              <a:t>i</a:t>
            </a:r>
            <a:r>
              <a:rPr lang="nl-NL" sz="5400" b="1" dirty="0">
                <a:solidFill>
                  <a:srgbClr val="387038"/>
                </a:solidFill>
                <a:effectLst/>
                <a:latin typeface="Century Gothic" panose="020B0502020202020204" pitchFamily="34" charset="0"/>
                <a:ea typeface="Calibri"/>
                <a:cs typeface="Times New Roman"/>
              </a:rPr>
              <a:t>ets houden</a:t>
            </a:r>
            <a:endParaRPr lang="nl-NL" sz="40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64E37025-5EBB-4A2F-92CE-56998E50D34A}"/>
              </a:ext>
            </a:extLst>
          </p:cNvPr>
          <p:cNvSpPr txBox="1">
            <a:spLocks noChangeArrowheads="1"/>
          </p:cNvSpPr>
          <p:nvPr/>
        </p:nvSpPr>
        <p:spPr bwMode="auto">
          <a:xfrm>
            <a:off x="4453655" y="683136"/>
            <a:ext cx="4824537" cy="474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400" b="1" dirty="0">
                <a:solidFill>
                  <a:srgbClr val="387038"/>
                </a:solidFill>
                <a:effectLst/>
                <a:latin typeface="Century Gothic" panose="020B0502020202020204" pitchFamily="34" charset="0"/>
                <a:ea typeface="Calibri"/>
                <a:cs typeface="Times New Roman"/>
              </a:rPr>
              <a:t>schenden</a:t>
            </a:r>
            <a:endParaRPr lang="nl-NL" sz="4000" dirty="0">
              <a:effectLst/>
              <a:latin typeface="Century Gothic" panose="020B0502020202020204" pitchFamily="34" charset="0"/>
              <a:ea typeface="Calibri"/>
              <a:cs typeface="Times New Roman"/>
            </a:endParaRPr>
          </a:p>
        </p:txBody>
      </p:sp>
      <p:grpSp>
        <p:nvGrpSpPr>
          <p:cNvPr id="12" name="Groep 11">
            <a:extLst>
              <a:ext uri="{FF2B5EF4-FFF2-40B4-BE49-F238E27FC236}">
                <a16:creationId xmlns:a16="http://schemas.microsoft.com/office/drawing/2014/main" id="{72054EE7-1D97-416A-8049-827FCEA3B11C}"/>
              </a:ext>
            </a:extLst>
          </p:cNvPr>
          <p:cNvGrpSpPr/>
          <p:nvPr/>
        </p:nvGrpSpPr>
        <p:grpSpPr>
          <a:xfrm>
            <a:off x="516236" y="2619937"/>
            <a:ext cx="4322293" cy="2310919"/>
            <a:chOff x="460375" y="1556792"/>
            <a:chExt cx="9440217" cy="5047223"/>
          </a:xfrm>
        </p:grpSpPr>
        <p:pic>
          <p:nvPicPr>
            <p:cNvPr id="16" name="Afbeelding 15" descr="Afbeelding met persoon&#10;&#10;Automatisch gegenereerde beschrijving">
              <a:extLst>
                <a:ext uri="{FF2B5EF4-FFF2-40B4-BE49-F238E27FC236}">
                  <a16:creationId xmlns:a16="http://schemas.microsoft.com/office/drawing/2014/main" id="{95D16B1C-DE27-4F60-B8E3-BF6579333F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375" y="2492896"/>
              <a:ext cx="6154369" cy="4111119"/>
            </a:xfrm>
            <a:prstGeom prst="rect">
              <a:avLst/>
            </a:prstGeom>
          </p:spPr>
        </p:pic>
        <p:sp>
          <p:nvSpPr>
            <p:cNvPr id="17" name="Tekstballon: ovaal 16">
              <a:extLst>
                <a:ext uri="{FF2B5EF4-FFF2-40B4-BE49-F238E27FC236}">
                  <a16:creationId xmlns:a16="http://schemas.microsoft.com/office/drawing/2014/main" id="{C78BE8D9-18BB-4553-8A00-46EBEC5D3E39}"/>
                </a:ext>
              </a:extLst>
            </p:cNvPr>
            <p:cNvSpPr/>
            <p:nvPr/>
          </p:nvSpPr>
          <p:spPr>
            <a:xfrm>
              <a:off x="4572000" y="1556792"/>
              <a:ext cx="4111625" cy="1953508"/>
            </a:xfrm>
            <a:prstGeom prst="wedgeEllipseCallout">
              <a:avLst>
                <a:gd name="adj1" fmla="val -55320"/>
                <a:gd name="adj2" fmla="val 440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5504A5D4-6169-45B6-B378-4D8AB4A5B7B4}"/>
                </a:ext>
              </a:extLst>
            </p:cNvPr>
            <p:cNvSpPr txBox="1"/>
            <p:nvPr/>
          </p:nvSpPr>
          <p:spPr>
            <a:xfrm>
              <a:off x="4716017" y="2200507"/>
              <a:ext cx="5184575" cy="672208"/>
            </a:xfrm>
            <a:prstGeom prst="rect">
              <a:avLst/>
            </a:prstGeom>
            <a:noFill/>
          </p:spPr>
          <p:txBody>
            <a:bodyPr wrap="square" rtlCol="0">
              <a:spAutoFit/>
            </a:bodyPr>
            <a:lstStyle/>
            <a:p>
              <a:r>
                <a:rPr lang="nl-NL" sz="1400" dirty="0">
                  <a:latin typeface="Century Gothic" panose="020B0502020202020204" pitchFamily="34" charset="0"/>
                </a:rPr>
                <a:t>“Ja, dat beloof ik!”</a:t>
              </a:r>
            </a:p>
          </p:txBody>
        </p:sp>
      </p:grpSp>
      <p:pic>
        <p:nvPicPr>
          <p:cNvPr id="4" name="Afbeelding 3" descr="Afbeelding met kleding, Dans, persoon, Elleboog&#10;&#10;Automatisch gegenereerde beschrijving">
            <a:extLst>
              <a:ext uri="{FF2B5EF4-FFF2-40B4-BE49-F238E27FC236}">
                <a16:creationId xmlns:a16="http://schemas.microsoft.com/office/drawing/2014/main" id="{1A2A49CF-3D0A-9A8F-0CC9-0CC10BBD3D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6056" y="2710555"/>
            <a:ext cx="3418197" cy="2279937"/>
          </a:xfrm>
          <a:prstGeom prst="rect">
            <a:avLst/>
          </a:prstGeom>
        </p:spPr>
      </p:pic>
    </p:spTree>
    <p:extLst>
      <p:ext uri="{BB962C8B-B14F-4D97-AF65-F5344CB8AC3E}">
        <p14:creationId xmlns:p14="http://schemas.microsoft.com/office/powerpoint/2010/main" val="109817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aangaan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niet gelden voor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belangrijk zijn voor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1400" dirty="0">
                <a:effectLst/>
                <a:latin typeface="Century Gothic" panose="020B0502020202020204" pitchFamily="34" charset="0"/>
                <a:ea typeface="Calibri"/>
                <a:cs typeface="Times New Roman"/>
              </a:rPr>
              <a:t> </a:t>
            </a: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Respect voor elkaar hebben </a:t>
            </a:r>
            <a:r>
              <a:rPr lang="nl-NL" sz="2400" i="1" u="sng" dirty="0">
                <a:solidFill>
                  <a:srgbClr val="387038"/>
                </a:solidFill>
                <a:latin typeface="Century Gothic" panose="020B0502020202020204" pitchFamily="34" charset="0"/>
                <a:ea typeface="Calibri"/>
                <a:cs typeface="Times New Roman"/>
              </a:rPr>
              <a:t>gaat</a:t>
            </a:r>
            <a:r>
              <a:rPr lang="nl-NL" sz="2400" i="1" dirty="0">
                <a:solidFill>
                  <a:srgbClr val="387038"/>
                </a:solidFill>
                <a:latin typeface="Century Gothic" panose="020B0502020202020204" pitchFamily="34" charset="0"/>
                <a:ea typeface="Calibri"/>
                <a:cs typeface="Times New Roman"/>
              </a:rPr>
              <a:t> ook jou en mij </a:t>
            </a:r>
            <a:r>
              <a:rPr lang="nl-NL" sz="2400" i="1" u="sng" dirty="0">
                <a:solidFill>
                  <a:srgbClr val="387038"/>
                </a:solidFill>
                <a:latin typeface="Century Gothic" panose="020B0502020202020204" pitchFamily="34" charset="0"/>
                <a:ea typeface="Calibri"/>
                <a:cs typeface="Times New Roman"/>
              </a:rPr>
              <a:t>aan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van toepassing zijn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Die regels </a:t>
            </a:r>
            <a:r>
              <a:rPr lang="nl-NL" sz="2400" i="1" u="sng" dirty="0">
                <a:solidFill>
                  <a:srgbClr val="387038"/>
                </a:solidFill>
                <a:latin typeface="Century Gothic" panose="020B0502020202020204" pitchFamily="34" charset="0"/>
                <a:ea typeface="Calibri"/>
                <a:cs typeface="Times New Roman"/>
              </a:rPr>
              <a:t>gelden niet voor</a:t>
            </a:r>
            <a:r>
              <a:rPr lang="nl-NL" sz="2400" i="1" dirty="0">
                <a:solidFill>
                  <a:srgbClr val="387038"/>
                </a:solidFill>
                <a:latin typeface="Century Gothic" panose="020B0502020202020204" pitchFamily="34" charset="0"/>
                <a:ea typeface="Calibri"/>
                <a:cs typeface="Times New Roman"/>
              </a:rPr>
              <a:t> mij.</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Menselijk gezicht, muur, glimlach&#10;&#10;Automatisch gegenereerde beschrijving">
            <a:extLst>
              <a:ext uri="{FF2B5EF4-FFF2-40B4-BE49-F238E27FC236}">
                <a16:creationId xmlns:a16="http://schemas.microsoft.com/office/drawing/2014/main" id="{A32B3109-F6BE-78BF-0E16-581AE510D2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64" y="2564164"/>
            <a:ext cx="3500875" cy="2335082"/>
          </a:xfrm>
          <a:prstGeom prst="rect">
            <a:avLst/>
          </a:prstGeom>
        </p:spPr>
      </p:pic>
      <p:pic>
        <p:nvPicPr>
          <p:cNvPr id="4" name="Afbeelding 3" descr="Afbeelding met persoon, kleding, Menselijk gezicht, person&#10;&#10;Automatisch gegenereerde beschrijving">
            <a:extLst>
              <a:ext uri="{FF2B5EF4-FFF2-40B4-BE49-F238E27FC236}">
                <a16:creationId xmlns:a16="http://schemas.microsoft.com/office/drawing/2014/main" id="{1928ABD9-45C0-7F09-2E17-10DF8DE9E9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590381"/>
            <a:ext cx="3456384" cy="2308865"/>
          </a:xfrm>
          <a:prstGeom prst="rect">
            <a:avLst/>
          </a:prstGeom>
        </p:spPr>
      </p:pic>
    </p:spTree>
    <p:extLst>
      <p:ext uri="{BB962C8B-B14F-4D97-AF65-F5344CB8AC3E}">
        <p14:creationId xmlns:p14="http://schemas.microsoft.com/office/powerpoint/2010/main" val="171896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het belang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6045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18913" y="1656148"/>
            <a:ext cx="42755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voordeel, dat wat belangrijk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Ze had het over </a:t>
            </a:r>
            <a:r>
              <a:rPr lang="nl-NL" sz="2400" i="1" u="sng" dirty="0">
                <a:solidFill>
                  <a:srgbClr val="387038"/>
                </a:solidFill>
                <a:latin typeface="Century Gothic" panose="020B0502020202020204" pitchFamily="34" charset="0"/>
                <a:ea typeface="Calibri"/>
                <a:cs typeface="Times New Roman"/>
              </a:rPr>
              <a:t>het belang</a:t>
            </a:r>
            <a:r>
              <a:rPr lang="nl-NL" sz="2400" i="1" dirty="0">
                <a:solidFill>
                  <a:srgbClr val="387038"/>
                </a:solidFill>
                <a:latin typeface="Century Gothic" panose="020B0502020202020204" pitchFamily="34" charset="0"/>
                <a:ea typeface="Calibri"/>
                <a:cs typeface="Times New Roman"/>
              </a:rPr>
              <a:t> van respect.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nut of doel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had het over </a:t>
            </a:r>
            <a:r>
              <a:rPr lang="nl-NL" sz="2400" i="1" u="sng" dirty="0">
                <a:solidFill>
                  <a:srgbClr val="387038"/>
                </a:solidFill>
                <a:effectLst/>
                <a:latin typeface="Century Gothic" panose="020B0502020202020204" pitchFamily="34" charset="0"/>
                <a:ea typeface="Calibri"/>
                <a:cs typeface="Times New Roman"/>
              </a:rPr>
              <a:t>de zinloosheid</a:t>
            </a:r>
            <a:r>
              <a:rPr lang="nl-NL" sz="2400" i="1" dirty="0">
                <a:solidFill>
                  <a:srgbClr val="387038"/>
                </a:solidFill>
                <a:effectLst/>
                <a:latin typeface="Century Gothic" panose="020B0502020202020204" pitchFamily="34" charset="0"/>
                <a:ea typeface="Calibri"/>
                <a:cs typeface="Times New Roman"/>
              </a:rPr>
              <a:t> van oorlog.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F24568DF-EF3A-C72B-B846-D032F8738A5E}"/>
              </a:ext>
            </a:extLst>
          </p:cNvPr>
          <p:cNvSpPr txBox="1">
            <a:spLocks noChangeArrowheads="1"/>
          </p:cNvSpPr>
          <p:nvPr/>
        </p:nvSpPr>
        <p:spPr bwMode="auto">
          <a:xfrm>
            <a:off x="4499992" y="5429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zinloosheid</a:t>
            </a:r>
            <a:endParaRPr lang="nl-NL" sz="59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BFB853A3-48C7-B722-BF5F-640703266D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3568" y="2636912"/>
            <a:ext cx="3312368" cy="2500040"/>
          </a:xfrm>
          <a:prstGeom prst="rect">
            <a:avLst/>
          </a:prstGeom>
        </p:spPr>
      </p:pic>
      <p:pic>
        <p:nvPicPr>
          <p:cNvPr id="10" name="Afbeelding 9" descr="Afbeelding met tekening, schets, clipart, Lijnillustraties&#10;&#10;Automatisch gegenereerde beschrijving">
            <a:extLst>
              <a:ext uri="{FF2B5EF4-FFF2-40B4-BE49-F238E27FC236}">
                <a16:creationId xmlns:a16="http://schemas.microsoft.com/office/drawing/2014/main" id="{3D803ADA-ECF3-D672-C5BF-5BF8B8EF0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19463" y="2134577"/>
            <a:ext cx="3140969" cy="3140969"/>
          </a:xfrm>
          <a:prstGeom prst="rect">
            <a:avLst/>
          </a:prstGeom>
        </p:spPr>
      </p:pic>
    </p:spTree>
    <p:extLst>
      <p:ext uri="{BB962C8B-B14F-4D97-AF65-F5344CB8AC3E}">
        <p14:creationId xmlns:p14="http://schemas.microsoft.com/office/powerpoint/2010/main" val="241707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26 </a:t>
            </a:r>
            <a:r>
              <a:rPr lang="nl-NL">
                <a:solidFill>
                  <a:srgbClr val="C00000"/>
                </a:solidFill>
                <a:latin typeface="Century Gothic" panose="020B0502020202020204" pitchFamily="34" charset="0"/>
              </a:rPr>
              <a:t>– 27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963" y="91402"/>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4" y="476672"/>
            <a:ext cx="3833337"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456220" y="465903"/>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budget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861049"/>
            <a:ext cx="4889957" cy="5342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00318" y="3881822"/>
            <a:ext cx="4875258" cy="5134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het boodschappenbudget</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4911169" y="4656409"/>
            <a:ext cx="3820492" cy="5472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4823183" y="4636646"/>
            <a:ext cx="399646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a:t>
            </a:r>
            <a:r>
              <a:rPr lang="nl-NL" sz="2800" b="1" dirty="0">
                <a:effectLst/>
                <a:latin typeface="Century Gothic" panose="020B0502020202020204" pitchFamily="34" charset="0"/>
                <a:ea typeface="Calibri"/>
                <a:cs typeface="Times New Roman"/>
              </a:rPr>
              <a:t>et vakantiebudget</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geld dat je ergens aan kunt uitgeven</a:t>
            </a:r>
            <a:endParaRPr lang="nl-NL" sz="1100" dirty="0">
              <a:effectLst/>
              <a:latin typeface="Century Gothic" panose="020B0502020202020204" pitchFamily="34" charset="0"/>
              <a:ea typeface="Calibri"/>
              <a:cs typeface="Times New Roman"/>
            </a:endParaRPr>
          </a:p>
        </p:txBody>
      </p:sp>
      <p:cxnSp>
        <p:nvCxnSpPr>
          <p:cNvPr id="3" name="Rechte verbindingslijn 2">
            <a:extLst>
              <a:ext uri="{FF2B5EF4-FFF2-40B4-BE49-F238E27FC236}">
                <a16:creationId xmlns:a16="http://schemas.microsoft.com/office/drawing/2014/main" id="{F95933CF-10BA-4941-BD57-7B225941213F}"/>
              </a:ext>
            </a:extLst>
          </p:cNvPr>
          <p:cNvCxnSpPr>
            <a:cxnSpLocks/>
          </p:cNvCxnSpPr>
          <p:nvPr/>
        </p:nvCxnSpPr>
        <p:spPr>
          <a:xfrm flipH="1">
            <a:off x="8172400" y="4149080"/>
            <a:ext cx="230873" cy="504056"/>
          </a:xfrm>
          <a:prstGeom prst="line">
            <a:avLst/>
          </a:prstGeom>
          <a:ln w="38100"/>
        </p:spPr>
        <p:style>
          <a:lnRef idx="1">
            <a:schemeClr val="dk1"/>
          </a:lnRef>
          <a:fillRef idx="0">
            <a:schemeClr val="dk1"/>
          </a:fillRef>
          <a:effectRef idx="0">
            <a:schemeClr val="dk1"/>
          </a:effectRef>
          <a:fontRef idx="minor">
            <a:schemeClr val="tx1"/>
          </a:fontRef>
        </p:style>
      </p:cxnSp>
      <p:pic>
        <p:nvPicPr>
          <p:cNvPr id="17" name="Afbeelding 16" descr="Afbeelding met binnen, honing&#10;&#10;Automatisch gegenereerde beschrijving">
            <a:extLst>
              <a:ext uri="{FF2B5EF4-FFF2-40B4-BE49-F238E27FC236}">
                <a16:creationId xmlns:a16="http://schemas.microsoft.com/office/drawing/2014/main" id="{5A3CE797-458D-4AE3-954C-E13EAADBBE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7604" y="1380324"/>
            <a:ext cx="2520280" cy="1681027"/>
          </a:xfrm>
          <a:prstGeom prst="rect">
            <a:avLst/>
          </a:prstGeom>
        </p:spPr>
      </p:pic>
      <p:pic>
        <p:nvPicPr>
          <p:cNvPr id="18" name="Afbeelding 17" descr="Afbeelding met binnen&#10;&#10;Automatisch gegenereerde beschrijving">
            <a:extLst>
              <a:ext uri="{FF2B5EF4-FFF2-40B4-BE49-F238E27FC236}">
                <a16:creationId xmlns:a16="http://schemas.microsoft.com/office/drawing/2014/main" id="{CC34D250-369C-42D9-8505-5566CD394F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727" y="4474817"/>
            <a:ext cx="1772652" cy="1184131"/>
          </a:xfrm>
          <a:prstGeom prst="rect">
            <a:avLst/>
          </a:prstGeom>
        </p:spPr>
      </p:pic>
      <p:pic>
        <p:nvPicPr>
          <p:cNvPr id="20" name="Afbeelding 19">
            <a:extLst>
              <a:ext uri="{FF2B5EF4-FFF2-40B4-BE49-F238E27FC236}">
                <a16:creationId xmlns:a16="http://schemas.microsoft.com/office/drawing/2014/main" id="{17C12B47-A777-4763-B416-BB49995845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63511" y="4479769"/>
            <a:ext cx="1772652" cy="1184132"/>
          </a:xfrm>
          <a:prstGeom prst="rect">
            <a:avLst/>
          </a:prstGeom>
        </p:spPr>
      </p:pic>
      <p:pic>
        <p:nvPicPr>
          <p:cNvPr id="22" name="Afbeelding 21">
            <a:extLst>
              <a:ext uri="{FF2B5EF4-FFF2-40B4-BE49-F238E27FC236}">
                <a16:creationId xmlns:a16="http://schemas.microsoft.com/office/drawing/2014/main" id="{41C15BBF-5C84-447B-B28C-CBC557DD1B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2102" y="5270509"/>
            <a:ext cx="1583027" cy="1057462"/>
          </a:xfrm>
          <a:prstGeom prst="rect">
            <a:avLst/>
          </a:prstGeom>
        </p:spPr>
      </p:pic>
      <p:pic>
        <p:nvPicPr>
          <p:cNvPr id="23" name="Afbeelding 22" descr="Afbeelding met water, lucht, buiten, strand&#10;&#10;Automatisch gegenereerde beschrijving">
            <a:extLst>
              <a:ext uri="{FF2B5EF4-FFF2-40B4-BE49-F238E27FC236}">
                <a16:creationId xmlns:a16="http://schemas.microsoft.com/office/drawing/2014/main" id="{526D5AD7-6BA3-4633-B445-37C2C34D0B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3433" y="5257610"/>
            <a:ext cx="1583026" cy="1057462"/>
          </a:xfrm>
          <a:prstGeom prst="rect">
            <a:avLst/>
          </a:prstGeom>
        </p:spPr>
      </p:pic>
    </p:spTree>
    <p:extLst>
      <p:ext uri="{BB962C8B-B14F-4D97-AF65-F5344CB8AC3E}">
        <p14:creationId xmlns:p14="http://schemas.microsoft.com/office/powerpoint/2010/main" val="25645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451362"/>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000" b="1" dirty="0">
                <a:effectLst/>
                <a:latin typeface="Century Gothic" panose="020B0502020202020204" pitchFamily="34" charset="0"/>
                <a:ea typeface="Calibri"/>
                <a:cs typeface="Times New Roman"/>
              </a:rPr>
              <a:t>respecteren</a:t>
            </a:r>
            <a:endParaRPr lang="nl-NL" sz="5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028442"/>
            <a:ext cx="466445" cy="14764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747673" cy="20321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225105" y="5245170"/>
            <a:ext cx="34667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033036" y="5204010"/>
            <a:ext cx="3804634" cy="413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voorbeeld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846135" y="421743"/>
            <a:ext cx="34667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640447" y="405482"/>
            <a:ext cx="3804634" cy="32550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 het waarderen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97365" y="4324861"/>
            <a:ext cx="33825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0" y="4293096"/>
            <a:ext cx="4050402" cy="42881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bewonderen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a:t>
            </a:r>
            <a:r>
              <a:rPr lang="nl-NL" sz="2800" dirty="0">
                <a:latin typeface="Century Gothic" panose="020B0502020202020204" pitchFamily="34" charset="0"/>
                <a:ea typeface="Calibri"/>
                <a:cs typeface="Times New Roman"/>
              </a:rPr>
              <a:t> naleven, volgen</a:t>
            </a:r>
            <a:endParaRPr lang="nl-NL" sz="1100" dirty="0">
              <a:effectLst/>
              <a:latin typeface="Century Gothic" panose="020B0502020202020204" pitchFamily="34" charset="0"/>
              <a:ea typeface="Calibri"/>
              <a:cs typeface="Times New Roman"/>
            </a:endParaRPr>
          </a:p>
        </p:txBody>
      </p:sp>
      <p:pic>
        <p:nvPicPr>
          <p:cNvPr id="4" name="Afbeelding 3" descr="Afbeelding met Menselijk gezicht, persoon, Voorhoofd, kaak&#10;&#10;Automatisch gegenereerde beschrijving">
            <a:extLst>
              <a:ext uri="{FF2B5EF4-FFF2-40B4-BE49-F238E27FC236}">
                <a16:creationId xmlns:a16="http://schemas.microsoft.com/office/drawing/2014/main" id="{707FC5FF-B22C-49D8-25E7-5E98703226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5857" y="5027182"/>
            <a:ext cx="2242756" cy="1498161"/>
          </a:xfrm>
          <a:prstGeom prst="rect">
            <a:avLst/>
          </a:prstGeom>
        </p:spPr>
      </p:pic>
      <p:pic>
        <p:nvPicPr>
          <p:cNvPr id="6" name="Afbeelding 5" descr="Afbeelding met kleding, persoon, illustratie, tekenfilm&#10;&#10;Automatisch gegenereerde beschrijving">
            <a:extLst>
              <a:ext uri="{FF2B5EF4-FFF2-40B4-BE49-F238E27FC236}">
                <a16:creationId xmlns:a16="http://schemas.microsoft.com/office/drawing/2014/main" id="{93718569-2F64-0057-AF6A-BA98C7F69F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1560" y="310179"/>
            <a:ext cx="1948257" cy="2099272"/>
          </a:xfrm>
          <a:prstGeom prst="rect">
            <a:avLst/>
          </a:prstGeom>
        </p:spPr>
      </p:pic>
      <p:pic>
        <p:nvPicPr>
          <p:cNvPr id="21" name="Afbeelding 20" descr="Afbeelding met kleding, tekenfilm&#10;&#10;Automatisch gegenereerde beschrijving">
            <a:extLst>
              <a:ext uri="{FF2B5EF4-FFF2-40B4-BE49-F238E27FC236}">
                <a16:creationId xmlns:a16="http://schemas.microsoft.com/office/drawing/2014/main" id="{1BF2EEA4-B164-8FC2-B79D-4EF4D66F10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3856" y="3047944"/>
            <a:ext cx="1566976" cy="2156066"/>
          </a:xfrm>
          <a:prstGeom prst="rect">
            <a:avLst/>
          </a:prstGeom>
        </p:spPr>
      </p:pic>
      <p:pic>
        <p:nvPicPr>
          <p:cNvPr id="24" name="Afbeelding 23" descr="Afbeelding met Kinderkunst, hand&#10;&#10;Automatisch gegenereerde beschrijving">
            <a:extLst>
              <a:ext uri="{FF2B5EF4-FFF2-40B4-BE49-F238E27FC236}">
                <a16:creationId xmlns:a16="http://schemas.microsoft.com/office/drawing/2014/main" id="{6A11AD00-86B8-6DEF-7554-796297F8ECE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08503" y="1070793"/>
            <a:ext cx="3356944" cy="1259104"/>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451362"/>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000" b="1" dirty="0">
                <a:latin typeface="Century Gothic" panose="020B0502020202020204" pitchFamily="34" charset="0"/>
                <a:ea typeface="Calibri"/>
                <a:cs typeface="Times New Roman"/>
              </a:rPr>
              <a:t>p</a:t>
            </a:r>
            <a:r>
              <a:rPr lang="nl-NL" sz="5000" b="1" dirty="0">
                <a:effectLst/>
                <a:latin typeface="Century Gothic" panose="020B0502020202020204" pitchFamily="34" charset="0"/>
                <a:ea typeface="Calibri"/>
                <a:cs typeface="Times New Roman"/>
              </a:rPr>
              <a:t>leiten voor</a:t>
            </a:r>
            <a:endParaRPr lang="nl-NL" sz="5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322099" y="3212976"/>
            <a:ext cx="286517" cy="1976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14089" y="4190241"/>
            <a:ext cx="279035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508104" y="4149080"/>
            <a:ext cx="338437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mening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7135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954764" y="805865"/>
            <a:ext cx="396044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 de argumenten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664972" y="5140027"/>
            <a:ext cx="293020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339294" y="5108262"/>
            <a:ext cx="3600400" cy="4628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discussie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339752" y="3212975"/>
            <a:ext cx="6552728" cy="8698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339294" y="3165453"/>
            <a:ext cx="6407341" cy="59060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a:t>
            </a:r>
            <a:r>
              <a:rPr lang="nl-NL" sz="2800" dirty="0">
                <a:latin typeface="Century Gothic" panose="020B0502020202020204" pitchFamily="34" charset="0"/>
                <a:ea typeface="Calibri"/>
                <a:cs typeface="Times New Roman"/>
              </a:rPr>
              <a:t> (met woorden) proberen om iets voor elkaar te krijgen</a:t>
            </a:r>
            <a:endParaRPr lang="nl-NL" sz="1100" dirty="0">
              <a:effectLst/>
              <a:latin typeface="Century Gothic" panose="020B0502020202020204" pitchFamily="34" charset="0"/>
              <a:ea typeface="Calibri"/>
              <a:cs typeface="Times New Roman"/>
            </a:endParaRPr>
          </a:p>
        </p:txBody>
      </p:sp>
      <p:pic>
        <p:nvPicPr>
          <p:cNvPr id="2" name="Afbeelding 1" descr="Afbeelding met tekst, kleding, Menselijk gezicht, persoon&#10;&#10;Automatisch gegenereerde beschrijving">
            <a:extLst>
              <a:ext uri="{FF2B5EF4-FFF2-40B4-BE49-F238E27FC236}">
                <a16:creationId xmlns:a16="http://schemas.microsoft.com/office/drawing/2014/main" id="{95560B9D-948E-8DE0-E712-5F0BA5728B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6782" y="301974"/>
            <a:ext cx="3174552" cy="2144132"/>
          </a:xfrm>
          <a:prstGeom prst="rect">
            <a:avLst/>
          </a:prstGeom>
        </p:spPr>
      </p:pic>
      <p:pic>
        <p:nvPicPr>
          <p:cNvPr id="6" name="Afbeelding 5" descr="Afbeelding met clipart, illustratie, Tekenfilm, Animatie&#10;&#10;Automatisch gegenereerde beschrijving">
            <a:extLst>
              <a:ext uri="{FF2B5EF4-FFF2-40B4-BE49-F238E27FC236}">
                <a16:creationId xmlns:a16="http://schemas.microsoft.com/office/drawing/2014/main" id="{6A776E64-6C4A-1C0B-F9DA-921695FEEF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3407" y="4130997"/>
            <a:ext cx="2346732" cy="1777399"/>
          </a:xfrm>
          <a:prstGeom prst="rect">
            <a:avLst/>
          </a:prstGeom>
        </p:spPr>
      </p:pic>
      <p:pic>
        <p:nvPicPr>
          <p:cNvPr id="20" name="Afbeelding 19" descr="Afbeelding met Menselijk gezicht, kleding, persoon, meisje&#10;&#10;Automatisch gegenereerde beschrijving">
            <a:extLst>
              <a:ext uri="{FF2B5EF4-FFF2-40B4-BE49-F238E27FC236}">
                <a16:creationId xmlns:a16="http://schemas.microsoft.com/office/drawing/2014/main" id="{134450FA-16D3-EBCA-5E00-EA60824BFD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8681" y="4835243"/>
            <a:ext cx="2011479" cy="1343668"/>
          </a:xfrm>
          <a:prstGeom prst="rect">
            <a:avLst/>
          </a:prstGeom>
        </p:spPr>
      </p:pic>
    </p:spTree>
    <p:extLst>
      <p:ext uri="{BB962C8B-B14F-4D97-AF65-F5344CB8AC3E}">
        <p14:creationId xmlns:p14="http://schemas.microsoft.com/office/powerpoint/2010/main" val="398822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termijn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periode, de bepaalde tijd</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Lisa is ervan overtuigd dat dit veel effect heeft op </a:t>
            </a:r>
            <a:r>
              <a:rPr lang="nl-NL" sz="2800" i="1" u="sng" dirty="0">
                <a:solidFill>
                  <a:srgbClr val="387038"/>
                </a:solidFill>
                <a:latin typeface="Century Gothic" panose="020B0502020202020204" pitchFamily="34" charset="0"/>
                <a:cs typeface="Times New Roman"/>
              </a:rPr>
              <a:t>de lange termijn</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3" name="Afbeelding 2" descr="Afbeelding met clipart, illustratie, tekening, grafische vormgeving&#10;&#10;Automatisch gegenereerde beschrijving">
            <a:extLst>
              <a:ext uri="{FF2B5EF4-FFF2-40B4-BE49-F238E27FC236}">
                <a16:creationId xmlns:a16="http://schemas.microsoft.com/office/drawing/2014/main" id="{114D5ACE-4157-1C68-02F4-D9915C30E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136" y="2060848"/>
            <a:ext cx="6444208" cy="3433717"/>
          </a:xfrm>
          <a:prstGeom prst="rect">
            <a:avLst/>
          </a:prstGeom>
        </p:spPr>
      </p:pic>
    </p:spTree>
    <p:extLst>
      <p:ext uri="{BB962C8B-B14F-4D97-AF65-F5344CB8AC3E}">
        <p14:creationId xmlns:p14="http://schemas.microsoft.com/office/powerpoint/2010/main" val="272120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budget</a:t>
            </a:r>
          </a:p>
        </p:txBody>
      </p:sp>
      <p:pic>
        <p:nvPicPr>
          <p:cNvPr id="2" name="Afbeelding 1" descr="Afbeelding met binnen, honing&#10;&#10;Automatisch gegenereerde beschrijving">
            <a:extLst>
              <a:ext uri="{FF2B5EF4-FFF2-40B4-BE49-F238E27FC236}">
                <a16:creationId xmlns:a16="http://schemas.microsoft.com/office/drawing/2014/main" id="{84D3E7F1-4D39-6E22-8B2C-0D6672ADA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827" y="1226143"/>
            <a:ext cx="8153833" cy="543860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gunstig</a:t>
            </a:r>
          </a:p>
        </p:txBody>
      </p:sp>
      <p:pic>
        <p:nvPicPr>
          <p:cNvPr id="3" name="Afbeelding 2" descr="Afbeelding met hand, vinger, nagel, persoon&#10;&#10;Automatisch gegenereerde beschrijving">
            <a:extLst>
              <a:ext uri="{FF2B5EF4-FFF2-40B4-BE49-F238E27FC236}">
                <a16:creationId xmlns:a16="http://schemas.microsoft.com/office/drawing/2014/main" id="{F408DEBA-2955-EFAC-83DA-C5F671F72E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7784" y="1412776"/>
            <a:ext cx="3888432" cy="518716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respecteren</a:t>
            </a:r>
          </a:p>
        </p:txBody>
      </p:sp>
      <p:pic>
        <p:nvPicPr>
          <p:cNvPr id="3" name="Afbeelding 2" descr="Afbeelding met kleding, persoon, illustratie, tekenfilm&#10;&#10;Automatisch gegenereerde beschrijving">
            <a:extLst>
              <a:ext uri="{FF2B5EF4-FFF2-40B4-BE49-F238E27FC236}">
                <a16:creationId xmlns:a16="http://schemas.microsoft.com/office/drawing/2014/main" id="{F366A8B1-7C9D-C01F-B010-EC4800E972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0977" y="1556792"/>
            <a:ext cx="5882045" cy="504056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beduidend</a:t>
            </a:r>
          </a:p>
        </p:txBody>
      </p:sp>
      <p:pic>
        <p:nvPicPr>
          <p:cNvPr id="3" name="Afbeelding 2" descr="Afbeelding met grafische vormgeving, tekenfilm&#10;&#10;Automatisch gegenereerde beschrijving">
            <a:extLst>
              <a:ext uri="{FF2B5EF4-FFF2-40B4-BE49-F238E27FC236}">
                <a16:creationId xmlns:a16="http://schemas.microsoft.com/office/drawing/2014/main" id="{FB236ACA-C3A7-8C77-A253-1E189938D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6368" y="1226143"/>
            <a:ext cx="6634751" cy="552940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grote lijnen</a:t>
            </a:r>
          </a:p>
        </p:txBody>
      </p:sp>
      <p:sp>
        <p:nvSpPr>
          <p:cNvPr id="2" name="Tekstvak 1">
            <a:extLst>
              <a:ext uri="{FF2B5EF4-FFF2-40B4-BE49-F238E27FC236}">
                <a16:creationId xmlns:a16="http://schemas.microsoft.com/office/drawing/2014/main" id="{621F2796-A920-6D9B-9CA6-13999B15FBD9}"/>
              </a:ext>
            </a:extLst>
          </p:cNvPr>
          <p:cNvSpPr txBox="1"/>
          <p:nvPr/>
        </p:nvSpPr>
        <p:spPr>
          <a:xfrm rot="354759">
            <a:off x="3696754" y="2766613"/>
            <a:ext cx="2650084" cy="2554545"/>
          </a:xfrm>
          <a:prstGeom prst="rect">
            <a:avLst/>
          </a:prstGeom>
          <a:noFill/>
        </p:spPr>
        <p:txBody>
          <a:bodyPr wrap="none" rtlCol="0">
            <a:spAutoFit/>
          </a:bodyPr>
          <a:lstStyle/>
          <a:p>
            <a:r>
              <a:rPr lang="nl-NL" sz="4000" dirty="0">
                <a:latin typeface="Aharoni" panose="02010803020104030203" pitchFamily="2" charset="-79"/>
                <a:cs typeface="Aharoni" panose="02010803020104030203" pitchFamily="2" charset="-79"/>
              </a:rPr>
              <a:t>ongeveer:</a:t>
            </a:r>
          </a:p>
          <a:p>
            <a:pPr marL="342900" indent="-342900">
              <a:buAutoNum type="arabicPeriod"/>
            </a:pPr>
            <a:r>
              <a:rPr lang="nl-NL" sz="4000" dirty="0">
                <a:latin typeface="Aharoni" panose="02010803020104030203" pitchFamily="2" charset="-79"/>
                <a:cs typeface="Aharoni" panose="02010803020104030203" pitchFamily="2" charset="-79"/>
              </a:rPr>
              <a:t>……</a:t>
            </a:r>
          </a:p>
          <a:p>
            <a:pPr marL="342900" indent="-342900">
              <a:buAutoNum type="arabicPeriod"/>
            </a:pPr>
            <a:r>
              <a:rPr lang="nl-NL" sz="4000" dirty="0">
                <a:latin typeface="Aharoni" panose="02010803020104030203" pitchFamily="2" charset="-79"/>
                <a:cs typeface="Aharoni" panose="02010803020104030203" pitchFamily="2" charset="-79"/>
              </a:rPr>
              <a:t>……</a:t>
            </a:r>
          </a:p>
          <a:p>
            <a:pPr marL="342900" indent="-342900">
              <a:buAutoNum type="arabicPeriod"/>
            </a:pPr>
            <a:r>
              <a:rPr lang="nl-NL" sz="4000"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pleiten voor</a:t>
            </a:r>
          </a:p>
        </p:txBody>
      </p:sp>
      <p:pic>
        <p:nvPicPr>
          <p:cNvPr id="3" name="Afbeelding 2" descr="Afbeelding met tekst, kleding, Menselijk gezicht, persoon&#10;&#10;Automatisch gegenereerde beschrijving">
            <a:extLst>
              <a:ext uri="{FF2B5EF4-FFF2-40B4-BE49-F238E27FC236}">
                <a16:creationId xmlns:a16="http://schemas.microsoft.com/office/drawing/2014/main" id="{0AFAA3E3-A23D-E751-8177-150423D768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068" y="1366778"/>
            <a:ext cx="8055864" cy="544103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belang</a:t>
            </a:r>
          </a:p>
        </p:txBody>
      </p:sp>
      <p:pic>
        <p:nvPicPr>
          <p:cNvPr id="2" name="Afbeelding 1" descr="Afbeelding met kleding, persoon, illustratie, tekenfilm&#10;&#10;Automatisch gegenereerde beschrijving">
            <a:extLst>
              <a:ext uri="{FF2B5EF4-FFF2-40B4-BE49-F238E27FC236}">
                <a16:creationId xmlns:a16="http://schemas.microsoft.com/office/drawing/2014/main" id="{AE8A96CE-2F82-E4FB-4B2E-5DC4A10646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2996952"/>
            <a:ext cx="4201461" cy="3600400"/>
          </a:xfrm>
          <a:prstGeom prst="rect">
            <a:avLst/>
          </a:prstGeom>
        </p:spPr>
      </p:pic>
      <p:pic>
        <p:nvPicPr>
          <p:cNvPr id="4" name="Afbeelding 3">
            <a:extLst>
              <a:ext uri="{FF2B5EF4-FFF2-40B4-BE49-F238E27FC236}">
                <a16:creationId xmlns:a16="http://schemas.microsoft.com/office/drawing/2014/main" id="{1D19A30E-DBA5-1D1A-87C6-8B383D3B94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19635" y="1226143"/>
            <a:ext cx="4024365" cy="3024336"/>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835</Words>
  <Application>Microsoft Office PowerPoint</Application>
  <PresentationFormat>Diavoorstelling (4:3)</PresentationFormat>
  <Paragraphs>285</Paragraphs>
  <Slides>23</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23</vt:i4>
      </vt:variant>
    </vt:vector>
  </HeadingPairs>
  <TitlesOfParts>
    <vt:vector size="32" baseType="lpstr">
      <vt:lpstr>Aharoni</vt:lpstr>
      <vt:lpstr>Arial</vt:lpstr>
      <vt:lpstr>Calibri</vt:lpstr>
      <vt:lpstr>Century Gothic</vt:lpstr>
      <vt:lpstr>Segoe UI Light</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507</cp:revision>
  <dcterms:created xsi:type="dcterms:W3CDTF">2021-06-08T06:13:59Z</dcterms:created>
  <dcterms:modified xsi:type="dcterms:W3CDTF">2023-06-27T09:33:27Z</dcterms:modified>
</cp:coreProperties>
</file>