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37" r:id="rId2"/>
    <p:sldId id="548" r:id="rId3"/>
    <p:sldId id="1476" r:id="rId4"/>
    <p:sldId id="1477" r:id="rId5"/>
    <p:sldId id="1478" r:id="rId6"/>
    <p:sldId id="1479" r:id="rId7"/>
    <p:sldId id="1460" r:id="rId8"/>
    <p:sldId id="1480" r:id="rId9"/>
    <p:sldId id="1475" r:id="rId10"/>
    <p:sldId id="934" r:id="rId11"/>
    <p:sldId id="263" r:id="rId12"/>
    <p:sldId id="1486" r:id="rId13"/>
    <p:sldId id="1487" r:id="rId14"/>
    <p:sldId id="1488" r:id="rId15"/>
    <p:sldId id="1484" r:id="rId16"/>
    <p:sldId id="1485"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77"/>
            <p14:sldId id="1478"/>
            <p14:sldId id="1479"/>
            <p14:sldId id="1460"/>
            <p14:sldId id="1480"/>
            <p14:sldId id="1475"/>
            <p14:sldId id="934"/>
            <p14:sldId id="263"/>
            <p14:sldId id="1486"/>
            <p14:sldId id="1487"/>
            <p14:sldId id="1488"/>
            <p14:sldId id="1484"/>
            <p14:sldId id="1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9B47"/>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1281" autoAdjust="0"/>
  </p:normalViewPr>
  <p:slideViewPr>
    <p:cSldViewPr>
      <p:cViewPr varScale="1">
        <p:scale>
          <a:sx n="70" d="100"/>
          <a:sy n="70" d="100"/>
        </p:scale>
        <p:origin x="1498"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volledig: </a:t>
            </a:r>
            <a:r>
              <a:rPr kumimoji="0" lang="nl-NL" altLang="nl-NL" sz="1000" b="0" i="0" u="none" strike="noStrike" cap="none" normalizeH="0" baseline="0" dirty="0">
                <a:ln>
                  <a:noFill/>
                </a:ln>
                <a:solidFill>
                  <a:srgbClr val="4F4F4F"/>
                </a:solidFill>
                <a:effectLst/>
                <a:latin typeface="Verdana" panose="020B0604030504040204" pitchFamily="34" charset="0"/>
              </a:rPr>
              <a:t>helemaal</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genezen: </a:t>
            </a:r>
            <a:r>
              <a:rPr kumimoji="0" lang="nl-NL" altLang="nl-NL" sz="1000" b="0" i="0" u="none" strike="noStrike" cap="none" normalizeH="0" baseline="0" dirty="0">
                <a:ln>
                  <a:noFill/>
                </a:ln>
                <a:solidFill>
                  <a:srgbClr val="4F4F4F"/>
                </a:solidFill>
                <a:effectLst/>
                <a:latin typeface="Verdana" panose="020B0604030504040204" pitchFamily="34" charset="0"/>
              </a:rPr>
              <a:t>weer gezond</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route: </a:t>
            </a:r>
            <a:r>
              <a:rPr kumimoji="0" lang="nl-NL" altLang="nl-NL" sz="1000" b="0" i="0" u="none" strike="noStrike" cap="none" normalizeH="0" baseline="0" dirty="0">
                <a:ln>
                  <a:noFill/>
                </a:ln>
                <a:solidFill>
                  <a:srgbClr val="4F4F4F"/>
                </a:solidFill>
                <a:effectLst/>
                <a:latin typeface="Verdana" panose="020B0604030504040204" pitchFamily="34" charset="0"/>
              </a:rPr>
              <a:t>de weg om ergens te komen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afstand afleggen: </a:t>
            </a:r>
            <a:r>
              <a:rPr kumimoji="0" lang="nl-NL" altLang="nl-NL" sz="1000" b="0" i="0" u="none" strike="noStrike" cap="none" normalizeH="0" baseline="0" dirty="0">
                <a:ln>
                  <a:noFill/>
                </a:ln>
                <a:solidFill>
                  <a:srgbClr val="4F4F4F"/>
                </a:solidFill>
                <a:effectLst/>
                <a:latin typeface="Verdana" panose="020B0604030504040204" pitchFamily="34" charset="0"/>
              </a:rPr>
              <a:t>van de ene plaats naar de andere plaats gaan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opgeven: </a:t>
            </a:r>
            <a:r>
              <a:rPr kumimoji="0" lang="nl-NL" altLang="nl-NL" sz="1000" b="0" i="0" u="none" strike="noStrike" cap="none" normalizeH="0" baseline="0" dirty="0">
                <a:ln>
                  <a:noFill/>
                </a:ln>
                <a:solidFill>
                  <a:srgbClr val="4F4F4F"/>
                </a:solidFill>
                <a:effectLst/>
                <a:latin typeface="Verdana" panose="020B0604030504040204" pitchFamily="34" charset="0"/>
              </a:rPr>
              <a:t>stoppen omdat je er niet mee door kunt gaan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poging: </a:t>
            </a:r>
            <a:r>
              <a:rPr kumimoji="0" lang="nl-NL" altLang="nl-NL" sz="1000" b="0" i="0" u="none" strike="noStrike" cap="none" normalizeH="0" baseline="0" dirty="0">
                <a:ln>
                  <a:noFill/>
                </a:ln>
                <a:solidFill>
                  <a:srgbClr val="4F4F4F"/>
                </a:solidFill>
                <a:effectLst/>
                <a:latin typeface="Verdana" panose="020B0604030504040204" pitchFamily="34" charset="0"/>
              </a:rPr>
              <a:t>de keer dat je iets probeert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zich inzetten voor: </a:t>
            </a:r>
            <a:r>
              <a:rPr kumimoji="0" lang="nl-NL" altLang="nl-NL" sz="1000" b="0" i="0" u="none" strike="noStrike" cap="none" normalizeH="0" baseline="0" dirty="0">
                <a:ln>
                  <a:noFill/>
                </a:ln>
                <a:solidFill>
                  <a:srgbClr val="4F4F4F"/>
                </a:solidFill>
                <a:effectLst/>
                <a:latin typeface="Verdana" panose="020B0604030504040204" pitchFamily="34" charset="0"/>
              </a:rPr>
              <a:t>je best doen voor</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6.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2-wKeTbEl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Wie van jullie </a:t>
            </a:r>
            <a:r>
              <a:rPr lang="nl-NL" sz="2000" dirty="0">
                <a:ea typeface="Times New Roman" panose="02020603050405020304" pitchFamily="18" charset="0"/>
                <a:cs typeface="Arial" panose="020B0604020202020204" pitchFamily="34" charset="0"/>
              </a:rPr>
              <a:t>heeft wel eens gehoord van </a:t>
            </a:r>
            <a:r>
              <a:rPr lang="nl-NL" sz="2000" dirty="0">
                <a:effectLst/>
                <a:ea typeface="Times New Roman" panose="02020603050405020304" pitchFamily="18" charset="0"/>
                <a:cs typeface="Arial" panose="020B0604020202020204" pitchFamily="34" charset="0"/>
              </a:rPr>
              <a:t>het Pieterpad? </a:t>
            </a:r>
            <a:br>
              <a:rPr lang="nl-NL" sz="2000" dirty="0">
                <a:effectLst/>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Het Pieterpad is </a:t>
            </a:r>
            <a:r>
              <a:rPr lang="nl-NL" sz="2000" b="1" u="sng" dirty="0">
                <a:effectLst/>
                <a:ea typeface="Times New Roman" panose="02020603050405020304" pitchFamily="18" charset="0"/>
                <a:cs typeface="Arial" panose="020B0604020202020204" pitchFamily="34" charset="0"/>
              </a:rPr>
              <a:t>een </a:t>
            </a:r>
            <a:r>
              <a:rPr lang="nl-NL" sz="2000" b="1" u="sng" dirty="0">
                <a:ea typeface="Times New Roman" panose="02020603050405020304" pitchFamily="18" charset="0"/>
                <a:cs typeface="Arial" panose="020B0604020202020204" pitchFamily="34" charset="0"/>
              </a:rPr>
              <a:t>route</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de weg om ergens te komen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die van boven naar beneden door Nederland loopt. Hij begint in Pieterburen in de provincie Groningen en eindigt op de Sint Pietersberg in Limburg (of andersom). De lengte van het Pieterpad is bijna 500 kilometer. Je kunt </a:t>
            </a:r>
            <a:r>
              <a:rPr lang="nl-NL" sz="2000" b="1" u="sng" dirty="0">
                <a:ea typeface="Times New Roman" panose="02020603050405020304" pitchFamily="18" charset="0"/>
                <a:cs typeface="Arial" panose="020B0604020202020204" pitchFamily="34" charset="0"/>
              </a:rPr>
              <a:t>de afstand</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op 2 manieren </a:t>
            </a:r>
            <a:r>
              <a:rPr lang="nl-NL" sz="2000" b="1" u="sng" dirty="0">
                <a:ea typeface="Times New Roman" panose="02020603050405020304" pitchFamily="18" charset="0"/>
                <a:cs typeface="Arial" panose="020B0604020202020204" pitchFamily="34" charset="0"/>
              </a:rPr>
              <a:t>afleggen</a:t>
            </a:r>
            <a:r>
              <a:rPr lang="nl-NL" sz="2000" dirty="0">
                <a:ea typeface="Times New Roman" panose="02020603050405020304" pitchFamily="18" charset="0"/>
                <a:cs typeface="Arial" panose="020B0604020202020204" pitchFamily="34" charset="0"/>
              </a:rPr>
              <a:t>: wandelen of fietsen. Zo noem je het als je </a:t>
            </a:r>
            <a:r>
              <a:rPr lang="nl-NL" sz="2000" b="1" i="1" dirty="0">
                <a:ea typeface="Times New Roman" panose="02020603050405020304" pitchFamily="18" charset="0"/>
                <a:cs typeface="Arial" panose="020B0604020202020204" pitchFamily="34" charset="0"/>
              </a:rPr>
              <a:t>van de ene plaats naar de andere plaats gaat</a:t>
            </a:r>
            <a:r>
              <a:rPr lang="nl-NL" sz="2000" dirty="0">
                <a:ea typeface="Times New Roman" panose="02020603050405020304" pitchFamily="18" charset="0"/>
                <a:cs typeface="Arial" panose="020B0604020202020204" pitchFamily="34" charset="0"/>
              </a:rPr>
              <a:t>. De meeste mensen leggen de route niet in één keer af maar verdelen de afstand in stukken. Op deze manier is het makkelijker te doen en is het niet nodig dat je </a:t>
            </a:r>
            <a:r>
              <a:rPr lang="nl-NL" sz="2000" b="1" u="sng" dirty="0">
                <a:ea typeface="Times New Roman" panose="02020603050405020304" pitchFamily="18" charset="0"/>
                <a:cs typeface="Arial" panose="020B0604020202020204" pitchFamily="34" charset="0"/>
              </a:rPr>
              <a:t>opgeeft</a:t>
            </a:r>
            <a:r>
              <a:rPr lang="nl-NL" sz="2000" dirty="0">
                <a:ea typeface="Times New Roman" panose="02020603050405020304" pitchFamily="18" charset="0"/>
                <a:cs typeface="Arial" panose="020B0604020202020204" pitchFamily="34" charset="0"/>
              </a:rPr>
              <a:t>, dat je </a:t>
            </a:r>
            <a:r>
              <a:rPr lang="nl-NL" sz="2000" b="1" i="1" dirty="0">
                <a:ea typeface="Times New Roman" panose="02020603050405020304" pitchFamily="18" charset="0"/>
                <a:cs typeface="Arial" panose="020B0604020202020204" pitchFamily="34" charset="0"/>
              </a:rPr>
              <a:t>stopt omdat je er niet mee door kunt gaan</a:t>
            </a:r>
            <a:r>
              <a:rPr lang="nl-NL" sz="2000" dirty="0">
                <a:ea typeface="Times New Roman" panose="02020603050405020304" pitchFamily="18" charset="0"/>
                <a:cs typeface="Arial" panose="020B0604020202020204" pitchFamily="34" charset="0"/>
              </a:rPr>
              <a:t>. De jongen in het filmpje, Douwe, vertelt dat hij en zijn ouders </a:t>
            </a:r>
            <a:r>
              <a:rPr lang="nl-NL" sz="2000" b="1" u="sng" dirty="0">
                <a:ea typeface="Times New Roman" panose="02020603050405020304" pitchFamily="18" charset="0"/>
                <a:cs typeface="Arial" panose="020B0604020202020204" pitchFamily="34" charset="0"/>
              </a:rPr>
              <a:t>een poging</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doen om de tocht in 16 dagen </a:t>
            </a:r>
            <a:r>
              <a:rPr lang="nl-NL" sz="2000" b="1" u="sng" dirty="0">
                <a:ea typeface="Times New Roman" panose="02020603050405020304" pitchFamily="18" charset="0"/>
                <a:cs typeface="Arial" panose="020B0604020202020204" pitchFamily="34" charset="0"/>
              </a:rPr>
              <a:t>volledig</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helemaal</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te fietsen. De poging – zo noem je </a:t>
            </a:r>
            <a:r>
              <a:rPr lang="nl-NL" sz="2000" b="1" i="1" dirty="0">
                <a:ea typeface="Times New Roman" panose="02020603050405020304" pitchFamily="18" charset="0"/>
                <a:cs typeface="Arial" panose="020B0604020202020204" pitchFamily="34" charset="0"/>
              </a:rPr>
              <a:t>de keer dat je iets probeert</a:t>
            </a:r>
            <a:r>
              <a:rPr lang="nl-NL" sz="2000" dirty="0">
                <a:ea typeface="Times New Roman" panose="02020603050405020304" pitchFamily="18" charset="0"/>
                <a:cs typeface="Arial" panose="020B0604020202020204" pitchFamily="34" charset="0"/>
              </a:rPr>
              <a:t>. Dus van begin tot eind! Zoals je straks kan zien, </a:t>
            </a:r>
            <a:r>
              <a:rPr lang="nl-NL" sz="2000" b="1" u="sng" dirty="0">
                <a:ea typeface="Times New Roman" panose="02020603050405020304" pitchFamily="18" charset="0"/>
                <a:cs typeface="Arial" panose="020B0604020202020204" pitchFamily="34" charset="0"/>
              </a:rPr>
              <a:t>zet </a:t>
            </a:r>
            <a:r>
              <a:rPr lang="nl-NL" sz="2000" dirty="0">
                <a:ea typeface="Times New Roman" panose="02020603050405020304" pitchFamily="18" charset="0"/>
                <a:cs typeface="Arial" panose="020B0604020202020204" pitchFamily="34" charset="0"/>
              </a:rPr>
              <a:t>hij </a:t>
            </a:r>
            <a:r>
              <a:rPr lang="nl-NL" sz="2000" b="1" u="sng" dirty="0">
                <a:ea typeface="Times New Roman" panose="02020603050405020304" pitchFamily="18" charset="0"/>
                <a:cs typeface="Arial" panose="020B0604020202020204" pitchFamily="34" charset="0"/>
              </a:rPr>
              <a:t>zich</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hier dan ook meer dan 100 procent </a:t>
            </a:r>
            <a:r>
              <a:rPr lang="nl-NL" sz="2000" b="1" u="sng" dirty="0">
                <a:ea typeface="Times New Roman" panose="02020603050405020304" pitchFamily="18" charset="0"/>
                <a:cs typeface="Arial" panose="020B0604020202020204" pitchFamily="34" charset="0"/>
              </a:rPr>
              <a:t>voor in</a:t>
            </a:r>
            <a:r>
              <a:rPr lang="nl-NL" sz="2000" dirty="0">
                <a:ea typeface="Times New Roman" panose="02020603050405020304" pitchFamily="18" charset="0"/>
                <a:cs typeface="Arial" panose="020B0604020202020204" pitchFamily="34" charset="0"/>
              </a:rPr>
              <a:t>. Je ergens voor inzetten is </a:t>
            </a:r>
            <a:r>
              <a:rPr lang="nl-NL" sz="2000" b="1" i="1" dirty="0">
                <a:ea typeface="Times New Roman" panose="02020603050405020304" pitchFamily="18" charset="0"/>
                <a:cs typeface="Arial" panose="020B0604020202020204" pitchFamily="34" charset="0"/>
              </a:rPr>
              <a:t>je best doen voor iets</a:t>
            </a:r>
            <a:r>
              <a:rPr lang="nl-NL" sz="2000" dirty="0">
                <a:ea typeface="Times New Roman" panose="02020603050405020304" pitchFamily="18" charset="0"/>
                <a:cs typeface="Arial" panose="020B0604020202020204" pitchFamily="34" charset="0"/>
              </a:rPr>
              <a:t>. Douwe vertelt in het filmpje dat hij na een paar dagen fietsen wel last krijgt van zijn billen. Hij vertelt: “Je krijgt wel een beetje een houten kont”. Daarom nemen hij en zijn ouders af en toe een vrije dag. De billen zijn dan weer snel </a:t>
            </a:r>
            <a:r>
              <a:rPr lang="nl-NL" sz="2000" b="1" u="sng" dirty="0">
                <a:ea typeface="Times New Roman" panose="02020603050405020304" pitchFamily="18" charset="0"/>
                <a:cs typeface="Arial" panose="020B0604020202020204" pitchFamily="34" charset="0"/>
              </a:rPr>
              <a:t>genezen</a:t>
            </a:r>
            <a:r>
              <a:rPr lang="nl-NL" sz="2000" b="1" i="1" dirty="0">
                <a:ea typeface="Times New Roman" panose="02020603050405020304" pitchFamily="18" charset="0"/>
                <a:cs typeface="Arial" panose="020B0604020202020204" pitchFamily="34" charset="0"/>
              </a:rPr>
              <a:t>, weer gezond</a:t>
            </a:r>
            <a:r>
              <a:rPr lang="nl-NL" sz="2000" dirty="0">
                <a:ea typeface="Times New Roman" panose="02020603050405020304" pitchFamily="18" charset="0"/>
                <a:cs typeface="Arial" panose="020B0604020202020204" pitchFamily="34" charset="0"/>
              </a:rPr>
              <a:t>.</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is er ook wel eens op fietsvakantie geweest?</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de laatste dia vind je de link naar het filmpje van Douwe.</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genezen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ziek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weer beter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Na een dagje rust zijn de billen wel weer </a:t>
            </a:r>
            <a:r>
              <a:rPr lang="nl-NL" sz="2400" i="1" u="sng" dirty="0">
                <a:solidFill>
                  <a:srgbClr val="387038"/>
                </a:solidFill>
                <a:latin typeface="Century Gothic" panose="020B0502020202020204" pitchFamily="34" charset="0"/>
                <a:ea typeface="Calibri"/>
                <a:cs typeface="Times New Roman"/>
              </a:rPr>
              <a:t>genezen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67533" y="164010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gezond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jongen heeft hooikoorts. Hij voelt zich erg </a:t>
            </a:r>
            <a:r>
              <a:rPr lang="nl-NL" sz="2400" i="1" u="sng" dirty="0">
                <a:solidFill>
                  <a:srgbClr val="387038"/>
                </a:solidFill>
                <a:effectLst/>
                <a:latin typeface="Century Gothic" panose="020B0502020202020204" pitchFamily="34" charset="0"/>
                <a:ea typeface="Calibri"/>
                <a:cs typeface="Times New Roman"/>
              </a:rPr>
              <a:t>ziek</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C81A9CF-F095-E0BC-A611-35BA74BA8A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284" y="2702691"/>
            <a:ext cx="3794966" cy="1452618"/>
          </a:xfrm>
          <a:prstGeom prst="rect">
            <a:avLst/>
          </a:prstGeom>
        </p:spPr>
      </p:pic>
      <p:pic>
        <p:nvPicPr>
          <p:cNvPr id="4" name="Afbeelding 3" descr="Afbeelding met persoon, Menselijk gezicht, kleding, vasthouden&#10;&#10;Automatisch gegenereerde beschrijving">
            <a:extLst>
              <a:ext uri="{FF2B5EF4-FFF2-40B4-BE49-F238E27FC236}">
                <a16:creationId xmlns:a16="http://schemas.microsoft.com/office/drawing/2014/main" id="{A6F1D005-DFBB-A8F2-FF86-57E4A936A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1796" y="2226466"/>
            <a:ext cx="3600400" cy="240506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volledig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gedeeltelijk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Douwe en zijn ouders willen de route </a:t>
            </a:r>
            <a:r>
              <a:rPr lang="nl-NL" sz="2400" i="1" u="sng" dirty="0">
                <a:solidFill>
                  <a:srgbClr val="387038"/>
                </a:solidFill>
                <a:latin typeface="Century Gothic" panose="020B0502020202020204" pitchFamily="34" charset="0"/>
                <a:ea typeface="Calibri"/>
                <a:cs typeface="Times New Roman"/>
              </a:rPr>
              <a:t>volledig</a:t>
            </a:r>
            <a:r>
              <a:rPr lang="nl-NL" sz="2400" i="1" dirty="0">
                <a:solidFill>
                  <a:srgbClr val="387038"/>
                </a:solidFill>
                <a:latin typeface="Century Gothic" panose="020B0502020202020204" pitchFamily="34" charset="0"/>
                <a:ea typeface="Calibri"/>
                <a:cs typeface="Times New Roman"/>
              </a:rPr>
              <a:t> fietsen.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voor een deel, niet helemaal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4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Er zijn ook veel mensen die de route </a:t>
            </a:r>
            <a:r>
              <a:rPr lang="nl-NL" sz="2400" i="1" u="sng" dirty="0">
                <a:solidFill>
                  <a:srgbClr val="387038"/>
                </a:solidFill>
                <a:effectLst/>
                <a:latin typeface="Century Gothic" panose="020B0502020202020204" pitchFamily="34" charset="0"/>
                <a:ea typeface="Calibri"/>
                <a:cs typeface="Times New Roman"/>
              </a:rPr>
              <a:t>gedeeltelijk</a:t>
            </a:r>
            <a:r>
              <a:rPr lang="nl-NL" sz="2400" i="1" dirty="0">
                <a:solidFill>
                  <a:srgbClr val="387038"/>
                </a:solidFill>
                <a:effectLst/>
                <a:latin typeface="Century Gothic" panose="020B0502020202020204" pitchFamily="34" charset="0"/>
                <a:ea typeface="Calibri"/>
                <a:cs typeface="Times New Roman"/>
              </a:rPr>
              <a:t> afleggen.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399F818D-4F35-492D-DBC2-15BDA7118B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5475" y="2086319"/>
            <a:ext cx="2232248" cy="2685361"/>
          </a:xfrm>
          <a:prstGeom prst="rect">
            <a:avLst/>
          </a:prstGeom>
        </p:spPr>
      </p:pic>
      <p:pic>
        <p:nvPicPr>
          <p:cNvPr id="2" name="Afbeelding 1">
            <a:extLst>
              <a:ext uri="{FF2B5EF4-FFF2-40B4-BE49-F238E27FC236}">
                <a16:creationId xmlns:a16="http://schemas.microsoft.com/office/drawing/2014/main" id="{D02506A0-5F97-EC3C-50B0-1C89D8C734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7048" y="2132856"/>
            <a:ext cx="740728" cy="2719051"/>
          </a:xfrm>
          <a:prstGeom prst="rect">
            <a:avLst/>
          </a:prstGeom>
        </p:spPr>
      </p:pic>
      <p:sp>
        <p:nvSpPr>
          <p:cNvPr id="3" name="Ovaal 2">
            <a:extLst>
              <a:ext uri="{FF2B5EF4-FFF2-40B4-BE49-F238E27FC236}">
                <a16:creationId xmlns:a16="http://schemas.microsoft.com/office/drawing/2014/main" id="{12B44959-4EF2-112A-415E-8F0C7455EC20}"/>
              </a:ext>
            </a:extLst>
          </p:cNvPr>
          <p:cNvSpPr/>
          <p:nvPr/>
        </p:nvSpPr>
        <p:spPr>
          <a:xfrm>
            <a:off x="6776365" y="2132856"/>
            <a:ext cx="1080944" cy="1283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5351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opgeven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doorzetten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38203"/>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stoppen omdat je er niet mee door kunt gaan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Als je de route in één keer aflegt, moet je misschien wel </a:t>
            </a:r>
            <a:r>
              <a:rPr lang="nl-NL" sz="2400" i="1" u="sng" dirty="0">
                <a:solidFill>
                  <a:srgbClr val="387038"/>
                </a:solidFill>
                <a:latin typeface="Century Gothic" panose="020B0502020202020204" pitchFamily="34" charset="0"/>
                <a:ea typeface="Calibri"/>
                <a:cs typeface="Times New Roman"/>
              </a:rPr>
              <a:t>opgeven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door blijven gaan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Je moet wel </a:t>
            </a:r>
            <a:r>
              <a:rPr lang="nl-NL" sz="2400" i="1" u="sng" dirty="0">
                <a:solidFill>
                  <a:srgbClr val="387038"/>
                </a:solidFill>
                <a:effectLst/>
                <a:latin typeface="Century Gothic" panose="020B0502020202020204" pitchFamily="34" charset="0"/>
                <a:ea typeface="Calibri"/>
                <a:cs typeface="Times New Roman"/>
              </a:rPr>
              <a:t>doorzetten</a:t>
            </a:r>
            <a:r>
              <a:rPr lang="nl-NL" sz="2400" i="1" dirty="0">
                <a:solidFill>
                  <a:srgbClr val="387038"/>
                </a:solidFill>
                <a:latin typeface="Century Gothic" panose="020B0502020202020204" pitchFamily="34" charset="0"/>
                <a:ea typeface="Calibri"/>
                <a:cs typeface="Times New Roman"/>
              </a:rPr>
              <a:t> als je de berg op wilt fietsen.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D6A8A2B-0031-3D38-376A-74B32E5C4A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2996120"/>
            <a:ext cx="2771577" cy="1849983"/>
          </a:xfrm>
          <a:prstGeom prst="rect">
            <a:avLst/>
          </a:prstGeom>
        </p:spPr>
      </p:pic>
      <p:pic>
        <p:nvPicPr>
          <p:cNvPr id="4" name="Afbeelding 3" descr="Afbeelding met buitenshuis, wiel, transport, Fietswiel&#10;&#10;Automatisch gegenereerde beschrijving">
            <a:extLst>
              <a:ext uri="{FF2B5EF4-FFF2-40B4-BE49-F238E27FC236}">
                <a16:creationId xmlns:a16="http://schemas.microsoft.com/office/drawing/2014/main" id="{5BFD5DC3-C0C9-738F-B4D0-402125BCAD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0580" y="2756703"/>
            <a:ext cx="3127844" cy="2089400"/>
          </a:xfrm>
          <a:prstGeom prst="rect">
            <a:avLst/>
          </a:prstGeom>
        </p:spPr>
      </p:pic>
    </p:spTree>
    <p:extLst>
      <p:ext uri="{BB962C8B-B14F-4D97-AF65-F5344CB8AC3E}">
        <p14:creationId xmlns:p14="http://schemas.microsoft.com/office/powerpoint/2010/main" val="367688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8654" y="59294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latin typeface="Century Gothic" panose="020B0502020202020204" pitchFamily="34" charset="0"/>
                <a:ea typeface="Calibri"/>
                <a:cs typeface="Times New Roman"/>
              </a:rPr>
              <a:t>zich inzetten voor</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21844" y="439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latin typeface="Century Gothic" panose="020B0502020202020204" pitchFamily="34" charset="0"/>
                <a:ea typeface="Calibri"/>
                <a:cs typeface="Times New Roman"/>
              </a:rPr>
              <a:t>geen zin</a:t>
            </a:r>
          </a:p>
          <a:p>
            <a:pPr algn="ctr">
              <a:lnSpc>
                <a:spcPct val="50000"/>
              </a:lnSpc>
              <a:spcAft>
                <a:spcPts val="800"/>
              </a:spcAft>
            </a:pPr>
            <a:r>
              <a:rPr lang="nl-NL" sz="4800" b="1" dirty="0">
                <a:solidFill>
                  <a:srgbClr val="387038"/>
                </a:solidFill>
                <a:latin typeface="Century Gothic" panose="020B0502020202020204" pitchFamily="34" charset="0"/>
                <a:ea typeface="Calibri"/>
                <a:cs typeface="Times New Roman"/>
              </a:rPr>
              <a:t>   hebben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 best doen voor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Douwe zal </a:t>
            </a:r>
            <a:r>
              <a:rPr lang="nl-NL" sz="2400" i="1" u="sng" dirty="0">
                <a:solidFill>
                  <a:srgbClr val="387038"/>
                </a:solidFill>
                <a:latin typeface="Century Gothic" panose="020B0502020202020204" pitchFamily="34" charset="0"/>
                <a:ea typeface="Calibri"/>
                <a:cs typeface="Times New Roman"/>
              </a:rPr>
              <a:t>zich</a:t>
            </a:r>
            <a:r>
              <a:rPr lang="nl-NL" sz="2400" i="1" dirty="0">
                <a:solidFill>
                  <a:srgbClr val="387038"/>
                </a:solidFill>
                <a:latin typeface="Century Gothic" panose="020B0502020202020204" pitchFamily="34" charset="0"/>
                <a:ea typeface="Calibri"/>
                <a:cs typeface="Times New Roman"/>
              </a:rPr>
              <a:t> zeker meer dan 100 procent </a:t>
            </a:r>
            <a:r>
              <a:rPr lang="nl-NL" sz="2400" i="1" u="sng" dirty="0">
                <a:solidFill>
                  <a:srgbClr val="387038"/>
                </a:solidFill>
                <a:latin typeface="Century Gothic" panose="020B0502020202020204" pitchFamily="34" charset="0"/>
                <a:ea typeface="Calibri"/>
                <a:cs typeface="Times New Roman"/>
              </a:rPr>
              <a:t>inzetten voor</a:t>
            </a:r>
            <a:r>
              <a:rPr lang="nl-NL" sz="2400" i="1" dirty="0">
                <a:solidFill>
                  <a:srgbClr val="387038"/>
                </a:solidFill>
                <a:latin typeface="Century Gothic" panose="020B0502020202020204" pitchFamily="34" charset="0"/>
                <a:ea typeface="Calibri"/>
                <a:cs typeface="Times New Roman"/>
              </a:rPr>
              <a:t> de tocht.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willen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Er zijn </a:t>
            </a:r>
            <a:r>
              <a:rPr lang="nl-NL" sz="2400" i="1" dirty="0">
                <a:solidFill>
                  <a:srgbClr val="387038"/>
                </a:solidFill>
                <a:latin typeface="Century Gothic" panose="020B0502020202020204" pitchFamily="34" charset="0"/>
                <a:ea typeface="Calibri"/>
                <a:cs typeface="Times New Roman"/>
              </a:rPr>
              <a:t>ook</a:t>
            </a:r>
            <a:r>
              <a:rPr lang="nl-NL" sz="2400" i="1" dirty="0">
                <a:solidFill>
                  <a:srgbClr val="387038"/>
                </a:solidFill>
                <a:effectLst/>
                <a:latin typeface="Century Gothic" panose="020B0502020202020204" pitchFamily="34" charset="0"/>
                <a:ea typeface="Calibri"/>
                <a:cs typeface="Times New Roman"/>
              </a:rPr>
              <a:t> kinderen die </a:t>
            </a:r>
            <a:r>
              <a:rPr lang="nl-NL" sz="2400" i="1" u="sng" dirty="0">
                <a:solidFill>
                  <a:srgbClr val="387038"/>
                </a:solidFill>
                <a:effectLst/>
                <a:latin typeface="Century Gothic" panose="020B0502020202020204" pitchFamily="34" charset="0"/>
                <a:ea typeface="Calibri"/>
                <a:cs typeface="Times New Roman"/>
              </a:rPr>
              <a:t>geen zin hebben</a:t>
            </a:r>
            <a:r>
              <a:rPr lang="nl-NL" sz="2400" i="1" dirty="0">
                <a:solidFill>
                  <a:srgbClr val="387038"/>
                </a:solidFill>
                <a:effectLst/>
                <a:latin typeface="Century Gothic" panose="020B0502020202020204" pitchFamily="34" charset="0"/>
                <a:ea typeface="Calibri"/>
                <a:cs typeface="Times New Roman"/>
              </a:rPr>
              <a:t> om het Pieterpad te fietsen.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0236EA54-AE83-12E7-FDFB-1B53F05D75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929" y="2068740"/>
            <a:ext cx="3619154" cy="2720520"/>
          </a:xfrm>
          <a:prstGeom prst="rect">
            <a:avLst/>
          </a:prstGeom>
        </p:spPr>
      </p:pic>
      <p:pic>
        <p:nvPicPr>
          <p:cNvPr id="3" name="Afbeelding 2" descr="Afbeelding met persoon, Menselijk gezicht, kleding, glimlach&#10;&#10;Automatisch gegenereerde beschrijving">
            <a:extLst>
              <a:ext uri="{FF2B5EF4-FFF2-40B4-BE49-F238E27FC236}">
                <a16:creationId xmlns:a16="http://schemas.microsoft.com/office/drawing/2014/main" id="{801FF1A4-CB09-E4CD-8C5B-DB3652B142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4484" y="2488783"/>
            <a:ext cx="3443827" cy="2300477"/>
          </a:xfrm>
          <a:prstGeom prst="rect">
            <a:avLst/>
          </a:prstGeom>
        </p:spPr>
      </p:pic>
    </p:spTree>
    <p:extLst>
      <p:ext uri="{BB962C8B-B14F-4D97-AF65-F5344CB8AC3E}">
        <p14:creationId xmlns:p14="http://schemas.microsoft.com/office/powerpoint/2010/main" val="382034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het idee</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a:t>
            </a:r>
            <a:r>
              <a:rPr lang="nl-NL" sz="4400" dirty="0">
                <a:effectLst/>
                <a:latin typeface="Century Gothic" panose="020B0502020202020204" pitchFamily="34" charset="0"/>
                <a:ea typeface="Calibri"/>
                <a:cs typeface="Times New Roman"/>
              </a:rPr>
              <a:t>e poging</a:t>
            </a:r>
          </a:p>
        </p:txBody>
      </p:sp>
      <p:sp>
        <p:nvSpPr>
          <p:cNvPr id="10" name="Text Box 14"/>
          <p:cNvSpPr txBox="1"/>
          <p:nvPr/>
        </p:nvSpPr>
        <p:spPr>
          <a:xfrm>
            <a:off x="5846916" y="34851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resultaat</a:t>
            </a:r>
          </a:p>
        </p:txBody>
      </p:sp>
      <p:sp>
        <p:nvSpPr>
          <p:cNvPr id="11" name="Text Box 14"/>
          <p:cNvSpPr txBox="1"/>
          <p:nvPr/>
        </p:nvSpPr>
        <p:spPr>
          <a:xfrm>
            <a:off x="395535" y="553571"/>
            <a:ext cx="637754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Douwe en zijn ouders doen </a:t>
            </a:r>
            <a:r>
              <a:rPr lang="nl-NL" sz="2400" i="1" u="sng" dirty="0">
                <a:solidFill>
                  <a:srgbClr val="387038"/>
                </a:solidFill>
                <a:effectLst/>
                <a:latin typeface="Century Gothic" panose="020B0502020202020204" pitchFamily="34" charset="0"/>
                <a:ea typeface="Calibri"/>
                <a:cs typeface="Times New Roman"/>
              </a:rPr>
              <a:t>een poging</a:t>
            </a:r>
            <a:r>
              <a:rPr lang="nl-NL" sz="2400" i="1" dirty="0">
                <a:solidFill>
                  <a:srgbClr val="387038"/>
                </a:solidFill>
                <a:effectLst/>
                <a:latin typeface="Century Gothic" panose="020B0502020202020204" pitchFamily="34" charset="0"/>
                <a:ea typeface="Calibri"/>
                <a:cs typeface="Times New Roman"/>
              </a:rPr>
              <a:t> om het Pieterpad te fietse</a:t>
            </a:r>
            <a:r>
              <a:rPr lang="nl-NL" sz="2400" i="1" dirty="0">
                <a:solidFill>
                  <a:srgbClr val="387038"/>
                </a:solidFill>
                <a:latin typeface="Century Gothic" panose="020B0502020202020204" pitchFamily="34" charset="0"/>
                <a:ea typeface="Calibri"/>
                <a:cs typeface="Times New Roman"/>
              </a:rPr>
              <a:t>n. </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9924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8032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keer dat je iets probeert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D48F7E1-9D18-0432-027E-5F006B94B5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7090" y="2052830"/>
            <a:ext cx="2760306" cy="1845554"/>
          </a:xfrm>
          <a:prstGeom prst="rect">
            <a:avLst/>
          </a:prstGeom>
        </p:spPr>
      </p:pic>
      <p:pic>
        <p:nvPicPr>
          <p:cNvPr id="18" name="Afbeelding 17" descr="Afbeelding met glimlach, Menselijk gezicht, kleding, persoon&#10;&#10;Automatisch gegenereerde beschrijving">
            <a:extLst>
              <a:ext uri="{FF2B5EF4-FFF2-40B4-BE49-F238E27FC236}">
                <a16:creationId xmlns:a16="http://schemas.microsoft.com/office/drawing/2014/main" id="{27A1CA22-6217-6EDC-6B4C-93607E75AC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455" y="2452039"/>
            <a:ext cx="2760306" cy="2075750"/>
          </a:xfrm>
          <a:prstGeom prst="rect">
            <a:avLst/>
          </a:prstGeom>
        </p:spPr>
      </p:pic>
      <p:pic>
        <p:nvPicPr>
          <p:cNvPr id="22" name="Afbeelding 21" descr="Afbeelding met tekst, wegbebakening, buitenshuis, Lettertype&#10;&#10;Automatisch gegenereerde beschrijving">
            <a:extLst>
              <a:ext uri="{FF2B5EF4-FFF2-40B4-BE49-F238E27FC236}">
                <a16:creationId xmlns:a16="http://schemas.microsoft.com/office/drawing/2014/main" id="{B6D8F476-2325-6124-5993-71239A99A9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3870" y="1458654"/>
            <a:ext cx="2762805" cy="1845554"/>
          </a:xfrm>
          <a:prstGeom prst="rect">
            <a:avLst/>
          </a:prstGeom>
        </p:spPr>
      </p:pic>
      <p:sp>
        <p:nvSpPr>
          <p:cNvPr id="24" name="Rechthoek 23">
            <a:extLst>
              <a:ext uri="{FF2B5EF4-FFF2-40B4-BE49-F238E27FC236}">
                <a16:creationId xmlns:a16="http://schemas.microsoft.com/office/drawing/2014/main" id="{031C40E6-7998-9777-37C8-9A321DCD3E25}"/>
              </a:ext>
            </a:extLst>
          </p:cNvPr>
          <p:cNvSpPr/>
          <p:nvPr/>
        </p:nvSpPr>
        <p:spPr>
          <a:xfrm>
            <a:off x="6516216" y="1615690"/>
            <a:ext cx="1152128" cy="295395"/>
          </a:xfrm>
          <a:prstGeom prst="rect">
            <a:avLst/>
          </a:prstGeom>
          <a:solidFill>
            <a:srgbClr val="B99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5F44CC28-5DF2-1699-2FF9-DE58A976999E}"/>
              </a:ext>
            </a:extLst>
          </p:cNvPr>
          <p:cNvSpPr txBox="1"/>
          <p:nvPr/>
        </p:nvSpPr>
        <p:spPr>
          <a:xfrm>
            <a:off x="6459442" y="1532554"/>
            <a:ext cx="1656184" cy="461665"/>
          </a:xfrm>
          <a:prstGeom prst="rect">
            <a:avLst/>
          </a:prstGeom>
          <a:noFill/>
        </p:spPr>
        <p:txBody>
          <a:bodyPr wrap="square" rtlCol="0">
            <a:spAutoFit/>
          </a:bodyPr>
          <a:lstStyle/>
          <a:p>
            <a:r>
              <a:rPr lang="nl-NL" sz="2400" b="1" dirty="0"/>
              <a:t>EINDPUNT</a:t>
            </a:r>
          </a:p>
        </p:txBody>
      </p:sp>
    </p:spTree>
    <p:extLst>
      <p:ext uri="{BB962C8B-B14F-4D97-AF65-F5344CB8AC3E}">
        <p14:creationId xmlns:p14="http://schemas.microsoft.com/office/powerpoint/2010/main" val="315342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820" y="44624"/>
            <a:ext cx="866636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761615" y="2372102"/>
            <a:ext cx="7842833"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702307" y="2145613"/>
            <a:ext cx="7810624" cy="54073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afstand afleggen </a:t>
            </a:r>
            <a:r>
              <a:rPr lang="nl-NL" sz="3600" b="1" dirty="0">
                <a:effectLst/>
                <a:latin typeface="Century Gothic" panose="020B0502020202020204" pitchFamily="34" charset="0"/>
                <a:ea typeface="Calibri"/>
                <a:cs typeface="Times New Roman"/>
              </a:rPr>
              <a:t>afleggen</a:t>
            </a:r>
            <a:endParaRPr lang="nl-NL" sz="9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97985" y="1306359"/>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40202" y="4489043"/>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444375" y="4479005"/>
            <a:ext cx="314213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route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707904" y="825813"/>
            <a:ext cx="331236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707904" y="819113"/>
            <a:ext cx="321706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navigatie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39654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19848" y="4293096"/>
            <a:ext cx="363612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handwijzer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37831" y="3111982"/>
            <a:ext cx="5472608" cy="90433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86157" y="3061174"/>
            <a:ext cx="530192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de ene plaats naar de andere plaats gaan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4194D76-0816-CDF4-4D15-B6FAD816D1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8694" y="5141961"/>
            <a:ext cx="3151905" cy="1054699"/>
          </a:xfrm>
          <a:prstGeom prst="rect">
            <a:avLst/>
          </a:prstGeom>
        </p:spPr>
      </p:pic>
      <p:pic>
        <p:nvPicPr>
          <p:cNvPr id="3" name="Afbeelding 2">
            <a:extLst>
              <a:ext uri="{FF2B5EF4-FFF2-40B4-BE49-F238E27FC236}">
                <a16:creationId xmlns:a16="http://schemas.microsoft.com/office/drawing/2014/main" id="{2A42D54D-BBB9-830B-7677-9A56D19D7F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0295" y="5126496"/>
            <a:ext cx="3328704" cy="1213209"/>
          </a:xfrm>
          <a:prstGeom prst="rect">
            <a:avLst/>
          </a:prstGeom>
        </p:spPr>
      </p:pic>
      <p:pic>
        <p:nvPicPr>
          <p:cNvPr id="4" name="Afbeelding 3">
            <a:extLst>
              <a:ext uri="{FF2B5EF4-FFF2-40B4-BE49-F238E27FC236}">
                <a16:creationId xmlns:a16="http://schemas.microsoft.com/office/drawing/2014/main" id="{419D7F49-1351-C016-FA27-E71412083A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8998" y="4489043"/>
            <a:ext cx="1660641" cy="1649870"/>
          </a:xfrm>
          <a:prstGeom prst="rect">
            <a:avLst/>
          </a:prstGeom>
        </p:spPr>
      </p:pic>
      <p:pic>
        <p:nvPicPr>
          <p:cNvPr id="19" name="Afbeelding 18" descr="Afbeelding met persoon, buitenshuis, fiets, vasthouden&#10;&#10;Automatisch gegenereerde beschrijving">
            <a:extLst>
              <a:ext uri="{FF2B5EF4-FFF2-40B4-BE49-F238E27FC236}">
                <a16:creationId xmlns:a16="http://schemas.microsoft.com/office/drawing/2014/main" id="{BF6AB159-3C6C-BB4A-E730-3C875E3D28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0266" y="441057"/>
            <a:ext cx="2657540" cy="1775237"/>
          </a:xfrm>
          <a:prstGeom prst="rect">
            <a:avLst/>
          </a:prstGeom>
        </p:spPr>
      </p:pic>
      <p:pic>
        <p:nvPicPr>
          <p:cNvPr id="21" name="Afbeelding 20" descr="Afbeelding met tekst, buitenshuis, hemel, teken&#10;&#10;Automatisch gegenereerde beschrijving">
            <a:extLst>
              <a:ext uri="{FF2B5EF4-FFF2-40B4-BE49-F238E27FC236}">
                <a16:creationId xmlns:a16="http://schemas.microsoft.com/office/drawing/2014/main" id="{89FD6983-4FDA-D8B1-5FA9-A4196E4830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8672" y="5072142"/>
            <a:ext cx="1916663" cy="1280331"/>
          </a:xfrm>
          <a:prstGeom prst="rect">
            <a:avLst/>
          </a:prstGeom>
        </p:spPr>
      </p:pic>
      <p:pic>
        <p:nvPicPr>
          <p:cNvPr id="22" name="Afbeelding 21">
            <a:extLst>
              <a:ext uri="{FF2B5EF4-FFF2-40B4-BE49-F238E27FC236}">
                <a16:creationId xmlns:a16="http://schemas.microsoft.com/office/drawing/2014/main" id="{3C488CE5-AD26-CC1D-5351-A2EFFCDAD9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808224">
            <a:off x="5921394" y="4150954"/>
            <a:ext cx="367244" cy="347813"/>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25  – 20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route</a:t>
            </a:r>
          </a:p>
        </p:txBody>
      </p:sp>
      <p:pic>
        <p:nvPicPr>
          <p:cNvPr id="3" name="Afbeelding 2">
            <a:extLst>
              <a:ext uri="{FF2B5EF4-FFF2-40B4-BE49-F238E27FC236}">
                <a16:creationId xmlns:a16="http://schemas.microsoft.com/office/drawing/2014/main" id="{0FCC5C69-EEC5-214C-1626-AC5C154DE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0101" y="1412776"/>
            <a:ext cx="6703797" cy="511988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afstand afleggen</a:t>
            </a:r>
          </a:p>
        </p:txBody>
      </p:sp>
      <p:pic>
        <p:nvPicPr>
          <p:cNvPr id="5" name="Afbeelding 4" descr="Afbeelding met tekst, kaart, atlas&#10;&#10;Automatisch gegenereerde beschrijving">
            <a:extLst>
              <a:ext uri="{FF2B5EF4-FFF2-40B4-BE49-F238E27FC236}">
                <a16:creationId xmlns:a16="http://schemas.microsoft.com/office/drawing/2014/main" id="{2107BC52-BA8F-02ED-B772-79F591A469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1226143"/>
            <a:ext cx="4173513" cy="5347402"/>
          </a:xfrm>
          <a:prstGeom prst="rect">
            <a:avLst/>
          </a:prstGeom>
        </p:spPr>
      </p:pic>
      <p:pic>
        <p:nvPicPr>
          <p:cNvPr id="9" name="Afbeelding 8">
            <a:extLst>
              <a:ext uri="{FF2B5EF4-FFF2-40B4-BE49-F238E27FC236}">
                <a16:creationId xmlns:a16="http://schemas.microsoft.com/office/drawing/2014/main" id="{B3E9C7C0-543E-50DC-BA5A-36DA7CE057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1677925"/>
            <a:ext cx="1163378" cy="1732806"/>
          </a:xfrm>
          <a:prstGeom prst="rect">
            <a:avLst/>
          </a:prstGeom>
        </p:spPr>
      </p:pic>
      <p:pic>
        <p:nvPicPr>
          <p:cNvPr id="11" name="Afbeelding 10">
            <a:extLst>
              <a:ext uri="{FF2B5EF4-FFF2-40B4-BE49-F238E27FC236}">
                <a16:creationId xmlns:a16="http://schemas.microsoft.com/office/drawing/2014/main" id="{9D159F94-F262-2E17-4FE3-1F340CF8AF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0554" y="3920457"/>
            <a:ext cx="2304256" cy="1862877"/>
          </a:xfrm>
          <a:prstGeom prst="rect">
            <a:avLst/>
          </a:prstGeom>
        </p:spPr>
      </p:pic>
      <p:sp>
        <p:nvSpPr>
          <p:cNvPr id="12" name="Pijl: omhoog/omlaag 11">
            <a:extLst>
              <a:ext uri="{FF2B5EF4-FFF2-40B4-BE49-F238E27FC236}">
                <a16:creationId xmlns:a16="http://schemas.microsoft.com/office/drawing/2014/main" id="{4239F8D6-1D3B-1ADE-3E9E-8E33300B4402}"/>
              </a:ext>
            </a:extLst>
          </p:cNvPr>
          <p:cNvSpPr/>
          <p:nvPr/>
        </p:nvSpPr>
        <p:spPr>
          <a:xfrm>
            <a:off x="5398617" y="1747591"/>
            <a:ext cx="216024" cy="43204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83CCEB62-3DD8-C7B1-BA9C-079F3FC84634}"/>
              </a:ext>
            </a:extLst>
          </p:cNvPr>
          <p:cNvSpPr txBox="1"/>
          <p:nvPr/>
        </p:nvSpPr>
        <p:spPr>
          <a:xfrm>
            <a:off x="1907704" y="3899844"/>
            <a:ext cx="1886370" cy="369332"/>
          </a:xfrm>
          <a:prstGeom prst="rect">
            <a:avLst/>
          </a:prstGeom>
          <a:solidFill>
            <a:schemeClr val="bg2">
              <a:lumMod val="50000"/>
            </a:schemeClr>
          </a:solidFill>
        </p:spPr>
        <p:txBody>
          <a:bodyPr wrap="square" rtlCol="0">
            <a:spAutoFit/>
          </a:bodyPr>
          <a:lstStyle/>
          <a:p>
            <a:r>
              <a:rPr lang="nl-NL" dirty="0">
                <a:latin typeface="Century Gothic" panose="020B0502020202020204" pitchFamily="34" charset="0"/>
              </a:rPr>
              <a:t>Nederland</a:t>
            </a:r>
          </a:p>
        </p:txBody>
      </p:sp>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opgeven</a:t>
            </a:r>
          </a:p>
        </p:txBody>
      </p:sp>
      <p:pic>
        <p:nvPicPr>
          <p:cNvPr id="5" name="Afbeelding 4" descr="Afbeelding met persoon, buitenshuis, kleding, hemel&#10;&#10;Automatisch gegenereerde beschrijving">
            <a:extLst>
              <a:ext uri="{FF2B5EF4-FFF2-40B4-BE49-F238E27FC236}">
                <a16:creationId xmlns:a16="http://schemas.microsoft.com/office/drawing/2014/main" id="{97388602-8FF3-A7DA-5BFE-795FAB2042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84784"/>
            <a:ext cx="7461779" cy="498447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poging</a:t>
            </a:r>
          </a:p>
        </p:txBody>
      </p:sp>
      <p:pic>
        <p:nvPicPr>
          <p:cNvPr id="3" name="Afbeelding 2" descr="Afbeelding met buitenshuis, weg, hemel, gras&#10;&#10;Automatisch gegenereerde beschrijving">
            <a:extLst>
              <a:ext uri="{FF2B5EF4-FFF2-40B4-BE49-F238E27FC236}">
                <a16:creationId xmlns:a16="http://schemas.microsoft.com/office/drawing/2014/main" id="{F53B44CE-A245-FA13-078E-E1914B929A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412776"/>
            <a:ext cx="7344816" cy="4906337"/>
          </a:xfrm>
          <a:prstGeom prst="rect">
            <a:avLst/>
          </a:prstGeom>
        </p:spPr>
      </p:pic>
      <p:sp>
        <p:nvSpPr>
          <p:cNvPr id="4" name="Tekstvak 3">
            <a:extLst>
              <a:ext uri="{FF2B5EF4-FFF2-40B4-BE49-F238E27FC236}">
                <a16:creationId xmlns:a16="http://schemas.microsoft.com/office/drawing/2014/main" id="{AF9585BE-925E-9AC6-E20E-819B890C6645}"/>
              </a:ext>
            </a:extLst>
          </p:cNvPr>
          <p:cNvSpPr txBox="1"/>
          <p:nvPr/>
        </p:nvSpPr>
        <p:spPr>
          <a:xfrm>
            <a:off x="3419872" y="5404048"/>
            <a:ext cx="3384376" cy="769441"/>
          </a:xfrm>
          <a:prstGeom prst="rect">
            <a:avLst/>
          </a:prstGeom>
          <a:noFill/>
        </p:spPr>
        <p:txBody>
          <a:bodyPr wrap="square" rtlCol="0">
            <a:spAutoFit/>
          </a:bodyPr>
          <a:lstStyle/>
          <a:p>
            <a:r>
              <a:rPr lang="nl-NL" sz="4400" b="1" dirty="0">
                <a:latin typeface="Century Gothic" panose="020B0502020202020204" pitchFamily="34" charset="0"/>
              </a:rPr>
              <a:t>16 dagen</a:t>
            </a:r>
            <a:r>
              <a:rPr lang="nl-NL" sz="4400" dirty="0">
                <a:latin typeface="+mj-lt"/>
              </a:rPr>
              <a:t>?</a:t>
            </a:r>
          </a:p>
        </p:txBody>
      </p:sp>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volledig</a:t>
            </a:r>
          </a:p>
        </p:txBody>
      </p:sp>
      <p:sp>
        <p:nvSpPr>
          <p:cNvPr id="4" name="Tekstvak 3">
            <a:extLst>
              <a:ext uri="{FF2B5EF4-FFF2-40B4-BE49-F238E27FC236}">
                <a16:creationId xmlns:a16="http://schemas.microsoft.com/office/drawing/2014/main" id="{170DE978-518D-5542-EE92-7C5273ECDD18}"/>
              </a:ext>
            </a:extLst>
          </p:cNvPr>
          <p:cNvSpPr txBox="1"/>
          <p:nvPr/>
        </p:nvSpPr>
        <p:spPr>
          <a:xfrm>
            <a:off x="6205717" y="2132856"/>
            <a:ext cx="3384376" cy="523220"/>
          </a:xfrm>
          <a:prstGeom prst="rect">
            <a:avLst/>
          </a:prstGeom>
          <a:noFill/>
        </p:spPr>
        <p:txBody>
          <a:bodyPr wrap="square" rtlCol="0">
            <a:spAutoFit/>
          </a:bodyPr>
          <a:lstStyle/>
          <a:p>
            <a:r>
              <a:rPr lang="nl-NL" sz="2800" dirty="0">
                <a:latin typeface="Century Gothic" panose="020B0502020202020204" pitchFamily="34" charset="0"/>
              </a:rPr>
              <a:t>500 kilometer</a:t>
            </a:r>
          </a:p>
        </p:txBody>
      </p:sp>
      <p:sp>
        <p:nvSpPr>
          <p:cNvPr id="5" name="Tekstvak 4">
            <a:extLst>
              <a:ext uri="{FF2B5EF4-FFF2-40B4-BE49-F238E27FC236}">
                <a16:creationId xmlns:a16="http://schemas.microsoft.com/office/drawing/2014/main" id="{3BD478CE-9076-4A41-C30E-0A1D62DA3702}"/>
              </a:ext>
            </a:extLst>
          </p:cNvPr>
          <p:cNvSpPr txBox="1"/>
          <p:nvPr/>
        </p:nvSpPr>
        <p:spPr>
          <a:xfrm>
            <a:off x="4932040" y="4117570"/>
            <a:ext cx="3168352" cy="523220"/>
          </a:xfrm>
          <a:prstGeom prst="rect">
            <a:avLst/>
          </a:prstGeom>
          <a:noFill/>
        </p:spPr>
        <p:txBody>
          <a:bodyPr wrap="square" rtlCol="0">
            <a:spAutoFit/>
          </a:bodyPr>
          <a:lstStyle/>
          <a:p>
            <a:r>
              <a:rPr lang="nl-NL" sz="2800" dirty="0">
                <a:latin typeface="Century Gothic" panose="020B0502020202020204" pitchFamily="34" charset="0"/>
              </a:rPr>
              <a:t>             16 dagen  </a:t>
            </a:r>
          </a:p>
        </p:txBody>
      </p:sp>
      <p:pic>
        <p:nvPicPr>
          <p:cNvPr id="7" name="Afbeelding 6">
            <a:extLst>
              <a:ext uri="{FF2B5EF4-FFF2-40B4-BE49-F238E27FC236}">
                <a16:creationId xmlns:a16="http://schemas.microsoft.com/office/drawing/2014/main" id="{3881BCB5-435A-92B2-8EFA-C588E15D77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6220" y="3018527"/>
            <a:ext cx="1324458" cy="1072180"/>
          </a:xfrm>
          <a:prstGeom prst="rect">
            <a:avLst/>
          </a:prstGeom>
        </p:spPr>
      </p:pic>
      <p:pic>
        <p:nvPicPr>
          <p:cNvPr id="9" name="Afbeelding 8">
            <a:extLst>
              <a:ext uri="{FF2B5EF4-FFF2-40B4-BE49-F238E27FC236}">
                <a16:creationId xmlns:a16="http://schemas.microsoft.com/office/drawing/2014/main" id="{ADE44F1E-7868-7B12-C5D7-5D003064D595}"/>
              </a:ext>
            </a:extLst>
          </p:cNvPr>
          <p:cNvPicPr>
            <a:picLocks noChangeAspect="1"/>
          </p:cNvPicPr>
          <p:nvPr/>
        </p:nvPicPr>
        <p:blipFill>
          <a:blip r:embed="rId4"/>
          <a:stretch>
            <a:fillRect/>
          </a:stretch>
        </p:blipFill>
        <p:spPr>
          <a:xfrm>
            <a:off x="4014019" y="1149202"/>
            <a:ext cx="1476659" cy="5442069"/>
          </a:xfrm>
          <a:prstGeom prst="rect">
            <a:avLst/>
          </a:prstGeom>
        </p:spPr>
      </p:pic>
      <p:sp>
        <p:nvSpPr>
          <p:cNvPr id="2" name="Ovaal 1">
            <a:extLst>
              <a:ext uri="{FF2B5EF4-FFF2-40B4-BE49-F238E27FC236}">
                <a16:creationId xmlns:a16="http://schemas.microsoft.com/office/drawing/2014/main" id="{E17C6ED1-9545-6AAD-CBD4-3A457B1FECE9}"/>
              </a:ext>
            </a:extLst>
          </p:cNvPr>
          <p:cNvSpPr/>
          <p:nvPr/>
        </p:nvSpPr>
        <p:spPr>
          <a:xfrm>
            <a:off x="3711177" y="1066118"/>
            <a:ext cx="1854070" cy="5608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5148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inzetten voor</a:t>
            </a:r>
          </a:p>
        </p:txBody>
      </p:sp>
      <p:pic>
        <p:nvPicPr>
          <p:cNvPr id="5" name="Afbeelding 4" descr="Afbeelding met wiel, buitenshuis, band, Landvoertuig&#10;&#10;Automatisch gegenereerde beschrijving">
            <a:extLst>
              <a:ext uri="{FF2B5EF4-FFF2-40B4-BE49-F238E27FC236}">
                <a16:creationId xmlns:a16="http://schemas.microsoft.com/office/drawing/2014/main" id="{26C39601-1496-2815-8BBB-DCD5458F03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532" y="1340768"/>
            <a:ext cx="7932936" cy="5299201"/>
          </a:xfrm>
          <a:prstGeom prst="rect">
            <a:avLst/>
          </a:prstGeom>
        </p:spPr>
      </p:pic>
      <p:pic>
        <p:nvPicPr>
          <p:cNvPr id="10" name="Afbeelding 9" descr="Afbeelding met persoon, kleding, schoeisel, staan&#10;&#10;Automatisch gegenereerde beschrijving">
            <a:extLst>
              <a:ext uri="{FF2B5EF4-FFF2-40B4-BE49-F238E27FC236}">
                <a16:creationId xmlns:a16="http://schemas.microsoft.com/office/drawing/2014/main" id="{C53C9D28-8A32-F0FD-3DB0-24926F7F2D8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72000" y="0"/>
            <a:ext cx="4947595" cy="740658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genezen</a:t>
            </a:r>
          </a:p>
        </p:txBody>
      </p:sp>
      <p:sp>
        <p:nvSpPr>
          <p:cNvPr id="3" name="Tekstvak 2">
            <a:extLst>
              <a:ext uri="{FF2B5EF4-FFF2-40B4-BE49-F238E27FC236}">
                <a16:creationId xmlns:a16="http://schemas.microsoft.com/office/drawing/2014/main" id="{750C3377-3E95-FE8C-9B13-2F9C8163B02E}"/>
              </a:ext>
            </a:extLst>
          </p:cNvPr>
          <p:cNvSpPr txBox="1"/>
          <p:nvPr/>
        </p:nvSpPr>
        <p:spPr>
          <a:xfrm>
            <a:off x="395536" y="5880281"/>
            <a:ext cx="4822030" cy="923330"/>
          </a:xfrm>
          <a:prstGeom prst="rect">
            <a:avLst/>
          </a:prstGeom>
          <a:noFill/>
        </p:spPr>
        <p:txBody>
          <a:bodyPr wrap="square">
            <a:spAutoFit/>
          </a:bodyPr>
          <a:lstStyle/>
          <a:p>
            <a:r>
              <a:rPr lang="nl-NL" dirty="0">
                <a:hlinkClick r:id="rId3"/>
              </a:rPr>
              <a:t>https://www.youtube.com/watch?v=K2-wKeTbElo</a:t>
            </a:r>
            <a:endParaRPr lang="nl-NL" dirty="0"/>
          </a:p>
          <a:p>
            <a:endParaRPr lang="nl-NL" dirty="0"/>
          </a:p>
        </p:txBody>
      </p:sp>
      <p:pic>
        <p:nvPicPr>
          <p:cNvPr id="5" name="Afbeelding 4" descr="Afbeelding met persoon, kleding, pantalon, Broek&#10;&#10;Automatisch gegenereerde beschrijving">
            <a:extLst>
              <a:ext uri="{FF2B5EF4-FFF2-40B4-BE49-F238E27FC236}">
                <a16:creationId xmlns:a16="http://schemas.microsoft.com/office/drawing/2014/main" id="{E0676177-399F-E3A0-ECB3-D22FC3724C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2396226"/>
            <a:ext cx="3299874" cy="2785626"/>
          </a:xfrm>
          <a:prstGeom prst="rect">
            <a:avLst/>
          </a:prstGeom>
        </p:spPr>
      </p:pic>
      <p:sp>
        <p:nvSpPr>
          <p:cNvPr id="7" name="Pijl: rechts 6">
            <a:extLst>
              <a:ext uri="{FF2B5EF4-FFF2-40B4-BE49-F238E27FC236}">
                <a16:creationId xmlns:a16="http://schemas.microsoft.com/office/drawing/2014/main" id="{E3802491-63DF-90DE-4AF8-1F3AC80D251F}"/>
              </a:ext>
            </a:extLst>
          </p:cNvPr>
          <p:cNvSpPr/>
          <p:nvPr/>
        </p:nvSpPr>
        <p:spPr>
          <a:xfrm>
            <a:off x="2968974" y="3240978"/>
            <a:ext cx="1603025"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wiel, Fietswiel, buitenshuis, hemel&#10;&#10;Automatisch gegenereerde beschrijving">
            <a:extLst>
              <a:ext uri="{FF2B5EF4-FFF2-40B4-BE49-F238E27FC236}">
                <a16:creationId xmlns:a16="http://schemas.microsoft.com/office/drawing/2014/main" id="{CB2309C8-CCC6-BF8E-0DAF-0F41A8BC2C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9399" y="2396226"/>
            <a:ext cx="4170099" cy="2785626"/>
          </a:xfrm>
          <a:prstGeom prst="rect">
            <a:avLst/>
          </a:prstGeom>
        </p:spPr>
      </p:pic>
      <p:sp>
        <p:nvSpPr>
          <p:cNvPr id="17" name="Explosie: 8 punten 16">
            <a:extLst>
              <a:ext uri="{FF2B5EF4-FFF2-40B4-BE49-F238E27FC236}">
                <a16:creationId xmlns:a16="http://schemas.microsoft.com/office/drawing/2014/main" id="{99663894-DEE7-717A-BAD8-E98DEC6DD8E0}"/>
              </a:ext>
            </a:extLst>
          </p:cNvPr>
          <p:cNvSpPr/>
          <p:nvPr/>
        </p:nvSpPr>
        <p:spPr>
          <a:xfrm>
            <a:off x="274502" y="2531099"/>
            <a:ext cx="2596411" cy="2044226"/>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703</Words>
  <Application>Microsoft Office PowerPoint</Application>
  <PresentationFormat>Diavoorstelling (4:3)</PresentationFormat>
  <Paragraphs>176</Paragraphs>
  <Slides>16</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500</cp:revision>
  <dcterms:created xsi:type="dcterms:W3CDTF">2021-06-08T06:13:59Z</dcterms:created>
  <dcterms:modified xsi:type="dcterms:W3CDTF">2023-06-20T09:32:12Z</dcterms:modified>
</cp:coreProperties>
</file>