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5" r:id="rId5"/>
    <p:sldId id="1476" r:id="rId6"/>
    <p:sldId id="1477" r:id="rId7"/>
    <p:sldId id="1478" r:id="rId8"/>
    <p:sldId id="1479" r:id="rId9"/>
    <p:sldId id="1480" r:id="rId10"/>
    <p:sldId id="934" r:id="rId11"/>
    <p:sldId id="263" r:id="rId12"/>
    <p:sldId id="1490" r:id="rId13"/>
    <p:sldId id="1489" r:id="rId14"/>
    <p:sldId id="259" r:id="rId15"/>
    <p:sldId id="1485" r:id="rId16"/>
    <p:sldId id="1488"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934"/>
            <p14:sldId id="263"/>
            <p14:sldId id="1490"/>
            <p14:sldId id="1489"/>
            <p14:sldId id="259"/>
            <p14:sldId id="1485"/>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704" autoAdjust="0"/>
  </p:normalViewPr>
  <p:slideViewPr>
    <p:cSldViewPr>
      <p:cViewPr varScale="1">
        <p:scale>
          <a:sx n="78" d="100"/>
          <a:sy n="78" d="100"/>
        </p:scale>
        <p:origin x="128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recht: </a:t>
            </a:r>
            <a:r>
              <a:rPr lang="nl-NL" sz="1200" kern="1200" dirty="0">
                <a:solidFill>
                  <a:schemeClr val="tx1"/>
                </a:solidFill>
                <a:effectLst/>
                <a:latin typeface="+mn-lt"/>
                <a:ea typeface="+mn-ea"/>
                <a:cs typeface="+mn-cs"/>
              </a:rPr>
              <a:t>iets wat je mag doen of mag hebben</a:t>
            </a:r>
          </a:p>
          <a:p>
            <a:pPr fontAlgn="t"/>
            <a:r>
              <a:rPr lang="nl-NL" sz="1200" b="1" kern="1200" dirty="0">
                <a:solidFill>
                  <a:schemeClr val="tx1"/>
                </a:solidFill>
                <a:effectLst/>
                <a:latin typeface="+mn-lt"/>
                <a:ea typeface="+mn-ea"/>
                <a:cs typeface="+mn-cs"/>
              </a:rPr>
              <a:t>het verdrag: </a:t>
            </a:r>
            <a:r>
              <a:rPr lang="nl-NL" sz="1200" kern="1200" dirty="0">
                <a:solidFill>
                  <a:schemeClr val="tx1"/>
                </a:solidFill>
                <a:effectLst/>
                <a:latin typeface="+mn-lt"/>
                <a:ea typeface="+mn-ea"/>
                <a:cs typeface="+mn-cs"/>
              </a:rPr>
              <a:t>een belangrijke afspraak tussen twee of meer landen</a:t>
            </a:r>
          </a:p>
          <a:p>
            <a:pPr fontAlgn="t"/>
            <a:r>
              <a:rPr lang="nl-NL" sz="1200" b="1" kern="1200" dirty="0">
                <a:solidFill>
                  <a:schemeClr val="tx1"/>
                </a:solidFill>
                <a:effectLst/>
                <a:latin typeface="+mn-lt"/>
                <a:ea typeface="+mn-ea"/>
                <a:cs typeface="+mn-cs"/>
              </a:rPr>
              <a:t>bovendien: </a:t>
            </a:r>
            <a:r>
              <a:rPr lang="nl-NL" sz="1200" kern="1200" dirty="0">
                <a:solidFill>
                  <a:schemeClr val="tx1"/>
                </a:solidFill>
                <a:effectLst/>
                <a:latin typeface="+mn-lt"/>
                <a:ea typeface="+mn-ea"/>
                <a:cs typeface="+mn-cs"/>
              </a:rPr>
              <a:t>ook</a:t>
            </a:r>
          </a:p>
          <a:p>
            <a:pPr fontAlgn="t"/>
            <a:r>
              <a:rPr lang="nl-NL" sz="1200" b="1" kern="1200" dirty="0">
                <a:solidFill>
                  <a:schemeClr val="tx1"/>
                </a:solidFill>
                <a:effectLst/>
                <a:latin typeface="+mn-lt"/>
                <a:ea typeface="+mn-ea"/>
                <a:cs typeface="+mn-cs"/>
              </a:rPr>
              <a:t>de organisatie: </a:t>
            </a:r>
            <a:r>
              <a:rPr lang="nl-NL" sz="1200" kern="1200" dirty="0">
                <a:solidFill>
                  <a:schemeClr val="tx1"/>
                </a:solidFill>
                <a:effectLst/>
                <a:latin typeface="+mn-lt"/>
                <a:ea typeface="+mn-ea"/>
                <a:cs typeface="+mn-cs"/>
              </a:rPr>
              <a:t>een groep mensen die samen voor hetzelfde doel werkt</a:t>
            </a:r>
          </a:p>
          <a:p>
            <a:pPr fontAlgn="t"/>
            <a:r>
              <a:rPr lang="nl-NL" sz="1200" b="1" kern="1200" dirty="0">
                <a:solidFill>
                  <a:schemeClr val="tx1"/>
                </a:solidFill>
                <a:effectLst/>
                <a:latin typeface="+mn-lt"/>
                <a:ea typeface="+mn-ea"/>
                <a:cs typeface="+mn-cs"/>
              </a:rPr>
              <a:t>zakken: </a:t>
            </a:r>
            <a:r>
              <a:rPr lang="nl-NL" sz="1200" kern="1200" dirty="0">
                <a:solidFill>
                  <a:schemeClr val="tx1"/>
                </a:solidFill>
                <a:effectLst/>
                <a:latin typeface="+mn-lt"/>
                <a:ea typeface="+mn-ea"/>
                <a:cs typeface="+mn-cs"/>
              </a:rPr>
              <a:t>naar beneden gaan</a:t>
            </a:r>
          </a:p>
          <a:p>
            <a:pPr fontAlgn="t"/>
            <a:r>
              <a:rPr lang="nl-NL" sz="1200" b="1" kern="1200" dirty="0">
                <a:solidFill>
                  <a:schemeClr val="tx1"/>
                </a:solidFill>
                <a:effectLst/>
                <a:latin typeface="+mn-lt"/>
                <a:ea typeface="+mn-ea"/>
                <a:cs typeface="+mn-cs"/>
              </a:rPr>
              <a:t>zorg nodig hebben: </a:t>
            </a:r>
            <a:r>
              <a:rPr lang="nl-NL" sz="1200" kern="1200" dirty="0">
                <a:solidFill>
                  <a:schemeClr val="tx1"/>
                </a:solidFill>
                <a:effectLst/>
                <a:latin typeface="+mn-lt"/>
                <a:ea typeface="+mn-ea"/>
                <a:cs typeface="+mn-cs"/>
              </a:rPr>
              <a:t>hulp of aandacht nodig hebben</a:t>
            </a:r>
          </a:p>
          <a:p>
            <a:pPr fontAlgn="t"/>
            <a:r>
              <a:rPr lang="nl-NL" sz="1200" b="1" kern="1200" dirty="0">
                <a:solidFill>
                  <a:schemeClr val="tx1"/>
                </a:solidFill>
                <a:effectLst/>
                <a:latin typeface="+mn-lt"/>
                <a:ea typeface="+mn-ea"/>
                <a:cs typeface="+mn-cs"/>
              </a:rPr>
              <a:t>zich schamen: </a:t>
            </a:r>
            <a:r>
              <a:rPr lang="nl-NL" sz="1200" kern="1200" dirty="0">
                <a:solidFill>
                  <a:schemeClr val="tx1"/>
                </a:solidFill>
                <a:effectLst/>
                <a:latin typeface="+mn-lt"/>
                <a:ea typeface="+mn-ea"/>
                <a:cs typeface="+mn-cs"/>
              </a:rPr>
              <a:t>zich schuldig voelen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260"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In bijna de helft van alle gezinnen woont een dier! Op nummer 1 staat de kat. (</a:t>
            </a:r>
            <a:r>
              <a:rPr lang="nl-NL" sz="1800" dirty="0">
                <a:solidFill>
                  <a:srgbClr val="00B050"/>
                </a:solidFill>
                <a:ea typeface="Times New Roman" panose="02020603050405020304" pitchFamily="18" charset="0"/>
                <a:cs typeface="Arial" panose="020B0604020202020204" pitchFamily="34" charset="0"/>
              </a:rPr>
              <a:t>25%</a:t>
            </a:r>
            <a:r>
              <a:rPr lang="nl-NL" sz="1800" dirty="0">
                <a:ea typeface="Times New Roman" panose="02020603050405020304" pitchFamily="18" charset="0"/>
                <a:cs typeface="Arial" panose="020B0604020202020204" pitchFamily="34" charset="0"/>
              </a:rPr>
              <a:t>).</a:t>
            </a:r>
            <a:r>
              <a:rPr lang="nl-NL" sz="1800" dirty="0">
                <a:solidFill>
                  <a:srgbClr val="00B050"/>
                </a:solidFill>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Op nummer 2 staat al heel lang de hond (</a:t>
            </a:r>
            <a:r>
              <a:rPr lang="nl-NL" sz="1800" dirty="0">
                <a:solidFill>
                  <a:srgbClr val="00B050"/>
                </a:solidFill>
                <a:ea typeface="Times New Roman" panose="02020603050405020304" pitchFamily="18" charset="0"/>
                <a:cs typeface="Arial" panose="020B0604020202020204" pitchFamily="34" charset="0"/>
              </a:rPr>
              <a:t>20%</a:t>
            </a:r>
            <a:r>
              <a:rPr lang="nl-NL" sz="1800" dirty="0">
                <a:ea typeface="Times New Roman" panose="02020603050405020304" pitchFamily="18" charset="0"/>
                <a:cs typeface="Arial" panose="020B0604020202020204" pitchFamily="34" charset="0"/>
              </a:rPr>
              <a:t>)</a:t>
            </a:r>
            <a:r>
              <a:rPr lang="nl-NL" sz="1800" dirty="0">
                <a:solidFill>
                  <a:srgbClr val="00B050"/>
                </a:solidFill>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En hij is ook dit jaar niet naar nummer 3 </a:t>
            </a:r>
            <a:r>
              <a:rPr lang="nl-NL" sz="1800" b="1" u="sng" dirty="0">
                <a:ea typeface="Times New Roman" panose="02020603050405020304" pitchFamily="18" charset="0"/>
                <a:cs typeface="Arial" panose="020B0604020202020204" pitchFamily="34" charset="0"/>
              </a:rPr>
              <a:t>gezakt</a:t>
            </a:r>
            <a:r>
              <a:rPr lang="nl-NL" sz="1800" dirty="0">
                <a:ea typeface="Times New Roman" panose="02020603050405020304" pitchFamily="18" charset="0"/>
                <a:cs typeface="Arial" panose="020B0604020202020204" pitchFamily="34" charset="0"/>
              </a:rPr>
              <a:t>. Hij is niet </a:t>
            </a:r>
            <a:r>
              <a:rPr lang="nl-NL" sz="1800" b="1" i="1" dirty="0">
                <a:ea typeface="Times New Roman" panose="02020603050405020304" pitchFamily="18" charset="0"/>
                <a:cs typeface="Arial" panose="020B0604020202020204" pitchFamily="34" charset="0"/>
              </a:rPr>
              <a:t>naar beneden gegaan</a:t>
            </a:r>
            <a:r>
              <a:rPr lang="nl-NL" sz="1800" dirty="0">
                <a:ea typeface="Times New Roman" panose="02020603050405020304" pitchFamily="18" charset="0"/>
                <a:cs typeface="Arial" panose="020B0604020202020204" pitchFamily="34" charset="0"/>
              </a:rPr>
              <a:t>. Hebben jullie thuis ook een poes of een hond? Dan heb je vast ook wel gemerkt dat jouw huisdier veel </a:t>
            </a:r>
            <a:r>
              <a:rPr lang="nl-NL" sz="1800" b="1" u="sng" dirty="0">
                <a:ea typeface="Times New Roman" panose="02020603050405020304" pitchFamily="18" charset="0"/>
                <a:cs typeface="Arial" panose="020B0604020202020204" pitchFamily="34" charset="0"/>
              </a:rPr>
              <a:t>zorg nodig heeft</a:t>
            </a:r>
            <a:r>
              <a:rPr lang="nl-NL" sz="1800" dirty="0">
                <a:ea typeface="Times New Roman" panose="02020603050405020304" pitchFamily="18" charset="0"/>
                <a:cs typeface="Arial" panose="020B0604020202020204" pitchFamily="34" charset="0"/>
              </a:rPr>
              <a:t>. Dat hij </a:t>
            </a:r>
            <a:r>
              <a:rPr lang="nl-NL" sz="1800" b="1" i="1" dirty="0">
                <a:ea typeface="Times New Roman" panose="02020603050405020304" pitchFamily="18" charset="0"/>
                <a:cs typeface="Arial" panose="020B0604020202020204" pitchFamily="34" charset="0"/>
              </a:rPr>
              <a:t>veel hulp of aandacht nodig heeft</a:t>
            </a:r>
            <a:r>
              <a:rPr lang="nl-NL" sz="1800" dirty="0">
                <a:ea typeface="Times New Roman" panose="02020603050405020304" pitchFamily="18" charset="0"/>
                <a:cs typeface="Arial" panose="020B0604020202020204" pitchFamily="34" charset="0"/>
              </a:rPr>
              <a:t>. Hij moet natuurlijk elke dag voer hebben. En misschien moet je de hond elke ochtend wel uitlaten. Dat moet ik namelijk wel. En ik heb daar lang niet altijd zin in. Soms vergéét ik dat zelfs wel eens. Ik </a:t>
            </a:r>
            <a:r>
              <a:rPr lang="nl-NL" sz="1800" b="1" u="sng" dirty="0">
                <a:ea typeface="Times New Roman" panose="02020603050405020304" pitchFamily="18" charset="0"/>
                <a:cs typeface="Arial" panose="020B0604020202020204" pitchFamily="34" charset="0"/>
              </a:rPr>
              <a:t>schaam me</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dan altijd heel erg, ik </a:t>
            </a:r>
            <a:r>
              <a:rPr lang="nl-NL" sz="1800" b="1" i="1" dirty="0">
                <a:ea typeface="Times New Roman" panose="02020603050405020304" pitchFamily="18" charset="0"/>
                <a:cs typeface="Arial" panose="020B0604020202020204" pitchFamily="34" charset="0"/>
              </a:rPr>
              <a:t>voel me schuldig</a:t>
            </a:r>
            <a:r>
              <a:rPr lang="nl-NL" sz="1800" dirty="0">
                <a:ea typeface="Times New Roman" panose="02020603050405020304" pitchFamily="18" charset="0"/>
                <a:cs typeface="Arial" panose="020B0604020202020204" pitchFamily="34" charset="0"/>
              </a:rPr>
              <a:t>, want ik weet hoe fijn hij het vindt om een stuk te lopen. Ik probeer het een volgende keer dan weer goed te maken door een extra rondje te maken. Een hond heeft namelijk wel </a:t>
            </a:r>
            <a:r>
              <a:rPr lang="nl-NL" sz="1800" b="1" u="sng" dirty="0">
                <a:ea typeface="Times New Roman" panose="02020603050405020304" pitchFamily="18" charset="0"/>
                <a:cs typeface="Arial" panose="020B0604020202020204" pitchFamily="34" charset="0"/>
              </a:rPr>
              <a:t>het recht</a:t>
            </a:r>
            <a:r>
              <a:rPr lang="nl-NL" sz="1800" b="1" dirty="0">
                <a:ea typeface="Times New Roman" panose="02020603050405020304" pitchFamily="18" charset="0"/>
                <a:cs typeface="Arial" panose="020B0604020202020204" pitchFamily="34" charset="0"/>
              </a:rPr>
              <a:t>,</a:t>
            </a:r>
            <a:r>
              <a:rPr lang="nl-NL" sz="1800" dirty="0">
                <a:ea typeface="Times New Roman" panose="02020603050405020304" pitchFamily="18" charset="0"/>
                <a:cs typeface="Arial" panose="020B0604020202020204" pitchFamily="34" charset="0"/>
              </a:rPr>
              <a:t> dat is </a:t>
            </a:r>
            <a:r>
              <a:rPr lang="nl-NL" sz="1800" b="1" i="1" dirty="0">
                <a:ea typeface="Times New Roman" panose="02020603050405020304" pitchFamily="18" charset="0"/>
                <a:cs typeface="Arial" panose="020B0604020202020204" pitchFamily="34" charset="0"/>
              </a:rPr>
              <a:t>iets wat je mag doen of mag hebben</a:t>
            </a:r>
            <a:r>
              <a:rPr lang="nl-NL" sz="1800" dirty="0">
                <a:ea typeface="Times New Roman" panose="02020603050405020304" pitchFamily="18" charset="0"/>
                <a:cs typeface="Arial" panose="020B0604020202020204" pitchFamily="34" charset="0"/>
              </a:rPr>
              <a:t>,</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om lekker lang te wandelen. Of om goed geborsteld te worden. </a:t>
            </a:r>
            <a:r>
              <a:rPr lang="nl-NL" sz="1800" b="1" u="sng" dirty="0">
                <a:ea typeface="Times New Roman" panose="02020603050405020304" pitchFamily="18" charset="0"/>
                <a:cs typeface="Arial" panose="020B0604020202020204" pitchFamily="34" charset="0"/>
              </a:rPr>
              <a:t>Bovendien</a:t>
            </a:r>
            <a:r>
              <a:rPr lang="nl-NL" sz="1800" dirty="0">
                <a:ea typeface="Times New Roman" panose="02020603050405020304" pitchFamily="18" charset="0"/>
                <a:cs typeface="Arial" panose="020B0604020202020204" pitchFamily="34" charset="0"/>
              </a:rPr>
              <a:t>,</a:t>
            </a:r>
            <a:r>
              <a:rPr lang="nl-NL" sz="1800" b="1" i="1" dirty="0">
                <a:ea typeface="Times New Roman" panose="02020603050405020304" pitchFamily="18" charset="0"/>
                <a:cs typeface="Arial" panose="020B0604020202020204" pitchFamily="34" charset="0"/>
              </a:rPr>
              <a:t> ook</a:t>
            </a:r>
            <a:r>
              <a:rPr lang="nl-NL" sz="1800" i="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blijft de hond langer gezond als je goed voor hem zorgt.</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Weten jullie trouwens dat wij mensen goed voor onze dieren móéten zorgen?</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De Europese Unie (dat is de groep van de meeste landen in Europa) heeft heel strenge regels gemaakt over hoe wij met onze dieren moeten omgaan. Die regels kun je lezen in heel ingewikkelde </a:t>
            </a:r>
            <a:r>
              <a:rPr lang="nl-NL" sz="1800" b="1" u="sng" dirty="0">
                <a:ea typeface="Times New Roman" panose="02020603050405020304" pitchFamily="18" charset="0"/>
                <a:cs typeface="Arial" panose="020B0604020202020204" pitchFamily="34" charset="0"/>
              </a:rPr>
              <a:t>verdragen</a:t>
            </a:r>
            <a:r>
              <a:rPr lang="nl-NL" sz="1800" dirty="0">
                <a:ea typeface="Times New Roman" panose="02020603050405020304" pitchFamily="18" charset="0"/>
                <a:cs typeface="Arial" panose="020B0604020202020204" pitchFamily="34" charset="0"/>
              </a:rPr>
              <a:t>. </a:t>
            </a:r>
            <a:r>
              <a:rPr lang="nl-NL" sz="1800" dirty="0">
                <a:solidFill>
                  <a:srgbClr val="00B050"/>
                </a:solidFill>
                <a:ea typeface="Times New Roman" panose="02020603050405020304" pitchFamily="18" charset="0"/>
                <a:cs typeface="Arial" panose="020B0604020202020204" pitchFamily="34" charset="0"/>
              </a:rPr>
              <a:t>(link naar artikel 13) </a:t>
            </a:r>
            <a:r>
              <a:rPr lang="nl-NL" sz="1800" dirty="0">
                <a:ea typeface="Times New Roman" panose="02020603050405020304" pitchFamily="18" charset="0"/>
                <a:cs typeface="Arial" panose="020B0604020202020204" pitchFamily="34" charset="0"/>
              </a:rPr>
              <a:t>Zo noemen we </a:t>
            </a:r>
            <a:r>
              <a:rPr lang="nl-NL" sz="1800" b="1" i="1" dirty="0">
                <a:ea typeface="Times New Roman" panose="02020603050405020304" pitchFamily="18" charset="0"/>
                <a:cs typeface="Arial" panose="020B0604020202020204" pitchFamily="34" charset="0"/>
              </a:rPr>
              <a:t>belangrijke afspraken tussen twee of meer landen.</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In Nederland hebben we trouwens een belangrijke </a:t>
            </a:r>
            <a:r>
              <a:rPr lang="nl-NL" sz="1800" b="1" u="sng" dirty="0">
                <a:ea typeface="Times New Roman" panose="02020603050405020304" pitchFamily="18" charset="0"/>
                <a:cs typeface="Arial" panose="020B0604020202020204" pitchFamily="34" charset="0"/>
              </a:rPr>
              <a:t>organisatie</a:t>
            </a:r>
            <a:r>
              <a:rPr lang="nl-NL" sz="1800" dirty="0">
                <a:ea typeface="Times New Roman" panose="02020603050405020304" pitchFamily="18" charset="0"/>
                <a:cs typeface="Arial" panose="020B0604020202020204" pitchFamily="34" charset="0"/>
              </a:rPr>
              <a:t> die er goed op let dat alle dieren goed behandeld worden. Deze organisatie, zo noemen we namelijk </a:t>
            </a:r>
            <a:r>
              <a:rPr lang="nl-NL" sz="1800" b="1" i="1" dirty="0">
                <a:ea typeface="Times New Roman" panose="02020603050405020304" pitchFamily="18" charset="0"/>
                <a:cs typeface="Arial" panose="020B0604020202020204" pitchFamily="34" charset="0"/>
              </a:rPr>
              <a:t>een groep mensen die samen voor hetzelfde doel werkt</a:t>
            </a:r>
            <a:r>
              <a:rPr lang="nl-NL" sz="1800" i="1" dirty="0">
                <a:ea typeface="Times New Roman" panose="02020603050405020304" pitchFamily="18" charset="0"/>
                <a:cs typeface="Arial" panose="020B0604020202020204" pitchFamily="34" charset="0"/>
              </a:rPr>
              <a:t>,</a:t>
            </a:r>
            <a:r>
              <a:rPr lang="nl-NL" sz="1800" b="1" i="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heet de Dierenbescherming. Daar hebben jullie vast wel eens van gehoord. </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Wie van jullie heeft allemaal een huisdier?</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zakken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98994"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stijgen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360989"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naar beneden gaan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vissen </a:t>
            </a:r>
            <a:r>
              <a:rPr lang="nl-NL" sz="2400" i="1" u="sng" dirty="0">
                <a:solidFill>
                  <a:srgbClr val="387038"/>
                </a:solidFill>
                <a:latin typeface="Century Gothic" panose="020B0502020202020204" pitchFamily="34" charset="0"/>
                <a:ea typeface="Calibri"/>
                <a:cs typeface="Times New Roman"/>
              </a:rPr>
              <a:t>zakken</a:t>
            </a:r>
            <a:r>
              <a:rPr lang="nl-NL" sz="2400" i="1" dirty="0">
                <a:solidFill>
                  <a:srgbClr val="387038"/>
                </a:solidFill>
                <a:latin typeface="Century Gothic" panose="020B0502020202020204" pitchFamily="34" charset="0"/>
                <a:ea typeface="Calibri"/>
                <a:cs typeface="Times New Roman"/>
              </a:rPr>
              <a:t> van nummer 3 naar nummer 5.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naar boven gaan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konijn </a:t>
            </a:r>
            <a:r>
              <a:rPr lang="nl-NL" sz="2400" i="1" u="sng" dirty="0">
                <a:solidFill>
                  <a:srgbClr val="387038"/>
                </a:solidFill>
                <a:effectLst/>
                <a:latin typeface="Century Gothic" panose="020B0502020202020204" pitchFamily="34" charset="0"/>
                <a:ea typeface="Calibri"/>
                <a:cs typeface="Times New Roman"/>
              </a:rPr>
              <a:t>stijgt</a:t>
            </a:r>
            <a:r>
              <a:rPr lang="nl-NL" sz="2400" i="1" dirty="0">
                <a:solidFill>
                  <a:srgbClr val="387038"/>
                </a:solidFill>
                <a:effectLst/>
                <a:latin typeface="Century Gothic" panose="020B0502020202020204" pitchFamily="34" charset="0"/>
                <a:ea typeface="Calibri"/>
                <a:cs typeface="Times New Roman"/>
              </a:rPr>
              <a:t> van nummer 5 naar nummer 3.</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AD4C0C3-43B4-3165-5665-0BCDC1695C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026" y="2544415"/>
            <a:ext cx="3943966" cy="1769169"/>
          </a:xfrm>
          <a:prstGeom prst="rect">
            <a:avLst/>
          </a:prstGeom>
        </p:spPr>
      </p:pic>
      <p:pic>
        <p:nvPicPr>
          <p:cNvPr id="5" name="Afbeelding 4">
            <a:extLst>
              <a:ext uri="{FF2B5EF4-FFF2-40B4-BE49-F238E27FC236}">
                <a16:creationId xmlns:a16="http://schemas.microsoft.com/office/drawing/2014/main" id="{EC205EB5-A809-B101-315D-C1D4C88D84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0731" y="2577024"/>
            <a:ext cx="3841468" cy="164406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het recht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57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a:t>
            </a:r>
            <a:r>
              <a:rPr lang="nl-NL" sz="5900" b="1" dirty="0">
                <a:solidFill>
                  <a:srgbClr val="387038"/>
                </a:solidFill>
                <a:effectLst/>
                <a:latin typeface="Century Gothic" panose="020B0502020202020204" pitchFamily="34" charset="0"/>
                <a:ea typeface="Calibri"/>
                <a:cs typeface="Times New Roman"/>
              </a:rPr>
              <a:t>et verbod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je mag doen of mag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hond heeft </a:t>
            </a:r>
            <a:r>
              <a:rPr lang="nl-NL" sz="2400" i="1" u="sng" dirty="0">
                <a:solidFill>
                  <a:srgbClr val="387038"/>
                </a:solidFill>
                <a:latin typeface="Century Gothic" panose="020B0502020202020204" pitchFamily="34" charset="0"/>
                <a:ea typeface="Calibri"/>
                <a:cs typeface="Times New Roman"/>
              </a:rPr>
              <a:t>het recht </a:t>
            </a:r>
            <a:r>
              <a:rPr lang="nl-NL" sz="2400" i="1" dirty="0">
                <a:solidFill>
                  <a:srgbClr val="387038"/>
                </a:solidFill>
                <a:latin typeface="Century Gothic" panose="020B0502020202020204" pitchFamily="34" charset="0"/>
                <a:ea typeface="Calibri"/>
                <a:cs typeface="Times New Roman"/>
              </a:rPr>
              <a:t>om lekker lang te wandelen.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voedsel, snoep, Snack, Cacaopoeder&#10;&#10;Automatisch gegenereerde beschrijving">
            <a:extLst>
              <a:ext uri="{FF2B5EF4-FFF2-40B4-BE49-F238E27FC236}">
                <a16:creationId xmlns:a16="http://schemas.microsoft.com/office/drawing/2014/main" id="{0DA332EA-EBD8-1784-A478-E21EEE5590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4969" y="2515515"/>
            <a:ext cx="1659144" cy="2439919"/>
          </a:xfrm>
          <a:prstGeom prst="rect">
            <a:avLst/>
          </a:prstGeom>
        </p:spPr>
      </p:pic>
      <p:sp>
        <p:nvSpPr>
          <p:cNvPr id="15" name="Tekstvak 2"/>
          <p:cNvSpPr txBox="1">
            <a:spLocks noChangeArrowheads="1"/>
          </p:cNvSpPr>
          <p:nvPr/>
        </p:nvSpPr>
        <p:spPr bwMode="auto">
          <a:xfrm>
            <a:off x="4783012"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je niet mag doen of niet mag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Chocola is giftig voor honden. Je mag dit nooit geven. </a:t>
            </a:r>
            <a:r>
              <a:rPr lang="nl-NL" sz="2200" i="1" u="sng" dirty="0">
                <a:solidFill>
                  <a:srgbClr val="387038"/>
                </a:solidFill>
                <a:latin typeface="Century Gothic" panose="020B0502020202020204" pitchFamily="34" charset="0"/>
                <a:ea typeface="Calibri"/>
                <a:cs typeface="Times New Roman"/>
              </a:rPr>
              <a:t>Di</a:t>
            </a:r>
            <a:r>
              <a:rPr lang="nl-NL" sz="2200" i="1" u="sng" dirty="0">
                <a:solidFill>
                  <a:srgbClr val="387038"/>
                </a:solidFill>
                <a:effectLst/>
                <a:latin typeface="Century Gothic" panose="020B0502020202020204" pitchFamily="34" charset="0"/>
                <a:ea typeface="Calibri"/>
                <a:cs typeface="Times New Roman"/>
              </a:rPr>
              <a:t>t verbod</a:t>
            </a:r>
            <a:r>
              <a:rPr lang="nl-NL" sz="2200" i="1" dirty="0">
                <a:solidFill>
                  <a:srgbClr val="387038"/>
                </a:solidFill>
                <a:effectLst/>
                <a:latin typeface="Century Gothic" panose="020B0502020202020204" pitchFamily="34" charset="0"/>
                <a:ea typeface="Calibri"/>
                <a:cs typeface="Times New Roman"/>
              </a:rPr>
              <a:t> is belangrijk!</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boom, kleding, persoon&#10;&#10;Automatisch gegenereerde beschrijving">
            <a:extLst>
              <a:ext uri="{FF2B5EF4-FFF2-40B4-BE49-F238E27FC236}">
                <a16:creationId xmlns:a16="http://schemas.microsoft.com/office/drawing/2014/main" id="{7E3E32B4-D902-44A9-28E9-4DFDBDC654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618" y="2608989"/>
            <a:ext cx="3949801" cy="2227688"/>
          </a:xfrm>
          <a:prstGeom prst="rect">
            <a:avLst/>
          </a:prstGeom>
        </p:spPr>
      </p:pic>
      <p:pic>
        <p:nvPicPr>
          <p:cNvPr id="8" name="Afbeelding 7" descr="Afbeelding met Kinderkunst&#10;&#10;Automatisch gegenereerde beschrijving">
            <a:extLst>
              <a:ext uri="{FF2B5EF4-FFF2-40B4-BE49-F238E27FC236}">
                <a16:creationId xmlns:a16="http://schemas.microsoft.com/office/drawing/2014/main" id="{3C8F965A-04F6-7869-7DDC-8E49A2944FCE}"/>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820199" y="2276872"/>
            <a:ext cx="1987951" cy="2156129"/>
          </a:xfrm>
          <a:prstGeom prst="rect">
            <a:avLst/>
          </a:prstGeom>
        </p:spPr>
      </p:pic>
    </p:spTree>
    <p:extLst>
      <p:ext uri="{BB962C8B-B14F-4D97-AF65-F5344CB8AC3E}">
        <p14:creationId xmlns:p14="http://schemas.microsoft.com/office/powerpoint/2010/main" val="180889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67"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effectLst/>
                <a:latin typeface="Century Gothic" panose="020B0502020202020204" pitchFamily="34" charset="0"/>
                <a:ea typeface="Calibri"/>
                <a:cs typeface="Times New Roman"/>
              </a:rPr>
              <a:t>zich schamen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0789" y="324061"/>
            <a:ext cx="545758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o</a:t>
            </a:r>
            <a:r>
              <a:rPr lang="nl-NL" sz="5400" b="1" dirty="0">
                <a:solidFill>
                  <a:srgbClr val="387038"/>
                </a:solidFill>
                <a:effectLst/>
                <a:latin typeface="Century Gothic" panose="020B0502020202020204" pitchFamily="34" charset="0"/>
                <a:ea typeface="Calibri"/>
                <a:cs typeface="Times New Roman"/>
              </a:rPr>
              <a:t>nverschillig laten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schuldig voelen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7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schaam me</a:t>
            </a:r>
            <a:r>
              <a:rPr lang="nl-NL" sz="2400" i="1" dirty="0">
                <a:solidFill>
                  <a:srgbClr val="387038"/>
                </a:solidFill>
                <a:latin typeface="Century Gothic" panose="020B0502020202020204" pitchFamily="34" charset="0"/>
                <a:ea typeface="Calibri"/>
                <a:cs typeface="Times New Roman"/>
              </a:rPr>
              <a:t> als ik vergeet de hond uit te</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laten.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64701" y="1511621"/>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achteloos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a:t>
            </a:r>
            <a:r>
              <a:rPr lang="nl-NL" sz="2400" i="1" u="sng" dirty="0">
                <a:solidFill>
                  <a:srgbClr val="387038"/>
                </a:solidFill>
                <a:effectLst/>
                <a:latin typeface="Century Gothic" panose="020B0502020202020204" pitchFamily="34" charset="0"/>
                <a:ea typeface="Calibri"/>
                <a:cs typeface="Times New Roman"/>
              </a:rPr>
              <a:t>laat hem onverschillig </a:t>
            </a:r>
            <a:r>
              <a:rPr lang="nl-NL" sz="2400" i="1" dirty="0">
                <a:solidFill>
                  <a:srgbClr val="387038"/>
                </a:solidFill>
                <a:effectLst/>
                <a:latin typeface="Century Gothic" panose="020B0502020202020204" pitchFamily="34" charset="0"/>
                <a:ea typeface="Calibri"/>
                <a:cs typeface="Times New Roman"/>
              </a:rPr>
              <a:t>als hij vergeet de hond uit te laten.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Menselijk gezicht, schouder&#10;&#10;Automatisch gegenereerde beschrijving">
            <a:extLst>
              <a:ext uri="{FF2B5EF4-FFF2-40B4-BE49-F238E27FC236}">
                <a16:creationId xmlns:a16="http://schemas.microsoft.com/office/drawing/2014/main" id="{07D658DA-AD87-0DCE-DA8B-45D119D039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731" y="2276872"/>
            <a:ext cx="3761337" cy="2512573"/>
          </a:xfrm>
          <a:prstGeom prst="rect">
            <a:avLst/>
          </a:prstGeom>
        </p:spPr>
      </p:pic>
      <p:pic>
        <p:nvPicPr>
          <p:cNvPr id="5" name="Afbeelding 4" descr="Afbeelding met persoon, Menselijk gezicht, muur, kleding&#10;&#10;Automatisch gegenereerde beschrijving">
            <a:extLst>
              <a:ext uri="{FF2B5EF4-FFF2-40B4-BE49-F238E27FC236}">
                <a16:creationId xmlns:a16="http://schemas.microsoft.com/office/drawing/2014/main" id="{1AB9C82A-7931-0E7C-FB9E-A6A8D3285D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7549" y="2348880"/>
            <a:ext cx="3924063" cy="2160240"/>
          </a:xfrm>
          <a:prstGeom prst="rect">
            <a:avLst/>
          </a:prstGeom>
        </p:spPr>
      </p:pic>
    </p:spTree>
    <p:extLst>
      <p:ext uri="{BB962C8B-B14F-4D97-AF65-F5344CB8AC3E}">
        <p14:creationId xmlns:p14="http://schemas.microsoft.com/office/powerpoint/2010/main" val="320472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76705" y="397860"/>
            <a:ext cx="446449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organisatie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66480" y="3861049"/>
            <a:ext cx="26757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66987" y="3875839"/>
            <a:ext cx="301722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b="1" dirty="0">
                <a:latin typeface="Century Gothic" panose="020B0502020202020204" pitchFamily="34" charset="0"/>
                <a:ea typeface="Calibri"/>
                <a:cs typeface="Times New Roman"/>
              </a:rPr>
              <a:t>Greenpeace</a:t>
            </a:r>
            <a:endParaRPr lang="nl-NL" sz="3400" b="1" dirty="0">
              <a:effectLst/>
              <a:latin typeface="Century Gothic" panose="020B0502020202020204" pitchFamily="34" charset="0"/>
              <a:ea typeface="Calibri"/>
              <a:cs typeface="Times New Roman"/>
            </a:endParaRPr>
          </a:p>
        </p:txBody>
      </p:sp>
      <p:sp>
        <p:nvSpPr>
          <p:cNvPr id="9" name="Text Box 14"/>
          <p:cNvSpPr txBox="1"/>
          <p:nvPr/>
        </p:nvSpPr>
        <p:spPr>
          <a:xfrm>
            <a:off x="3123014" y="3591326"/>
            <a:ext cx="2918187" cy="9537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876384" y="3591326"/>
            <a:ext cx="3366724" cy="1159528"/>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b="1" dirty="0">
                <a:latin typeface="Century Gothic" panose="020B0502020202020204" pitchFamily="34" charset="0"/>
                <a:ea typeface="Calibri"/>
                <a:cs typeface="Times New Roman"/>
              </a:rPr>
              <a:t>de Dieren-bescherming</a:t>
            </a:r>
            <a:endParaRPr lang="nl-NL" sz="3400" b="1" dirty="0">
              <a:effectLst/>
              <a:latin typeface="Century Gothic" panose="020B0502020202020204" pitchFamily="34" charset="0"/>
              <a:ea typeface="Calibri"/>
              <a:cs typeface="Times New Roman"/>
            </a:endParaRPr>
          </a:p>
        </p:txBody>
      </p:sp>
      <p:sp>
        <p:nvSpPr>
          <p:cNvPr id="11" name="Text Box 14"/>
          <p:cNvSpPr txBox="1"/>
          <p:nvPr/>
        </p:nvSpPr>
        <p:spPr>
          <a:xfrm>
            <a:off x="6101079" y="3591326"/>
            <a:ext cx="2754009" cy="9537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86055" y="3622574"/>
            <a:ext cx="3157539" cy="97925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b="1" dirty="0">
                <a:latin typeface="Century Gothic" panose="020B0502020202020204" pitchFamily="34" charset="0"/>
                <a:ea typeface="Calibri"/>
                <a:cs typeface="Times New Roman"/>
              </a:rPr>
              <a:t>de Wegenwacht</a:t>
            </a:r>
            <a:endParaRPr lang="nl-NL" sz="34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26904"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70726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groep mensen die samen voor hetzelfde doel werkt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transport, buitenshuis, voertuig, Landvoertuig&#10;&#10;Automatisch gegenereerde beschrijving">
            <a:extLst>
              <a:ext uri="{FF2B5EF4-FFF2-40B4-BE49-F238E27FC236}">
                <a16:creationId xmlns:a16="http://schemas.microsoft.com/office/drawing/2014/main" id="{B82EBAF3-0D40-12D2-5DC7-5FB750D83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5927" y="4611014"/>
            <a:ext cx="2865274" cy="1677493"/>
          </a:xfrm>
          <a:prstGeom prst="rect">
            <a:avLst/>
          </a:prstGeom>
        </p:spPr>
      </p:pic>
      <p:pic>
        <p:nvPicPr>
          <p:cNvPr id="17" name="Afbeelding 16" descr="Afbeelding met transport, voertuig, Landvoertuig, wiel&#10;&#10;Automatisch gegenereerde beschrijving">
            <a:extLst>
              <a:ext uri="{FF2B5EF4-FFF2-40B4-BE49-F238E27FC236}">
                <a16:creationId xmlns:a16="http://schemas.microsoft.com/office/drawing/2014/main" id="{1D1AD83C-5BE6-BE34-BE73-6B00E311E8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1079" y="4593274"/>
            <a:ext cx="2635678" cy="1695233"/>
          </a:xfrm>
          <a:prstGeom prst="rect">
            <a:avLst/>
          </a:prstGeom>
        </p:spPr>
      </p:pic>
      <p:pic>
        <p:nvPicPr>
          <p:cNvPr id="19" name="Afbeelding 18" descr="Afbeelding met vlag, kleding, buitenshuis, banier&#10;&#10;Automatisch gegenereerde beschrijving">
            <a:extLst>
              <a:ext uri="{FF2B5EF4-FFF2-40B4-BE49-F238E27FC236}">
                <a16:creationId xmlns:a16="http://schemas.microsoft.com/office/drawing/2014/main" id="{3F297E29-859C-6733-2646-9C8F72A482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125" y="4605361"/>
            <a:ext cx="2675057" cy="1677493"/>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2307427"/>
            <a:ext cx="7344816" cy="9055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265301" y="2200900"/>
            <a:ext cx="7776864" cy="5040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z</a:t>
            </a:r>
            <a:r>
              <a:rPr lang="nl-NL" sz="6000" b="1" dirty="0">
                <a:effectLst/>
                <a:latin typeface="Century Gothic" panose="020B0502020202020204" pitchFamily="34" charset="0"/>
                <a:ea typeface="Calibri"/>
                <a:cs typeface="Times New Roman"/>
              </a:rPr>
              <a:t>org nodig hebben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631659" y="1432346"/>
            <a:ext cx="1214359" cy="869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58463" y="4060777"/>
            <a:ext cx="263788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80319" y="4031921"/>
            <a:ext cx="327610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baby</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373448" y="825813"/>
            <a:ext cx="21508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92239" y="803866"/>
            <a:ext cx="42122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dier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7402" y="4065929"/>
            <a:ext cx="321320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23402" y="4034164"/>
            <a:ext cx="399066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oudere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000983" y="3203531"/>
            <a:ext cx="6192688" cy="5981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027649" y="3178877"/>
            <a:ext cx="6958109" cy="38867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hulp of aandacht nodig hebben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2C029D7-C45D-BE08-C3B7-9BD29424DB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9087" y="483601"/>
            <a:ext cx="1938240" cy="1291334"/>
          </a:xfrm>
          <a:prstGeom prst="rect">
            <a:avLst/>
          </a:prstGeom>
        </p:spPr>
      </p:pic>
      <p:pic>
        <p:nvPicPr>
          <p:cNvPr id="4" name="Afbeelding 3" descr="Afbeelding met persoon, kleding, Menselijk gezicht, gebouw&#10;&#10;Automatisch gegenereerde beschrijving">
            <a:extLst>
              <a:ext uri="{FF2B5EF4-FFF2-40B4-BE49-F238E27FC236}">
                <a16:creationId xmlns:a16="http://schemas.microsoft.com/office/drawing/2014/main" id="{D75C8549-CB90-BBE8-4C26-5BCE5E0D2F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7397" y="4704605"/>
            <a:ext cx="1853938" cy="1238431"/>
          </a:xfrm>
          <a:prstGeom prst="rect">
            <a:avLst/>
          </a:prstGeom>
        </p:spPr>
      </p:pic>
      <p:pic>
        <p:nvPicPr>
          <p:cNvPr id="19" name="Afbeelding 18" descr="Afbeelding met persoon, kleding, overdekt, muur&#10;&#10;Automatisch gegenereerde beschrijving">
            <a:extLst>
              <a:ext uri="{FF2B5EF4-FFF2-40B4-BE49-F238E27FC236}">
                <a16:creationId xmlns:a16="http://schemas.microsoft.com/office/drawing/2014/main" id="{16A2F686-C570-7092-556A-99929673A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2664" y="4696246"/>
            <a:ext cx="1853939" cy="1238431"/>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86050" y="2300567"/>
            <a:ext cx="5438278" cy="7997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41037" y="2139142"/>
            <a:ext cx="561662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verdrag</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987413" y="1290355"/>
            <a:ext cx="987192" cy="1015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373448" y="4352535"/>
            <a:ext cx="35405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38106" y="4349382"/>
            <a:ext cx="399066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onderhandelen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063891" y="825813"/>
            <a:ext cx="29644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92239" y="803866"/>
            <a:ext cx="42122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afspraak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932677" y="4324861"/>
            <a:ext cx="39906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99007" y="4284122"/>
            <a:ext cx="445967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handtekening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99792" y="3104351"/>
            <a:ext cx="5040560" cy="9674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26458" y="3079696"/>
            <a:ext cx="561662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belangrijke afspraak tussen twee of meer landen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verbruiksartikelen voor kantoor, kleding, Kantoorinstrument&#10;&#10;Automatisch gegenereerde beschrijving">
            <a:extLst>
              <a:ext uri="{FF2B5EF4-FFF2-40B4-BE49-F238E27FC236}">
                <a16:creationId xmlns:a16="http://schemas.microsoft.com/office/drawing/2014/main" id="{D04D7CCB-6234-D756-53E4-9010E01C6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6239" y="296229"/>
            <a:ext cx="2966161" cy="1963598"/>
          </a:xfrm>
          <a:prstGeom prst="rect">
            <a:avLst/>
          </a:prstGeom>
        </p:spPr>
      </p:pic>
      <p:pic>
        <p:nvPicPr>
          <p:cNvPr id="6" name="Afbeelding 5" descr="Afbeelding met schrijfmateriaal, pen, verbruiksartikelen voor kantoor, handschrift&#10;&#10;Automatisch gegenereerde beschrijving">
            <a:extLst>
              <a:ext uri="{FF2B5EF4-FFF2-40B4-BE49-F238E27FC236}">
                <a16:creationId xmlns:a16="http://schemas.microsoft.com/office/drawing/2014/main" id="{661D08B5-AD2D-5EF7-1D9A-4E59EE961F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5172" y="5022302"/>
            <a:ext cx="2398557" cy="1602236"/>
          </a:xfrm>
          <a:prstGeom prst="rect">
            <a:avLst/>
          </a:prstGeom>
        </p:spPr>
      </p:pic>
      <p:pic>
        <p:nvPicPr>
          <p:cNvPr id="20" name="Afbeelding 19" descr="Afbeelding met persoon, kleding, Menselijk gezicht, muur&#10;&#10;Automatisch gegenereerde beschrijving">
            <a:extLst>
              <a:ext uri="{FF2B5EF4-FFF2-40B4-BE49-F238E27FC236}">
                <a16:creationId xmlns:a16="http://schemas.microsoft.com/office/drawing/2014/main" id="{1083B3D1-DCF6-9865-03A7-662BFBBDD0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4341" y="5021554"/>
            <a:ext cx="2287479" cy="1528036"/>
          </a:xfrm>
          <a:prstGeom prst="rect">
            <a:avLst/>
          </a:prstGeom>
        </p:spPr>
      </p:pic>
    </p:spTree>
    <p:extLst>
      <p:ext uri="{BB962C8B-B14F-4D97-AF65-F5344CB8AC3E}">
        <p14:creationId xmlns:p14="http://schemas.microsoft.com/office/powerpoint/2010/main" val="222995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bovendien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ook</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Bovendien</a:t>
            </a:r>
            <a:r>
              <a:rPr lang="nl-NL" sz="2800" i="1" dirty="0">
                <a:solidFill>
                  <a:srgbClr val="387038"/>
                </a:solidFill>
                <a:latin typeface="Century Gothic" panose="020B0502020202020204" pitchFamily="34" charset="0"/>
                <a:cs typeface="Times New Roman"/>
              </a:rPr>
              <a:t> blijft de hond langer gezond als je goed voor hem zorgt.</a:t>
            </a:r>
            <a:endParaRPr lang="nl-NL" sz="2800" i="1" dirty="0">
              <a:solidFill>
                <a:srgbClr val="00B050"/>
              </a:solidFill>
              <a:latin typeface="Century Gothic" panose="020B0502020202020204" pitchFamily="34" charset="0"/>
            </a:endParaRPr>
          </a:p>
        </p:txBody>
      </p:sp>
      <p:pic>
        <p:nvPicPr>
          <p:cNvPr id="3" name="Afbeelding 2" descr="Afbeelding met hemel, gras, wolk, standbeeld&#10;&#10;Automatisch gegenereerde beschrijving">
            <a:extLst>
              <a:ext uri="{FF2B5EF4-FFF2-40B4-BE49-F238E27FC236}">
                <a16:creationId xmlns:a16="http://schemas.microsoft.com/office/drawing/2014/main" id="{66DC61DA-E712-3F21-6868-8AA04A596E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1061" y="2060848"/>
            <a:ext cx="6321878" cy="3439101"/>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a:t>
            </a:r>
            <a:r>
              <a:rPr lang="nl-NL">
                <a:solidFill>
                  <a:srgbClr val="C00000"/>
                </a:solidFill>
                <a:latin typeface="Century Gothic" panose="020B0502020202020204" pitchFamily="34" charset="0"/>
              </a:rPr>
              <a:t>26  – 27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zakken</a:t>
            </a:r>
          </a:p>
        </p:txBody>
      </p:sp>
      <p:pic>
        <p:nvPicPr>
          <p:cNvPr id="3" name="Afbeelding 2" descr="Afbeelding met lijn, diagram, schermopname, ontwerp&#10;&#10;Automatisch gegenereerde beschrijving">
            <a:extLst>
              <a:ext uri="{FF2B5EF4-FFF2-40B4-BE49-F238E27FC236}">
                <a16:creationId xmlns:a16="http://schemas.microsoft.com/office/drawing/2014/main" id="{CCE9CE38-F140-6F07-3EF9-3C94AF4AF0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916832"/>
            <a:ext cx="3429000" cy="3429000"/>
          </a:xfrm>
          <a:prstGeom prst="rect">
            <a:avLst/>
          </a:prstGeom>
        </p:spPr>
      </p:pic>
      <p:pic>
        <p:nvPicPr>
          <p:cNvPr id="4" name="Afbeelding 3">
            <a:extLst>
              <a:ext uri="{FF2B5EF4-FFF2-40B4-BE49-F238E27FC236}">
                <a16:creationId xmlns:a16="http://schemas.microsoft.com/office/drawing/2014/main" id="{B07A1DD1-E1F1-0325-1A35-F68487AF94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1890930"/>
            <a:ext cx="3432345" cy="3432345"/>
          </a:xfrm>
          <a:prstGeom prst="rect">
            <a:avLst/>
          </a:prstGeom>
        </p:spPr>
      </p:pic>
      <p:sp>
        <p:nvSpPr>
          <p:cNvPr id="5" name="Tekstvak 4">
            <a:extLst>
              <a:ext uri="{FF2B5EF4-FFF2-40B4-BE49-F238E27FC236}">
                <a16:creationId xmlns:a16="http://schemas.microsoft.com/office/drawing/2014/main" id="{BA3C7667-18C0-B2FB-C8C6-A6DA9BB89620}"/>
              </a:ext>
            </a:extLst>
          </p:cNvPr>
          <p:cNvSpPr txBox="1"/>
          <p:nvPr/>
        </p:nvSpPr>
        <p:spPr>
          <a:xfrm>
            <a:off x="1403648" y="2348880"/>
            <a:ext cx="1512168" cy="369332"/>
          </a:xfrm>
          <a:prstGeom prst="rect">
            <a:avLst/>
          </a:prstGeom>
          <a:noFill/>
        </p:spPr>
        <p:txBody>
          <a:bodyPr wrap="square" rtlCol="0">
            <a:spAutoFit/>
          </a:bodyPr>
          <a:lstStyle/>
          <a:p>
            <a:r>
              <a:rPr lang="nl-NL" dirty="0"/>
              <a:t>de kat    25%</a:t>
            </a:r>
          </a:p>
        </p:txBody>
      </p:sp>
      <p:sp>
        <p:nvSpPr>
          <p:cNvPr id="7" name="Tekstvak 6">
            <a:extLst>
              <a:ext uri="{FF2B5EF4-FFF2-40B4-BE49-F238E27FC236}">
                <a16:creationId xmlns:a16="http://schemas.microsoft.com/office/drawing/2014/main" id="{1EFE4F88-9635-B2E2-791F-0005F94487B8}"/>
              </a:ext>
            </a:extLst>
          </p:cNvPr>
          <p:cNvSpPr txBox="1"/>
          <p:nvPr/>
        </p:nvSpPr>
        <p:spPr>
          <a:xfrm>
            <a:off x="1403648" y="2852936"/>
            <a:ext cx="1512168" cy="369332"/>
          </a:xfrm>
          <a:prstGeom prst="rect">
            <a:avLst/>
          </a:prstGeom>
          <a:noFill/>
        </p:spPr>
        <p:txBody>
          <a:bodyPr wrap="square" rtlCol="0">
            <a:spAutoFit/>
          </a:bodyPr>
          <a:lstStyle/>
          <a:p>
            <a:r>
              <a:rPr lang="nl-NL" dirty="0"/>
              <a:t>de hond  20%</a:t>
            </a:r>
          </a:p>
        </p:txBody>
      </p:sp>
      <p:sp>
        <p:nvSpPr>
          <p:cNvPr id="8" name="Tekstvak 7">
            <a:extLst>
              <a:ext uri="{FF2B5EF4-FFF2-40B4-BE49-F238E27FC236}">
                <a16:creationId xmlns:a16="http://schemas.microsoft.com/office/drawing/2014/main" id="{476368D5-E6A5-5BE7-9C98-20AE77801C36}"/>
              </a:ext>
            </a:extLst>
          </p:cNvPr>
          <p:cNvSpPr txBox="1"/>
          <p:nvPr/>
        </p:nvSpPr>
        <p:spPr>
          <a:xfrm>
            <a:off x="1422194" y="3401489"/>
            <a:ext cx="1512168" cy="369332"/>
          </a:xfrm>
          <a:prstGeom prst="rect">
            <a:avLst/>
          </a:prstGeom>
          <a:noFill/>
        </p:spPr>
        <p:txBody>
          <a:bodyPr wrap="square" rtlCol="0">
            <a:spAutoFit/>
          </a:bodyPr>
          <a:lstStyle/>
          <a:p>
            <a:r>
              <a:rPr lang="nl-NL" dirty="0"/>
              <a:t>vissen   8%</a:t>
            </a:r>
          </a:p>
        </p:txBody>
      </p:sp>
      <p:sp>
        <p:nvSpPr>
          <p:cNvPr id="9" name="Tekstvak 8">
            <a:extLst>
              <a:ext uri="{FF2B5EF4-FFF2-40B4-BE49-F238E27FC236}">
                <a16:creationId xmlns:a16="http://schemas.microsoft.com/office/drawing/2014/main" id="{83F5018C-865B-65BF-B76E-733BBD6F626F}"/>
              </a:ext>
            </a:extLst>
          </p:cNvPr>
          <p:cNvSpPr txBox="1"/>
          <p:nvPr/>
        </p:nvSpPr>
        <p:spPr>
          <a:xfrm>
            <a:off x="1403648" y="4005064"/>
            <a:ext cx="1800200" cy="369332"/>
          </a:xfrm>
          <a:prstGeom prst="rect">
            <a:avLst/>
          </a:prstGeom>
          <a:noFill/>
        </p:spPr>
        <p:txBody>
          <a:bodyPr wrap="square" rtlCol="0">
            <a:spAutoFit/>
          </a:bodyPr>
          <a:lstStyle/>
          <a:p>
            <a:r>
              <a:rPr lang="nl-NL" dirty="0"/>
              <a:t>vijvervissen  6%</a:t>
            </a:r>
          </a:p>
        </p:txBody>
      </p:sp>
      <p:sp>
        <p:nvSpPr>
          <p:cNvPr id="10" name="Tekstvak 9">
            <a:extLst>
              <a:ext uri="{FF2B5EF4-FFF2-40B4-BE49-F238E27FC236}">
                <a16:creationId xmlns:a16="http://schemas.microsoft.com/office/drawing/2014/main" id="{14505B3B-F736-4DDE-D9B6-5F5F21AFABB3}"/>
              </a:ext>
            </a:extLst>
          </p:cNvPr>
          <p:cNvSpPr txBox="1"/>
          <p:nvPr/>
        </p:nvSpPr>
        <p:spPr>
          <a:xfrm>
            <a:off x="1317948" y="4557591"/>
            <a:ext cx="1597868" cy="369332"/>
          </a:xfrm>
          <a:prstGeom prst="rect">
            <a:avLst/>
          </a:prstGeom>
          <a:noFill/>
        </p:spPr>
        <p:txBody>
          <a:bodyPr wrap="square" rtlCol="0">
            <a:spAutoFit/>
          </a:bodyPr>
          <a:lstStyle/>
          <a:p>
            <a:r>
              <a:rPr lang="nl-NL" dirty="0"/>
              <a:t>het konijn 5%</a:t>
            </a:r>
          </a:p>
        </p:txBody>
      </p:sp>
      <p:sp>
        <p:nvSpPr>
          <p:cNvPr id="11" name="Tekstvak 10">
            <a:extLst>
              <a:ext uri="{FF2B5EF4-FFF2-40B4-BE49-F238E27FC236}">
                <a16:creationId xmlns:a16="http://schemas.microsoft.com/office/drawing/2014/main" id="{97BC67C2-E303-59B2-1424-FAED11FF5912}"/>
              </a:ext>
            </a:extLst>
          </p:cNvPr>
          <p:cNvSpPr txBox="1"/>
          <p:nvPr/>
        </p:nvSpPr>
        <p:spPr>
          <a:xfrm>
            <a:off x="6156176" y="2276872"/>
            <a:ext cx="1728192" cy="369332"/>
          </a:xfrm>
          <a:prstGeom prst="rect">
            <a:avLst/>
          </a:prstGeom>
          <a:noFill/>
        </p:spPr>
        <p:txBody>
          <a:bodyPr wrap="square" rtlCol="0">
            <a:spAutoFit/>
          </a:bodyPr>
          <a:lstStyle/>
          <a:p>
            <a:r>
              <a:rPr lang="nl-NL" dirty="0"/>
              <a:t>de kat  25%</a:t>
            </a:r>
          </a:p>
        </p:txBody>
      </p:sp>
      <p:sp>
        <p:nvSpPr>
          <p:cNvPr id="12" name="Tekstvak 11">
            <a:extLst>
              <a:ext uri="{FF2B5EF4-FFF2-40B4-BE49-F238E27FC236}">
                <a16:creationId xmlns:a16="http://schemas.microsoft.com/office/drawing/2014/main" id="{D8584985-F1DB-5448-8DD4-52CDA51F7C8F}"/>
              </a:ext>
            </a:extLst>
          </p:cNvPr>
          <p:cNvSpPr txBox="1"/>
          <p:nvPr/>
        </p:nvSpPr>
        <p:spPr>
          <a:xfrm>
            <a:off x="6156176" y="2852936"/>
            <a:ext cx="1584176" cy="369332"/>
          </a:xfrm>
          <a:prstGeom prst="rect">
            <a:avLst/>
          </a:prstGeom>
          <a:noFill/>
        </p:spPr>
        <p:txBody>
          <a:bodyPr wrap="square" rtlCol="0">
            <a:spAutoFit/>
          </a:bodyPr>
          <a:lstStyle/>
          <a:p>
            <a:r>
              <a:rPr lang="nl-NL" dirty="0"/>
              <a:t>de hond  20%</a:t>
            </a:r>
          </a:p>
        </p:txBody>
      </p:sp>
      <p:sp>
        <p:nvSpPr>
          <p:cNvPr id="13" name="Tekstvak 12">
            <a:extLst>
              <a:ext uri="{FF2B5EF4-FFF2-40B4-BE49-F238E27FC236}">
                <a16:creationId xmlns:a16="http://schemas.microsoft.com/office/drawing/2014/main" id="{C7FFB0ED-007C-736B-889F-33A433D5C108}"/>
              </a:ext>
            </a:extLst>
          </p:cNvPr>
          <p:cNvSpPr txBox="1"/>
          <p:nvPr/>
        </p:nvSpPr>
        <p:spPr>
          <a:xfrm>
            <a:off x="6156176" y="3401489"/>
            <a:ext cx="1565630" cy="369332"/>
          </a:xfrm>
          <a:prstGeom prst="rect">
            <a:avLst/>
          </a:prstGeom>
          <a:noFill/>
        </p:spPr>
        <p:txBody>
          <a:bodyPr wrap="square" rtlCol="0">
            <a:spAutoFit/>
          </a:bodyPr>
          <a:lstStyle/>
          <a:p>
            <a:r>
              <a:rPr lang="nl-NL" dirty="0"/>
              <a:t>het konijn 8%</a:t>
            </a:r>
          </a:p>
        </p:txBody>
      </p:sp>
      <p:sp>
        <p:nvSpPr>
          <p:cNvPr id="14" name="Tekstvak 13">
            <a:extLst>
              <a:ext uri="{FF2B5EF4-FFF2-40B4-BE49-F238E27FC236}">
                <a16:creationId xmlns:a16="http://schemas.microsoft.com/office/drawing/2014/main" id="{8DA19416-5B86-BF6E-5874-FF3A1AD74667}"/>
              </a:ext>
            </a:extLst>
          </p:cNvPr>
          <p:cNvSpPr txBox="1"/>
          <p:nvPr/>
        </p:nvSpPr>
        <p:spPr>
          <a:xfrm>
            <a:off x="6156176" y="4005064"/>
            <a:ext cx="1800200" cy="369332"/>
          </a:xfrm>
          <a:prstGeom prst="rect">
            <a:avLst/>
          </a:prstGeom>
          <a:noFill/>
        </p:spPr>
        <p:txBody>
          <a:bodyPr wrap="square" rtlCol="0">
            <a:spAutoFit/>
          </a:bodyPr>
          <a:lstStyle/>
          <a:p>
            <a:r>
              <a:rPr lang="nl-NL" dirty="0"/>
              <a:t>vijvervissen 6%</a:t>
            </a:r>
          </a:p>
        </p:txBody>
      </p:sp>
      <p:sp>
        <p:nvSpPr>
          <p:cNvPr id="15" name="Tekstvak 14">
            <a:extLst>
              <a:ext uri="{FF2B5EF4-FFF2-40B4-BE49-F238E27FC236}">
                <a16:creationId xmlns:a16="http://schemas.microsoft.com/office/drawing/2014/main" id="{1FB2F7E0-415C-031E-FFF4-255949A8E78C}"/>
              </a:ext>
            </a:extLst>
          </p:cNvPr>
          <p:cNvSpPr txBox="1"/>
          <p:nvPr/>
        </p:nvSpPr>
        <p:spPr>
          <a:xfrm>
            <a:off x="6227912" y="4525678"/>
            <a:ext cx="1728192" cy="369332"/>
          </a:xfrm>
          <a:prstGeom prst="rect">
            <a:avLst/>
          </a:prstGeom>
          <a:noFill/>
        </p:spPr>
        <p:txBody>
          <a:bodyPr wrap="square" rtlCol="0">
            <a:spAutoFit/>
          </a:bodyPr>
          <a:lstStyle/>
          <a:p>
            <a:r>
              <a:rPr lang="nl-NL" dirty="0"/>
              <a:t>vissen 5%</a:t>
            </a:r>
          </a:p>
        </p:txBody>
      </p:sp>
      <p:cxnSp>
        <p:nvCxnSpPr>
          <p:cNvPr id="17" name="Verbindingslijn: gebogen 16">
            <a:extLst>
              <a:ext uri="{FF2B5EF4-FFF2-40B4-BE49-F238E27FC236}">
                <a16:creationId xmlns:a16="http://schemas.microsoft.com/office/drawing/2014/main" id="{F1FAF6AF-C630-3992-75ED-D91B6682B492}"/>
              </a:ext>
            </a:extLst>
          </p:cNvPr>
          <p:cNvCxnSpPr>
            <a:cxnSpLocks/>
          </p:cNvCxnSpPr>
          <p:nvPr/>
        </p:nvCxnSpPr>
        <p:spPr>
          <a:xfrm>
            <a:off x="3347864" y="3618068"/>
            <a:ext cx="1944216" cy="112418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ekstvak 1">
            <a:extLst>
              <a:ext uri="{FF2B5EF4-FFF2-40B4-BE49-F238E27FC236}">
                <a16:creationId xmlns:a16="http://schemas.microsoft.com/office/drawing/2014/main" id="{A01B17A2-A338-97F3-7EA4-9DEE3E053EA8}"/>
              </a:ext>
            </a:extLst>
          </p:cNvPr>
          <p:cNvSpPr txBox="1"/>
          <p:nvPr/>
        </p:nvSpPr>
        <p:spPr>
          <a:xfrm>
            <a:off x="611560" y="1340768"/>
            <a:ext cx="7704856" cy="369332"/>
          </a:xfrm>
          <a:prstGeom prst="rect">
            <a:avLst/>
          </a:prstGeom>
          <a:noFill/>
        </p:spPr>
        <p:txBody>
          <a:bodyPr wrap="square" rtlCol="0">
            <a:spAutoFit/>
          </a:bodyPr>
          <a:lstStyle/>
          <a:p>
            <a:r>
              <a:rPr lang="nl-NL" dirty="0"/>
              <a:t>             </a:t>
            </a:r>
            <a:r>
              <a:rPr lang="nl-NL" b="1" dirty="0">
                <a:latin typeface="Century Gothic" panose="020B0502020202020204" pitchFamily="34" charset="0"/>
              </a:rPr>
              <a:t>2020                                                                       2023 </a:t>
            </a:r>
            <a:r>
              <a:rPr lang="nl-NL" dirty="0"/>
              <a:t>     </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boom, grond, persoon&#10;&#10;Automatisch gegenereerde beschrijving">
            <a:extLst>
              <a:ext uri="{FF2B5EF4-FFF2-40B4-BE49-F238E27FC236}">
                <a16:creationId xmlns:a16="http://schemas.microsoft.com/office/drawing/2014/main" id="{90981217-5C92-1E05-EE61-5BBFF9786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2020" y="1475438"/>
            <a:ext cx="4496444" cy="3003625"/>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zorg nodig hebben</a:t>
            </a:r>
          </a:p>
        </p:txBody>
      </p:sp>
      <p:pic>
        <p:nvPicPr>
          <p:cNvPr id="2" name="Afbeelding 1">
            <a:extLst>
              <a:ext uri="{FF2B5EF4-FFF2-40B4-BE49-F238E27FC236}">
                <a16:creationId xmlns:a16="http://schemas.microsoft.com/office/drawing/2014/main" id="{4EF5EB5A-97D5-6836-EA4B-5E7F37D1D8C1}"/>
              </a:ext>
            </a:extLst>
          </p:cNvPr>
          <p:cNvPicPr>
            <a:picLocks noChangeAspect="1"/>
          </p:cNvPicPr>
          <p:nvPr/>
        </p:nvPicPr>
        <p:blipFill>
          <a:blip r:embed="rId4"/>
          <a:stretch>
            <a:fillRect/>
          </a:stretch>
        </p:blipFill>
        <p:spPr>
          <a:xfrm>
            <a:off x="176045" y="2708920"/>
            <a:ext cx="4762500" cy="3181350"/>
          </a:xfrm>
          <a:prstGeom prst="rect">
            <a:avLst/>
          </a:prstGeom>
        </p:spPr>
      </p:pic>
      <p:pic>
        <p:nvPicPr>
          <p:cNvPr id="7" name="Afbeelding 6" descr="Afbeelding met Hondenras, hond, huisdier, muur&#10;&#10;Automatisch gegenereerde beschrijving">
            <a:extLst>
              <a:ext uri="{FF2B5EF4-FFF2-40B4-BE49-F238E27FC236}">
                <a16:creationId xmlns:a16="http://schemas.microsoft.com/office/drawing/2014/main" id="{B478C4EB-60E0-D90E-ED0A-58D16FBC4D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8545" y="4052326"/>
            <a:ext cx="3809919" cy="254502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schamen</a:t>
            </a:r>
          </a:p>
        </p:txBody>
      </p:sp>
      <p:pic>
        <p:nvPicPr>
          <p:cNvPr id="3" name="Afbeelding 2" descr="Afbeelding met persoon, kleding, Menselijk gezicht, schouder&#10;&#10;Automatisch gegenereerde beschrijving">
            <a:extLst>
              <a:ext uri="{FF2B5EF4-FFF2-40B4-BE49-F238E27FC236}">
                <a16:creationId xmlns:a16="http://schemas.microsoft.com/office/drawing/2014/main" id="{B1D31353-4466-AF24-07FB-4AE6F71CF4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12776"/>
            <a:ext cx="7704856" cy="514684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recht</a:t>
            </a:r>
          </a:p>
        </p:txBody>
      </p:sp>
      <p:pic>
        <p:nvPicPr>
          <p:cNvPr id="3" name="Afbeelding 2" descr="Afbeelding met buitenshuis, boom, kleding, persoon&#10;&#10;Automatisch gegenereerde beschrijving">
            <a:extLst>
              <a:ext uri="{FF2B5EF4-FFF2-40B4-BE49-F238E27FC236}">
                <a16:creationId xmlns:a16="http://schemas.microsoft.com/office/drawing/2014/main" id="{E87185BB-02F4-482B-E972-DA37FAAFF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700808"/>
            <a:ext cx="8307986" cy="468570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bovendien</a:t>
            </a:r>
          </a:p>
        </p:txBody>
      </p:sp>
      <p:pic>
        <p:nvPicPr>
          <p:cNvPr id="11" name="Afbeelding 10" descr="Afbeelding met hemel, gras, wolk, standbeeld&#10;&#10;Automatisch gegenereerde beschrijving">
            <a:extLst>
              <a:ext uri="{FF2B5EF4-FFF2-40B4-BE49-F238E27FC236}">
                <a16:creationId xmlns:a16="http://schemas.microsoft.com/office/drawing/2014/main" id="{C60992E7-0D76-22ED-658C-59944E9D34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988840"/>
            <a:ext cx="7745279" cy="421343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verdrag</a:t>
            </a:r>
          </a:p>
        </p:txBody>
      </p:sp>
      <p:pic>
        <p:nvPicPr>
          <p:cNvPr id="2" name="Afbeelding 1">
            <a:extLst>
              <a:ext uri="{FF2B5EF4-FFF2-40B4-BE49-F238E27FC236}">
                <a16:creationId xmlns:a16="http://schemas.microsoft.com/office/drawing/2014/main" id="{442AA099-7472-2196-45C1-3EBC716DE0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5631856"/>
            <a:ext cx="4901609" cy="1231499"/>
          </a:xfrm>
          <a:prstGeom prst="rect">
            <a:avLst/>
          </a:prstGeom>
        </p:spPr>
      </p:pic>
      <p:pic>
        <p:nvPicPr>
          <p:cNvPr id="5" name="Afbeelding 4" descr="Afbeelding met vlag&#10;&#10;Automatisch gegenereerde beschrijving">
            <a:extLst>
              <a:ext uri="{FF2B5EF4-FFF2-40B4-BE49-F238E27FC236}">
                <a16:creationId xmlns:a16="http://schemas.microsoft.com/office/drawing/2014/main" id="{0F5A3030-CA9A-D5A7-7285-2C3E09792E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836712"/>
            <a:ext cx="2656346" cy="3849776"/>
          </a:xfrm>
          <a:prstGeom prst="rect">
            <a:avLst/>
          </a:prstGeom>
        </p:spPr>
      </p:pic>
      <p:pic>
        <p:nvPicPr>
          <p:cNvPr id="7" name="Afbeelding 6">
            <a:extLst>
              <a:ext uri="{FF2B5EF4-FFF2-40B4-BE49-F238E27FC236}">
                <a16:creationId xmlns:a16="http://schemas.microsoft.com/office/drawing/2014/main" id="{B67BC4AE-7230-0DB7-7EAD-352BBDCE4DC8}"/>
              </a:ext>
            </a:extLst>
          </p:cNvPr>
          <p:cNvPicPr>
            <a:picLocks noChangeAspect="1"/>
          </p:cNvPicPr>
          <p:nvPr/>
        </p:nvPicPr>
        <p:blipFill>
          <a:blip r:embed="rId5"/>
          <a:stretch>
            <a:fillRect/>
          </a:stretch>
        </p:blipFill>
        <p:spPr>
          <a:xfrm>
            <a:off x="1475656" y="1916832"/>
            <a:ext cx="4940471" cy="327331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organisatie</a:t>
            </a:r>
          </a:p>
        </p:txBody>
      </p:sp>
      <p:pic>
        <p:nvPicPr>
          <p:cNvPr id="5" name="Afbeelding 4" descr="Afbeelding met transport, buitenshuis, voertuig, Landvoertuig&#10;&#10;Automatisch gegenereerde beschrijving">
            <a:extLst>
              <a:ext uri="{FF2B5EF4-FFF2-40B4-BE49-F238E27FC236}">
                <a16:creationId xmlns:a16="http://schemas.microsoft.com/office/drawing/2014/main" id="{C6B953E0-9480-5702-11D9-19040078B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12776"/>
            <a:ext cx="7272808" cy="4974600"/>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750</Words>
  <Application>Microsoft Office PowerPoint</Application>
  <PresentationFormat>Diavoorstelling (4:3)</PresentationFormat>
  <Paragraphs>174</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499</cp:revision>
  <dcterms:created xsi:type="dcterms:W3CDTF">2021-06-08T06:13:59Z</dcterms:created>
  <dcterms:modified xsi:type="dcterms:W3CDTF">2023-06-27T09:23:49Z</dcterms:modified>
</cp:coreProperties>
</file>