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1437" r:id="rId2"/>
    <p:sldId id="548" r:id="rId3"/>
    <p:sldId id="1478" r:id="rId4"/>
    <p:sldId id="1479" r:id="rId5"/>
    <p:sldId id="1476" r:id="rId6"/>
    <p:sldId id="1475" r:id="rId7"/>
    <p:sldId id="1477" r:id="rId8"/>
    <p:sldId id="1460" r:id="rId9"/>
    <p:sldId id="1480" r:id="rId10"/>
    <p:sldId id="934" r:id="rId11"/>
    <p:sldId id="263" r:id="rId12"/>
    <p:sldId id="1486" r:id="rId13"/>
    <p:sldId id="1489" r:id="rId14"/>
    <p:sldId id="1490" r:id="rId15"/>
    <p:sldId id="1484" r:id="rId16"/>
    <p:sldId id="259" r:id="rId17"/>
    <p:sldId id="1488" r:id="rId18"/>
    <p:sldId id="1474" r:id="rId19"/>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78"/>
            <p14:sldId id="1479"/>
            <p14:sldId id="1476"/>
            <p14:sldId id="1475"/>
            <p14:sldId id="1477"/>
            <p14:sldId id="1460"/>
            <p14:sldId id="1480"/>
            <p14:sldId id="934"/>
            <p14:sldId id="263"/>
            <p14:sldId id="1486"/>
            <p14:sldId id="1489"/>
            <p14:sldId id="1490"/>
            <p14:sldId id="1484"/>
            <p14:sldId id="259"/>
            <p14:sldId id="1488"/>
            <p14:sldId id="147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77570" autoAdjust="0"/>
  </p:normalViewPr>
  <p:slideViewPr>
    <p:cSldViewPr>
      <p:cViewPr varScale="1">
        <p:scale>
          <a:sx n="63" d="100"/>
          <a:sy n="63" d="100"/>
        </p:scale>
        <p:origin x="1642"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13-6-2023</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13-6-2023</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dirty="0">
                <a:solidFill>
                  <a:schemeClr val="tx1"/>
                </a:solidFill>
                <a:effectLst/>
                <a:latin typeface="+mn-lt"/>
                <a:ea typeface="+mn-ea"/>
                <a:cs typeface="+mn-cs"/>
              </a:rPr>
              <a:t>Woordenoverzicht:</a:t>
            </a:r>
          </a:p>
          <a:p>
            <a:pPr fontAlgn="t"/>
            <a:endParaRPr lang="nl-NL" sz="1200" b="1" kern="1200" dirty="0">
              <a:solidFill>
                <a:schemeClr val="tx1"/>
              </a:solidFill>
              <a:effectLst/>
              <a:latin typeface="+mn-lt"/>
              <a:ea typeface="+mn-ea"/>
              <a:cs typeface="+mn-cs"/>
            </a:endParaRPr>
          </a:p>
          <a:p>
            <a:pPr fontAlgn="t"/>
            <a:r>
              <a:rPr lang="nl-NL" sz="1200" b="1" kern="1200" dirty="0">
                <a:solidFill>
                  <a:schemeClr val="tx1"/>
                </a:solidFill>
                <a:effectLst/>
                <a:latin typeface="+mn-lt"/>
                <a:ea typeface="+mn-ea"/>
                <a:cs typeface="+mn-cs"/>
              </a:rPr>
              <a:t>overleven: </a:t>
            </a:r>
            <a:r>
              <a:rPr lang="nl-NL" sz="1200" kern="1200" dirty="0">
                <a:solidFill>
                  <a:schemeClr val="tx1"/>
                </a:solidFill>
                <a:effectLst/>
                <a:latin typeface="+mn-lt"/>
                <a:ea typeface="+mn-ea"/>
                <a:cs typeface="+mn-cs"/>
              </a:rPr>
              <a:t>blijven leven</a:t>
            </a:r>
          </a:p>
          <a:p>
            <a:pPr fontAlgn="t"/>
            <a:r>
              <a:rPr lang="nl-NL" sz="1200" b="1" kern="1200" dirty="0">
                <a:solidFill>
                  <a:schemeClr val="tx1"/>
                </a:solidFill>
                <a:effectLst/>
                <a:latin typeface="+mn-lt"/>
                <a:ea typeface="+mn-ea"/>
                <a:cs typeface="+mn-cs"/>
              </a:rPr>
              <a:t>de volwassene: </a:t>
            </a:r>
            <a:r>
              <a:rPr lang="nl-NL" sz="1200" kern="1200" dirty="0">
                <a:solidFill>
                  <a:schemeClr val="tx1"/>
                </a:solidFill>
                <a:effectLst/>
                <a:latin typeface="+mn-lt"/>
                <a:ea typeface="+mn-ea"/>
                <a:cs typeface="+mn-cs"/>
              </a:rPr>
              <a:t>iemand van 18 jaar of ouder</a:t>
            </a:r>
          </a:p>
          <a:p>
            <a:pPr fontAlgn="t"/>
            <a:r>
              <a:rPr lang="nl-NL" sz="1200" b="1" kern="1200" dirty="0">
                <a:solidFill>
                  <a:schemeClr val="tx1"/>
                </a:solidFill>
                <a:effectLst/>
                <a:latin typeface="+mn-lt"/>
                <a:ea typeface="+mn-ea"/>
                <a:cs typeface="+mn-cs"/>
              </a:rPr>
              <a:t>neerstorten: </a:t>
            </a:r>
            <a:r>
              <a:rPr lang="nl-NL" sz="1200" kern="1200" dirty="0">
                <a:solidFill>
                  <a:schemeClr val="tx1"/>
                </a:solidFill>
                <a:effectLst/>
                <a:latin typeface="+mn-lt"/>
                <a:ea typeface="+mn-ea"/>
                <a:cs typeface="+mn-cs"/>
              </a:rPr>
              <a:t>snel naar beneden vallen</a:t>
            </a:r>
          </a:p>
          <a:p>
            <a:pPr fontAlgn="t"/>
            <a:r>
              <a:rPr lang="nl-NL" sz="1200" b="1" kern="1200" dirty="0">
                <a:solidFill>
                  <a:schemeClr val="tx1"/>
                </a:solidFill>
                <a:effectLst/>
                <a:latin typeface="+mn-lt"/>
                <a:ea typeface="+mn-ea"/>
                <a:cs typeface="+mn-cs"/>
              </a:rPr>
              <a:t>de hoop: </a:t>
            </a:r>
            <a:r>
              <a:rPr lang="nl-NL" sz="1200" kern="1200" dirty="0">
                <a:solidFill>
                  <a:schemeClr val="tx1"/>
                </a:solidFill>
                <a:effectLst/>
                <a:latin typeface="+mn-lt"/>
                <a:ea typeface="+mn-ea"/>
                <a:cs typeface="+mn-cs"/>
              </a:rPr>
              <a:t>de wens dat er iets gebeurt wat je graag wilt</a:t>
            </a:r>
          </a:p>
          <a:p>
            <a:pPr fontAlgn="t"/>
            <a:r>
              <a:rPr lang="nl-NL" sz="1200" b="1" kern="1200" dirty="0">
                <a:solidFill>
                  <a:schemeClr val="tx1"/>
                </a:solidFill>
                <a:effectLst/>
                <a:latin typeface="+mn-lt"/>
                <a:ea typeface="+mn-ea"/>
                <a:cs typeface="+mn-cs"/>
              </a:rPr>
              <a:t>ongelofelijk: </a:t>
            </a:r>
            <a:r>
              <a:rPr lang="nl-NL" sz="1200" kern="1200" dirty="0">
                <a:solidFill>
                  <a:schemeClr val="tx1"/>
                </a:solidFill>
                <a:effectLst/>
                <a:latin typeface="+mn-lt"/>
                <a:ea typeface="+mn-ea"/>
                <a:cs typeface="+mn-cs"/>
              </a:rPr>
              <a:t>zo bijzonder dat je het bijna niet kunt geloven</a:t>
            </a:r>
          </a:p>
          <a:p>
            <a:pPr fontAlgn="t"/>
            <a:r>
              <a:rPr lang="nl-NL" sz="1200" b="1" kern="1200" dirty="0">
                <a:solidFill>
                  <a:schemeClr val="tx1"/>
                </a:solidFill>
                <a:effectLst/>
                <a:latin typeface="+mn-lt"/>
                <a:ea typeface="+mn-ea"/>
                <a:cs typeface="+mn-cs"/>
              </a:rPr>
              <a:t>de beet: </a:t>
            </a:r>
            <a:r>
              <a:rPr lang="nl-NL" sz="1200" kern="1200" dirty="0">
                <a:solidFill>
                  <a:schemeClr val="tx1"/>
                </a:solidFill>
                <a:effectLst/>
                <a:latin typeface="+mn-lt"/>
                <a:ea typeface="+mn-ea"/>
                <a:cs typeface="+mn-cs"/>
              </a:rPr>
              <a:t>het wondje dat je hebt nadat je gebeten bent</a:t>
            </a:r>
          </a:p>
          <a:p>
            <a:pPr fontAlgn="t"/>
            <a:r>
              <a:rPr lang="nl-NL" sz="1200" b="1" kern="1200" dirty="0">
                <a:solidFill>
                  <a:schemeClr val="tx1"/>
                </a:solidFill>
                <a:effectLst/>
                <a:latin typeface="+mn-lt"/>
                <a:ea typeface="+mn-ea"/>
                <a:cs typeface="+mn-cs"/>
              </a:rPr>
              <a:t>in levensgevaar zijn: </a:t>
            </a:r>
            <a:r>
              <a:rPr lang="nl-NL" sz="1200" kern="1200" dirty="0">
                <a:solidFill>
                  <a:schemeClr val="tx1"/>
                </a:solidFill>
                <a:effectLst/>
                <a:latin typeface="+mn-lt"/>
                <a:ea typeface="+mn-ea"/>
                <a:cs typeface="+mn-cs"/>
              </a:rPr>
              <a:t>iets heel erg gevaarlijks meemaken (je kunt eraan doodgaan)</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1019385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3168194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2515968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2465411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820694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13-6-2023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13-6-2023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13-6-2023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13-6-2023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13-6-2023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13-6-2023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13-6-2023</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13-6-2023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13-6-2023</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13-6-2023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13-6-2023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13-6-2023</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9.jpe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MqftJBd0Onk"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err="1">
                <a:solidFill>
                  <a:prstClr val="black"/>
                </a:solidFill>
              </a:rPr>
              <a:t>Semantisatieverhaal</a:t>
            </a:r>
            <a:r>
              <a:rPr lang="nl-NL" sz="1900" u="sng" dirty="0">
                <a:solidFill>
                  <a:prstClr val="black"/>
                </a:solidFill>
              </a:rPr>
              <a:t> AA:</a:t>
            </a:r>
            <a:br>
              <a:rPr lang="nl-NL" sz="1900" u="sng" dirty="0">
                <a:solidFill>
                  <a:prstClr val="black"/>
                </a:solidFill>
              </a:rPr>
            </a:br>
            <a:r>
              <a:rPr lang="nl-NL" sz="1900" dirty="0">
                <a:solidFill>
                  <a:prstClr val="black"/>
                </a:solidFill>
              </a:rPr>
              <a:t>Ik ga jullie een verhaal vertellen over Liam:</a:t>
            </a:r>
            <a:br>
              <a:rPr lang="nl-NL" sz="1900" u="sng" dirty="0">
                <a:solidFill>
                  <a:prstClr val="black"/>
                </a:solidFill>
              </a:rPr>
            </a:br>
            <a:r>
              <a:rPr lang="nl-NL" sz="1900" dirty="0">
                <a:solidFill>
                  <a:prstClr val="black"/>
                </a:solidFill>
              </a:rPr>
              <a:t>Het is al een tijdje geleden dat Liam met zijn ouders op de Veluwe op vakantie is. Hij moet die ochtend de hond uitlaten. Zoals nieuwsgierige kinderen doen, peutert hij met een stokje in een berg bladeren. Wat er dan gebeurt is </a:t>
            </a:r>
            <a:r>
              <a:rPr lang="nl-NL" sz="1900" b="1" u="sng" dirty="0">
                <a:solidFill>
                  <a:prstClr val="black"/>
                </a:solidFill>
              </a:rPr>
              <a:t>ongelofelijk</a:t>
            </a:r>
            <a:r>
              <a:rPr lang="nl-NL" sz="1900" dirty="0">
                <a:solidFill>
                  <a:prstClr val="black"/>
                </a:solidFill>
              </a:rPr>
              <a:t>; </a:t>
            </a:r>
            <a:r>
              <a:rPr lang="nl-NL" sz="1900" b="1" i="1" dirty="0">
                <a:solidFill>
                  <a:prstClr val="black"/>
                </a:solidFill>
              </a:rPr>
              <a:t>zo bijzonder dat je het bijna niet kunt geloven</a:t>
            </a:r>
            <a:r>
              <a:rPr lang="nl-NL" sz="1900" dirty="0">
                <a:solidFill>
                  <a:prstClr val="black"/>
                </a:solidFill>
              </a:rPr>
              <a:t>.</a:t>
            </a:r>
            <a:r>
              <a:rPr lang="nl-NL" sz="1900" b="1" i="1" dirty="0">
                <a:solidFill>
                  <a:prstClr val="black"/>
                </a:solidFill>
              </a:rPr>
              <a:t> </a:t>
            </a:r>
            <a:r>
              <a:rPr lang="nl-NL" sz="1900" dirty="0">
                <a:solidFill>
                  <a:prstClr val="black"/>
                </a:solidFill>
              </a:rPr>
              <a:t>Plotseling voelt hij erge pijn aan zijn hand. Hij kijkt naar zijn vingers en hij ziet </a:t>
            </a:r>
            <a:r>
              <a:rPr lang="nl-NL" sz="1900" b="1" u="sng" dirty="0">
                <a:solidFill>
                  <a:prstClr val="black"/>
                </a:solidFill>
              </a:rPr>
              <a:t>een beet</a:t>
            </a:r>
            <a:r>
              <a:rPr lang="nl-NL" sz="1900" dirty="0">
                <a:solidFill>
                  <a:prstClr val="black"/>
                </a:solidFill>
              </a:rPr>
              <a:t>. De beet is </a:t>
            </a:r>
            <a:r>
              <a:rPr lang="nl-NL" sz="1900" b="1" i="1" dirty="0">
                <a:solidFill>
                  <a:prstClr val="black"/>
                </a:solidFill>
              </a:rPr>
              <a:t>het wondje dat je hebt nadat je gebeten bent</a:t>
            </a:r>
            <a:r>
              <a:rPr lang="nl-NL" sz="1900" dirty="0">
                <a:solidFill>
                  <a:prstClr val="black"/>
                </a:solidFill>
              </a:rPr>
              <a:t>. Hij ziet het direct: twee gaatjes naast elkaar: hij is gebeten door een slang!! En dat in Nederland! De kans dat dat gebeurt is zó klein! De kans dat je wordt gebeten door een slang in Nederland is net zo klein als de kans dat er zomaar een vliegtuig </a:t>
            </a:r>
            <a:r>
              <a:rPr lang="nl-NL" sz="1900" b="1" u="sng" dirty="0">
                <a:solidFill>
                  <a:prstClr val="black"/>
                </a:solidFill>
              </a:rPr>
              <a:t>neerstort</a:t>
            </a:r>
            <a:r>
              <a:rPr lang="nl-NL" sz="1900" dirty="0">
                <a:solidFill>
                  <a:prstClr val="black"/>
                </a:solidFill>
              </a:rPr>
              <a:t>,</a:t>
            </a:r>
            <a:r>
              <a:rPr lang="nl-NL" sz="1900" b="1" i="1" dirty="0">
                <a:solidFill>
                  <a:prstClr val="black"/>
                </a:solidFill>
              </a:rPr>
              <a:t> snel naar beneden valt</a:t>
            </a:r>
            <a:r>
              <a:rPr lang="nl-NL" sz="1900" i="1" dirty="0">
                <a:solidFill>
                  <a:prstClr val="black"/>
                </a:solidFill>
              </a:rPr>
              <a:t> </a:t>
            </a:r>
            <a:r>
              <a:rPr lang="nl-NL" sz="1900" dirty="0">
                <a:solidFill>
                  <a:prstClr val="black"/>
                </a:solidFill>
              </a:rPr>
              <a:t>in je tuin. Dat gebeurt ook nooit. Hij schrikt natuurlijk heel erg en gaat snel naar </a:t>
            </a:r>
            <a:r>
              <a:rPr lang="nl-NL" sz="1900" b="1" u="sng" dirty="0">
                <a:solidFill>
                  <a:prstClr val="black"/>
                </a:solidFill>
              </a:rPr>
              <a:t>een volwassene</a:t>
            </a:r>
            <a:r>
              <a:rPr lang="nl-NL" sz="1900" b="1" dirty="0">
                <a:solidFill>
                  <a:prstClr val="black"/>
                </a:solidFill>
              </a:rPr>
              <a:t> </a:t>
            </a:r>
            <a:r>
              <a:rPr lang="nl-NL" sz="1900" dirty="0">
                <a:solidFill>
                  <a:prstClr val="black"/>
                </a:solidFill>
              </a:rPr>
              <a:t>om hulp te halen. De volwassene is </a:t>
            </a:r>
            <a:r>
              <a:rPr lang="nl-NL" sz="1900" b="1" i="1" dirty="0">
                <a:solidFill>
                  <a:prstClr val="black"/>
                </a:solidFill>
              </a:rPr>
              <a:t>iemand van 18 jaar of ouder</a:t>
            </a:r>
            <a:r>
              <a:rPr lang="nl-NL" sz="1900" dirty="0">
                <a:solidFill>
                  <a:prstClr val="black"/>
                </a:solidFill>
              </a:rPr>
              <a:t>. Ook die man ziet al snel dat hij is gebeten door een slang. Waarschijnlijk door een adder, de enige gifslang in Nederland. Snel wordt hij naar het ziekenhuis gebracht. Daar krijgt hij het goede tegengif en andere medicijnen. Daardoor hebben zijn vader en moeder </a:t>
            </a:r>
            <a:r>
              <a:rPr lang="nl-NL" sz="1900" b="1" u="sng" dirty="0">
                <a:solidFill>
                  <a:prstClr val="black"/>
                </a:solidFill>
              </a:rPr>
              <a:t>de hoop</a:t>
            </a:r>
            <a:r>
              <a:rPr lang="nl-NL" sz="1900" b="1" dirty="0">
                <a:solidFill>
                  <a:prstClr val="black"/>
                </a:solidFill>
              </a:rPr>
              <a:t> </a:t>
            </a:r>
            <a:r>
              <a:rPr lang="nl-NL" sz="1900" dirty="0">
                <a:solidFill>
                  <a:prstClr val="black"/>
                </a:solidFill>
              </a:rPr>
              <a:t>dat hij weer helemaal beter zal worden. De hoop is </a:t>
            </a:r>
            <a:r>
              <a:rPr lang="nl-NL" sz="1900" b="1" i="1" dirty="0">
                <a:solidFill>
                  <a:prstClr val="black"/>
                </a:solidFill>
              </a:rPr>
              <a:t>de wens dat er iets gebeurt wat je graag wilt. </a:t>
            </a:r>
            <a:r>
              <a:rPr lang="nl-NL" sz="1900" dirty="0">
                <a:solidFill>
                  <a:prstClr val="black"/>
                </a:solidFill>
              </a:rPr>
              <a:t>Het loopt inderdaad goed af; hij heeft de slangenbeet </a:t>
            </a:r>
            <a:r>
              <a:rPr lang="nl-NL" sz="1900" b="1" u="sng" dirty="0">
                <a:solidFill>
                  <a:prstClr val="black"/>
                </a:solidFill>
              </a:rPr>
              <a:t>overleefd</a:t>
            </a:r>
            <a:r>
              <a:rPr lang="nl-NL" sz="1900" dirty="0">
                <a:solidFill>
                  <a:prstClr val="black"/>
                </a:solidFill>
              </a:rPr>
              <a:t>. Gelukkig is hij </a:t>
            </a:r>
            <a:r>
              <a:rPr lang="nl-NL" sz="1900" b="1" i="1" dirty="0">
                <a:solidFill>
                  <a:prstClr val="black"/>
                </a:solidFill>
              </a:rPr>
              <a:t>blijven leven</a:t>
            </a:r>
            <a:r>
              <a:rPr lang="nl-NL" sz="1900" dirty="0">
                <a:solidFill>
                  <a:prstClr val="black"/>
                </a:solidFill>
              </a:rPr>
              <a:t>. Wat bijzonder dat je zo opeens </a:t>
            </a:r>
            <a:r>
              <a:rPr lang="nl-NL" sz="1900" b="1" u="sng" dirty="0">
                <a:solidFill>
                  <a:prstClr val="black"/>
                </a:solidFill>
              </a:rPr>
              <a:t>in levensgevaar</a:t>
            </a:r>
            <a:r>
              <a:rPr lang="nl-NL" sz="1900" dirty="0">
                <a:solidFill>
                  <a:prstClr val="black"/>
                </a:solidFill>
              </a:rPr>
              <a:t> kunt </a:t>
            </a:r>
            <a:r>
              <a:rPr lang="nl-NL" sz="1900" b="1" u="sng" dirty="0">
                <a:solidFill>
                  <a:prstClr val="black"/>
                </a:solidFill>
              </a:rPr>
              <a:t>zijn</a:t>
            </a:r>
            <a:r>
              <a:rPr lang="nl-NL" sz="1900" dirty="0">
                <a:solidFill>
                  <a:prstClr val="black"/>
                </a:solidFill>
              </a:rPr>
              <a:t> hè?! Dat betekent dat </a:t>
            </a:r>
            <a:r>
              <a:rPr lang="nl-NL" sz="1900" b="1" i="1" dirty="0">
                <a:solidFill>
                  <a:prstClr val="black"/>
                </a:solidFill>
              </a:rPr>
              <a:t>je iets heel erg gevaarlijks meemaakt (en dat je eraan dood kunt gaan)</a:t>
            </a:r>
            <a:r>
              <a:rPr lang="nl-NL" sz="1900" b="1" dirty="0">
                <a:solidFill>
                  <a:prstClr val="black"/>
                </a:solidFill>
              </a:rPr>
              <a:t>.</a:t>
            </a:r>
            <a:r>
              <a:rPr lang="nl-NL" sz="1900" b="1" i="1" dirty="0">
                <a:solidFill>
                  <a:prstClr val="black"/>
                </a:solidFill>
              </a:rPr>
              <a:t> </a:t>
            </a:r>
            <a:r>
              <a:rPr lang="nl-NL" sz="1900" dirty="0">
                <a:solidFill>
                  <a:prstClr val="black"/>
                </a:solidFill>
              </a:rPr>
              <a:t>Wel moest hij 4 dagen in het ziekenhuis blijven. Ook was zijn hand vreselijk gezwollen.</a:t>
            </a:r>
            <a:br>
              <a:rPr lang="nl-NL" sz="1900" dirty="0">
                <a:solidFill>
                  <a:prstClr val="black"/>
                </a:solidFill>
              </a:rPr>
            </a:br>
            <a:r>
              <a:rPr lang="nl-NL" sz="1900" dirty="0">
                <a:solidFill>
                  <a:prstClr val="black"/>
                </a:solidFill>
              </a:rPr>
              <a:t>Wie van jullie is ook wel eens door een dier gebeten?</a:t>
            </a:r>
          </a:p>
          <a:p>
            <a:pPr marL="0" lvl="0" indent="0">
              <a:buNone/>
            </a:pPr>
            <a:br>
              <a:rPr lang="nl-NL" sz="1900" dirty="0">
                <a:solidFill>
                  <a:prstClr val="black"/>
                </a:solidFill>
              </a:rPr>
            </a:br>
            <a:r>
              <a:rPr lang="nl-NL" sz="1900" dirty="0">
                <a:solidFill>
                  <a:srgbClr val="00B050"/>
                </a:solidFill>
              </a:rPr>
              <a:t>Wil je het verhaal van Liam zelf horen, klik dan op de link in de laatste dia.</a:t>
            </a:r>
            <a:endParaRPr lang="nl-NL" sz="2000" dirty="0">
              <a:solidFill>
                <a:srgbClr val="00B050"/>
              </a:solidFill>
              <a:effectLst/>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400" dirty="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p:txBody>
      </p:sp>
      <p:sp>
        <p:nvSpPr>
          <p:cNvPr id="4" name="Tekstvak 1"/>
          <p:cNvSpPr txBox="1"/>
          <p:nvPr/>
        </p:nvSpPr>
        <p:spPr>
          <a:xfrm>
            <a:off x="8680412" y="27856"/>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0" y="361558"/>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de hoop</a:t>
            </a:r>
            <a:endParaRPr lang="nl-NL" sz="54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265713" y="362433"/>
            <a:ext cx="5040560"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d</a:t>
            </a:r>
            <a:r>
              <a:rPr lang="nl-NL" sz="5400" b="1" dirty="0">
                <a:solidFill>
                  <a:srgbClr val="387038"/>
                </a:solidFill>
                <a:effectLst/>
                <a:latin typeface="Century Gothic" panose="020B0502020202020204" pitchFamily="34" charset="0"/>
                <a:ea typeface="Calibri"/>
                <a:cs typeface="Times New Roman"/>
              </a:rPr>
              <a:t>e wanhoop</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de wens dat er iets gebeurt wat je graag wilt</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endParaRPr lang="nl-NL" sz="1050" dirty="0">
              <a:effectLst/>
              <a:latin typeface="Century Gothic" panose="020B0502020202020204" pitchFamily="34" charset="0"/>
              <a:ea typeface="Calibri"/>
              <a:cs typeface="Times New Roman"/>
            </a:endParaRPr>
          </a:p>
          <a:p>
            <a:pPr algn="ctr">
              <a:lnSpc>
                <a:spcPct val="80000"/>
              </a:lnSpc>
              <a:spcAft>
                <a:spcPts val="0"/>
              </a:spcAft>
            </a:pPr>
            <a:r>
              <a:rPr lang="nl-NL" sz="2400" i="1" dirty="0">
                <a:solidFill>
                  <a:srgbClr val="387038"/>
                </a:solidFill>
                <a:latin typeface="Century Gothic" panose="020B0502020202020204" pitchFamily="34" charset="0"/>
                <a:ea typeface="Calibri"/>
                <a:cs typeface="Times New Roman"/>
              </a:rPr>
              <a:t>De ouders hebben </a:t>
            </a:r>
            <a:r>
              <a:rPr lang="nl-NL" sz="2400" i="1" u="sng" dirty="0">
                <a:solidFill>
                  <a:srgbClr val="387038"/>
                </a:solidFill>
                <a:latin typeface="Century Gothic" panose="020B0502020202020204" pitchFamily="34" charset="0"/>
                <a:ea typeface="Calibri"/>
                <a:cs typeface="Times New Roman"/>
              </a:rPr>
              <a:t>de hoop</a:t>
            </a:r>
            <a:r>
              <a:rPr lang="nl-NL" sz="2400" i="1" dirty="0">
                <a:solidFill>
                  <a:srgbClr val="387038"/>
                </a:solidFill>
                <a:latin typeface="Century Gothic" panose="020B0502020202020204" pitchFamily="34" charset="0"/>
                <a:ea typeface="Calibri"/>
                <a:cs typeface="Times New Roman"/>
              </a:rPr>
              <a:t> dat hun zoon de slangenbeet overleeft.</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het gevoel dat er niets goeds meer kan gebeuren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80000"/>
              </a:lnSpc>
            </a:pPr>
            <a:r>
              <a:rPr lang="nl-NL" sz="2400" i="1" u="sng" dirty="0">
                <a:solidFill>
                  <a:srgbClr val="387038"/>
                </a:solidFill>
                <a:effectLst/>
                <a:latin typeface="Century Gothic" panose="020B0502020202020204" pitchFamily="34" charset="0"/>
                <a:ea typeface="Calibri"/>
                <a:cs typeface="Times New Roman"/>
              </a:rPr>
              <a:t>De wanhoop</a:t>
            </a:r>
            <a:r>
              <a:rPr lang="nl-NL" sz="2400" i="1" dirty="0">
                <a:solidFill>
                  <a:srgbClr val="387038"/>
                </a:solidFill>
                <a:effectLst/>
                <a:latin typeface="Century Gothic" panose="020B0502020202020204" pitchFamily="34" charset="0"/>
                <a:ea typeface="Calibri"/>
                <a:cs typeface="Times New Roman"/>
              </a:rPr>
              <a:t> bij deze ouders is groot. Hun zoon is erg ziek.</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2" name="Afbeelding 1">
            <a:extLst>
              <a:ext uri="{FF2B5EF4-FFF2-40B4-BE49-F238E27FC236}">
                <a16:creationId xmlns:a16="http://schemas.microsoft.com/office/drawing/2014/main" id="{BF23EE88-578E-49A2-46FF-BCD43621A2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9657" y="3055498"/>
            <a:ext cx="3202889" cy="2138638"/>
          </a:xfrm>
          <a:prstGeom prst="rect">
            <a:avLst/>
          </a:prstGeom>
        </p:spPr>
      </p:pic>
      <p:pic>
        <p:nvPicPr>
          <p:cNvPr id="4" name="Afbeelding 3" descr="Afbeelding met persoon, kleding, Menselijk gezicht, overdekt&#10;&#10;Automatisch gegenereerde beschrijving">
            <a:extLst>
              <a:ext uri="{FF2B5EF4-FFF2-40B4-BE49-F238E27FC236}">
                <a16:creationId xmlns:a16="http://schemas.microsoft.com/office/drawing/2014/main" id="{E1F99A46-47BF-8F20-21BE-CF45DC5B3B2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20072" y="3135811"/>
            <a:ext cx="3133815" cy="2093389"/>
          </a:xfrm>
          <a:prstGeom prst="rect">
            <a:avLst/>
          </a:prstGeom>
        </p:spPr>
      </p:pic>
    </p:spTree>
    <p:extLst>
      <p:ext uri="{BB962C8B-B14F-4D97-AF65-F5344CB8AC3E}">
        <p14:creationId xmlns:p14="http://schemas.microsoft.com/office/powerpoint/2010/main" val="155461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35496" y="312737"/>
            <a:ext cx="4563616"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ongelofelijk</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alledaags</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235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zo bijzonder dat je het bijna niet kunt geloven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000" dirty="0">
                <a:effectLst/>
                <a:latin typeface="Century Gothic" panose="020B0502020202020204" pitchFamily="34" charset="0"/>
                <a:ea typeface="Calibri"/>
                <a:cs typeface="Times New Roman"/>
              </a:rPr>
              <a:t>   </a:t>
            </a:r>
            <a:endParaRPr lang="nl-NL" sz="1000" dirty="0">
              <a:effectLst/>
              <a:latin typeface="Century Gothic" panose="020B0502020202020204" pitchFamily="34" charset="0"/>
              <a:ea typeface="Calibri"/>
              <a:cs typeface="Times New Roman"/>
            </a:endParaRPr>
          </a:p>
          <a:p>
            <a:pPr algn="ctr">
              <a:lnSpc>
                <a:spcPct val="80000"/>
              </a:lnSpc>
              <a:spcAft>
                <a:spcPts val="0"/>
              </a:spcAft>
            </a:pPr>
            <a:r>
              <a:rPr lang="nl-NL" sz="2400" i="1" dirty="0">
                <a:solidFill>
                  <a:srgbClr val="387038"/>
                </a:solidFill>
                <a:latin typeface="Century Gothic" panose="020B0502020202020204" pitchFamily="34" charset="0"/>
                <a:ea typeface="Calibri"/>
                <a:cs typeface="Times New Roman"/>
              </a:rPr>
              <a:t>Door een slang gebeten worden in Nederland. Dat is toch </a:t>
            </a:r>
            <a:r>
              <a:rPr lang="nl-NL" sz="2400" i="1" u="sng" dirty="0">
                <a:solidFill>
                  <a:srgbClr val="387038"/>
                </a:solidFill>
                <a:latin typeface="Century Gothic" panose="020B0502020202020204" pitchFamily="34" charset="0"/>
                <a:ea typeface="Calibri"/>
                <a:cs typeface="Times New Roman"/>
              </a:rPr>
              <a:t>ongelofelijk</a:t>
            </a:r>
            <a:r>
              <a:rPr lang="nl-NL" sz="2400" i="1" dirty="0">
                <a:solidFill>
                  <a:srgbClr val="387038"/>
                </a:solidFill>
                <a:latin typeface="Century Gothic" panose="020B0502020202020204" pitchFamily="34" charset="0"/>
                <a:ea typeface="Calibri"/>
                <a:cs typeface="Times New Roman"/>
              </a:rPr>
              <a:t>!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niet bijzonder, saai</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90000"/>
              </a:lnSpc>
            </a:pPr>
            <a:r>
              <a:rPr lang="nl-NL" sz="2400" i="1" dirty="0">
                <a:solidFill>
                  <a:srgbClr val="387038"/>
                </a:solidFill>
                <a:latin typeface="Century Gothic" panose="020B0502020202020204" pitchFamily="34" charset="0"/>
                <a:ea typeface="Calibri"/>
                <a:cs typeface="Times New Roman"/>
              </a:rPr>
              <a:t>Heel vaak </a:t>
            </a:r>
            <a:r>
              <a:rPr lang="nl-NL" sz="2400" i="1" dirty="0">
                <a:solidFill>
                  <a:srgbClr val="387038"/>
                </a:solidFill>
                <a:effectLst/>
                <a:latin typeface="Century Gothic" panose="020B0502020202020204" pitchFamily="34" charset="0"/>
                <a:ea typeface="Calibri"/>
                <a:cs typeface="Times New Roman"/>
              </a:rPr>
              <a:t>de hond uitlaten is wel heel </a:t>
            </a:r>
            <a:r>
              <a:rPr lang="nl-NL" sz="2400" i="1" u="sng" dirty="0">
                <a:solidFill>
                  <a:srgbClr val="387038"/>
                </a:solidFill>
                <a:effectLst/>
                <a:latin typeface="Century Gothic" panose="020B0502020202020204" pitchFamily="34" charset="0"/>
                <a:ea typeface="Calibri"/>
                <a:cs typeface="Times New Roman"/>
              </a:rPr>
              <a:t>alledaags</a:t>
            </a:r>
            <a:r>
              <a:rPr lang="nl-NL" sz="2400" i="1" dirty="0">
                <a:solidFill>
                  <a:srgbClr val="387038"/>
                </a:solidFill>
                <a:effectLst/>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descr="Afbeelding met Menselijk gezicht, persoon, jongen, peuter&#10;&#10;Automatisch gegenereerde beschrijving">
            <a:extLst>
              <a:ext uri="{FF2B5EF4-FFF2-40B4-BE49-F238E27FC236}">
                <a16:creationId xmlns:a16="http://schemas.microsoft.com/office/drawing/2014/main" id="{87F6C93B-9AE1-114D-C3F7-FFAD26A9B06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5444" y="2974167"/>
            <a:ext cx="3168352" cy="2116459"/>
          </a:xfrm>
          <a:prstGeom prst="rect">
            <a:avLst/>
          </a:prstGeom>
        </p:spPr>
      </p:pic>
      <p:pic>
        <p:nvPicPr>
          <p:cNvPr id="5" name="Afbeelding 4" descr="Afbeelding met Menselijk gezicht, persoon, kleding, muur&#10;&#10;Automatisch gegenereerde beschrijving">
            <a:extLst>
              <a:ext uri="{FF2B5EF4-FFF2-40B4-BE49-F238E27FC236}">
                <a16:creationId xmlns:a16="http://schemas.microsoft.com/office/drawing/2014/main" id="{E0919D26-C12E-2381-DCC7-99F2784F504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68551" y="2968436"/>
            <a:ext cx="3563889" cy="2260763"/>
          </a:xfrm>
          <a:prstGeom prst="rect">
            <a:avLst/>
          </a:prstGeom>
        </p:spPr>
      </p:pic>
    </p:spTree>
    <p:extLst>
      <p:ext uri="{BB962C8B-B14F-4D97-AF65-F5344CB8AC3E}">
        <p14:creationId xmlns:p14="http://schemas.microsoft.com/office/powerpoint/2010/main" val="264405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563616"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overleven</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309495" y="312737"/>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omkomen</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blijven leven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3600" dirty="0">
              <a:effectLst/>
              <a:latin typeface="Century Gothic" panose="020B0502020202020204" pitchFamily="34" charset="0"/>
              <a:ea typeface="Calibri"/>
              <a:cs typeface="Times New Roman"/>
            </a:endParaRPr>
          </a:p>
          <a:p>
            <a:pPr>
              <a:lnSpc>
                <a:spcPct val="107000"/>
              </a:lnSpc>
              <a:spcAft>
                <a:spcPts val="0"/>
              </a:spcAft>
            </a:pPr>
            <a:endParaRPr lang="nl-NL" sz="300" dirty="0">
              <a:effectLst/>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Gelukkig is er tegengif en  </a:t>
            </a:r>
            <a:r>
              <a:rPr lang="nl-NL" sz="2400" i="1" u="sng" dirty="0">
                <a:solidFill>
                  <a:srgbClr val="387038"/>
                </a:solidFill>
                <a:latin typeface="Century Gothic" panose="020B0502020202020204" pitchFamily="34" charset="0"/>
                <a:ea typeface="Calibri"/>
                <a:cs typeface="Times New Roman"/>
              </a:rPr>
              <a:t>overleeft</a:t>
            </a:r>
            <a:r>
              <a:rPr lang="nl-NL" sz="2400" i="1" dirty="0">
                <a:solidFill>
                  <a:srgbClr val="387038"/>
                </a:solidFill>
                <a:latin typeface="Century Gothic" panose="020B0502020202020204" pitchFamily="34" charset="0"/>
                <a:ea typeface="Calibri"/>
                <a:cs typeface="Times New Roman"/>
              </a:rPr>
              <a:t> de jongen de beet van de slang.</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doodgaan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3600" dirty="0">
                <a:effectLst/>
                <a:latin typeface="Century Gothic" panose="020B0502020202020204" pitchFamily="34" charset="0"/>
                <a:ea typeface="Calibri"/>
                <a:cs typeface="Times New Roman"/>
              </a:rPr>
              <a:t> </a:t>
            </a:r>
            <a:endParaRPr lang="nl-NL" sz="1400" dirty="0">
              <a:effectLst/>
              <a:latin typeface="Century Gothic" panose="020B0502020202020204" pitchFamily="34" charset="0"/>
              <a:ea typeface="Calibri"/>
              <a:cs typeface="Times New Roman"/>
            </a:endParaRPr>
          </a:p>
          <a:p>
            <a:pPr>
              <a:lnSpc>
                <a:spcPct val="107000"/>
              </a:lnSpc>
              <a:spcAft>
                <a:spcPts val="0"/>
              </a:spcAft>
            </a:pPr>
            <a:r>
              <a:rPr lang="nl-NL" sz="2400" dirty="0">
                <a:effectLst/>
                <a:latin typeface="Century Gothic" panose="020B0502020202020204" pitchFamily="34" charset="0"/>
                <a:ea typeface="Calibri"/>
                <a:cs typeface="Times New Roman"/>
              </a:rPr>
              <a:t>  </a:t>
            </a:r>
            <a:endParaRPr lang="nl-NL" sz="36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90000"/>
              </a:lnSpc>
            </a:pPr>
            <a:r>
              <a:rPr lang="nl-NL" sz="2400" i="1" dirty="0">
                <a:solidFill>
                  <a:srgbClr val="387038"/>
                </a:solidFill>
                <a:effectLst/>
                <a:latin typeface="Century Gothic" panose="020B0502020202020204" pitchFamily="34" charset="0"/>
                <a:ea typeface="Calibri"/>
                <a:cs typeface="Times New Roman"/>
              </a:rPr>
              <a:t>In Afrika </a:t>
            </a:r>
            <a:r>
              <a:rPr lang="nl-NL" sz="2400" i="1" u="sng" dirty="0">
                <a:solidFill>
                  <a:srgbClr val="387038"/>
                </a:solidFill>
                <a:effectLst/>
                <a:latin typeface="Century Gothic" panose="020B0502020202020204" pitchFamily="34" charset="0"/>
                <a:ea typeface="Calibri"/>
                <a:cs typeface="Times New Roman"/>
              </a:rPr>
              <a:t>komen</a:t>
            </a:r>
            <a:r>
              <a:rPr lang="nl-NL" sz="2400" i="1" dirty="0">
                <a:solidFill>
                  <a:srgbClr val="387038"/>
                </a:solidFill>
                <a:effectLst/>
                <a:latin typeface="Century Gothic" panose="020B0502020202020204" pitchFamily="34" charset="0"/>
                <a:ea typeface="Calibri"/>
                <a:cs typeface="Times New Roman"/>
              </a:rPr>
              <a:t> veel mensen </a:t>
            </a:r>
            <a:r>
              <a:rPr lang="nl-NL" sz="2400" i="1" u="sng" dirty="0">
                <a:solidFill>
                  <a:srgbClr val="387038"/>
                </a:solidFill>
                <a:effectLst/>
                <a:latin typeface="Century Gothic" panose="020B0502020202020204" pitchFamily="34" charset="0"/>
                <a:ea typeface="Calibri"/>
                <a:cs typeface="Times New Roman"/>
              </a:rPr>
              <a:t>om</a:t>
            </a:r>
            <a:r>
              <a:rPr lang="nl-NL" sz="2400" i="1" dirty="0">
                <a:solidFill>
                  <a:srgbClr val="387038"/>
                </a:solidFill>
                <a:effectLst/>
                <a:latin typeface="Century Gothic" panose="020B0502020202020204" pitchFamily="34" charset="0"/>
                <a:ea typeface="Calibri"/>
                <a:cs typeface="Times New Roman"/>
              </a:rPr>
              <a:t> door de beet van een slang.</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2" name="Afbeelding 1">
            <a:extLst>
              <a:ext uri="{FF2B5EF4-FFF2-40B4-BE49-F238E27FC236}">
                <a16:creationId xmlns:a16="http://schemas.microsoft.com/office/drawing/2014/main" id="{39B89A6B-CBBE-212A-5D50-E5F3F981C82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3383" y="2348880"/>
            <a:ext cx="3628324" cy="2422784"/>
          </a:xfrm>
          <a:prstGeom prst="rect">
            <a:avLst/>
          </a:prstGeom>
        </p:spPr>
      </p:pic>
      <p:pic>
        <p:nvPicPr>
          <p:cNvPr id="4" name="Afbeelding 3" descr="Afbeelding met begraafplaats, graf, buitenshuis, gras&#10;&#10;Automatisch gegenereerde beschrijving">
            <a:extLst>
              <a:ext uri="{FF2B5EF4-FFF2-40B4-BE49-F238E27FC236}">
                <a16:creationId xmlns:a16="http://schemas.microsoft.com/office/drawing/2014/main" id="{6A534552-08B6-4449-830F-575B3171866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89733" y="2348880"/>
            <a:ext cx="3640884" cy="2422784"/>
          </a:xfrm>
          <a:prstGeom prst="rect">
            <a:avLst/>
          </a:prstGeom>
        </p:spPr>
      </p:pic>
    </p:spTree>
    <p:extLst>
      <p:ext uri="{BB962C8B-B14F-4D97-AF65-F5344CB8AC3E}">
        <p14:creationId xmlns:p14="http://schemas.microsoft.com/office/powerpoint/2010/main" val="3648804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563616"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neerstorten</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309495" y="312737"/>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opstijgen</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snel naar beneden vallen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spcAft>
                <a:spcPts val="0"/>
              </a:spcAft>
            </a:pPr>
            <a:endParaRPr lang="nl-NL" sz="16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Een vliegtuig zal niet snel </a:t>
            </a:r>
            <a:r>
              <a:rPr lang="nl-NL" sz="2400" i="1" u="sng" dirty="0">
                <a:solidFill>
                  <a:srgbClr val="387038"/>
                </a:solidFill>
                <a:latin typeface="Century Gothic" panose="020B0502020202020204" pitchFamily="34" charset="0"/>
                <a:ea typeface="Calibri"/>
                <a:cs typeface="Times New Roman"/>
              </a:rPr>
              <a:t>neerstorten</a:t>
            </a:r>
            <a:r>
              <a:rPr lang="nl-NL" sz="2400" i="1" dirty="0">
                <a:solidFill>
                  <a:srgbClr val="387038"/>
                </a:solidFill>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in de lucht omhoog gaan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Dagelijk</a:t>
            </a:r>
            <a:r>
              <a:rPr lang="nl-NL" sz="2400" i="1" dirty="0">
                <a:solidFill>
                  <a:srgbClr val="387038"/>
                </a:solidFill>
                <a:latin typeface="Century Gothic" panose="020B0502020202020204" pitchFamily="34" charset="0"/>
                <a:ea typeface="Calibri"/>
                <a:cs typeface="Times New Roman"/>
              </a:rPr>
              <a:t>s </a:t>
            </a:r>
            <a:r>
              <a:rPr lang="nl-NL" sz="2400" i="1" u="sng" dirty="0">
                <a:solidFill>
                  <a:srgbClr val="387038"/>
                </a:solidFill>
                <a:latin typeface="Century Gothic" panose="020B0502020202020204" pitchFamily="34" charset="0"/>
                <a:ea typeface="Calibri"/>
                <a:cs typeface="Times New Roman"/>
              </a:rPr>
              <a:t>stijgen</a:t>
            </a:r>
            <a:r>
              <a:rPr lang="nl-NL" sz="2400" i="1" dirty="0">
                <a:solidFill>
                  <a:srgbClr val="387038"/>
                </a:solidFill>
                <a:latin typeface="Century Gothic" panose="020B0502020202020204" pitchFamily="34" charset="0"/>
                <a:ea typeface="Calibri"/>
                <a:cs typeface="Times New Roman"/>
              </a:rPr>
              <a:t> er duizenden vliegtuigen </a:t>
            </a:r>
            <a:r>
              <a:rPr lang="nl-NL" sz="2400" i="1" u="sng" dirty="0">
                <a:solidFill>
                  <a:srgbClr val="387038"/>
                </a:solidFill>
                <a:latin typeface="Century Gothic" panose="020B0502020202020204" pitchFamily="34" charset="0"/>
                <a:ea typeface="Calibri"/>
                <a:cs typeface="Times New Roman"/>
              </a:rPr>
              <a:t>op</a:t>
            </a:r>
            <a:r>
              <a:rPr lang="nl-NL" sz="2400" i="1" dirty="0">
                <a:solidFill>
                  <a:srgbClr val="387038"/>
                </a:solidFill>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6" name="Afbeelding 5" descr="Afbeelding met vlak, Vliegreizen, Luchtvaartmaatschappij, transport&#10;&#10;Automatisch gegenereerde beschrijving">
            <a:extLst>
              <a:ext uri="{FF2B5EF4-FFF2-40B4-BE49-F238E27FC236}">
                <a16:creationId xmlns:a16="http://schemas.microsoft.com/office/drawing/2014/main" id="{EA046EDC-FFAE-AB6D-1F85-6D711A98465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192469">
            <a:off x="4918259" y="2443028"/>
            <a:ext cx="3823867" cy="2600230"/>
          </a:xfrm>
          <a:prstGeom prst="rect">
            <a:avLst/>
          </a:prstGeom>
        </p:spPr>
      </p:pic>
      <p:pic>
        <p:nvPicPr>
          <p:cNvPr id="4" name="Afbeelding 3" descr="Afbeelding met schermopname, ontwerp, creativiteit&#10;&#10;Automatisch gegenereerde beschrijving">
            <a:extLst>
              <a:ext uri="{FF2B5EF4-FFF2-40B4-BE49-F238E27FC236}">
                <a16:creationId xmlns:a16="http://schemas.microsoft.com/office/drawing/2014/main" id="{4C03D73F-4932-02EF-BA5F-15FD7E7D797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91480" y="2596947"/>
            <a:ext cx="2420888" cy="2420888"/>
          </a:xfrm>
          <a:prstGeom prst="rect">
            <a:avLst/>
          </a:prstGeom>
        </p:spPr>
      </p:pic>
    </p:spTree>
    <p:extLst>
      <p:ext uri="{BB962C8B-B14F-4D97-AF65-F5344CB8AC3E}">
        <p14:creationId xmlns:p14="http://schemas.microsoft.com/office/powerpoint/2010/main" val="1345395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581128"/>
            <a:ext cx="2808311"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3131841" y="4005064"/>
            <a:ext cx="2808312"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6012160" y="3314672"/>
            <a:ext cx="2850773" cy="8344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xt Box 14"/>
          <p:cNvSpPr txBox="1"/>
          <p:nvPr/>
        </p:nvSpPr>
        <p:spPr>
          <a:xfrm>
            <a:off x="86272" y="4527788"/>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a:latin typeface="Century Gothic" panose="020B0502020202020204" pitchFamily="34" charset="0"/>
                <a:ea typeface="Calibri"/>
                <a:cs typeface="Times New Roman"/>
              </a:rPr>
              <a:t>het kind</a:t>
            </a:r>
            <a:endParaRPr lang="nl-NL" sz="1100" dirty="0">
              <a:effectLst/>
              <a:latin typeface="Century Gothic" panose="020B0502020202020204" pitchFamily="34" charset="0"/>
              <a:ea typeface="Calibri"/>
              <a:cs typeface="Times New Roman"/>
            </a:endParaRPr>
          </a:p>
        </p:txBody>
      </p:sp>
      <p:sp>
        <p:nvSpPr>
          <p:cNvPr id="9" name="Text Box 14"/>
          <p:cNvSpPr txBox="1"/>
          <p:nvPr/>
        </p:nvSpPr>
        <p:spPr>
          <a:xfrm>
            <a:off x="2966594" y="3898384"/>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a:latin typeface="Century Gothic" panose="020B0502020202020204" pitchFamily="34" charset="0"/>
                <a:ea typeface="Calibri"/>
                <a:cs typeface="Times New Roman"/>
              </a:rPr>
              <a:t>d</a:t>
            </a:r>
            <a:r>
              <a:rPr lang="nl-NL" sz="4800" dirty="0">
                <a:effectLst/>
                <a:latin typeface="Century Gothic" panose="020B0502020202020204" pitchFamily="34" charset="0"/>
                <a:ea typeface="Calibri"/>
                <a:cs typeface="Times New Roman"/>
              </a:rPr>
              <a:t>e puber</a:t>
            </a:r>
            <a:endParaRPr lang="nl-NL" sz="1100" dirty="0">
              <a:effectLst/>
              <a:latin typeface="Century Gothic" panose="020B0502020202020204" pitchFamily="34" charset="0"/>
              <a:ea typeface="Calibri"/>
              <a:cs typeface="Times New Roman"/>
            </a:endParaRPr>
          </a:p>
        </p:txBody>
      </p:sp>
      <p:sp>
        <p:nvSpPr>
          <p:cNvPr id="10" name="Text Box 14"/>
          <p:cNvSpPr txBox="1"/>
          <p:nvPr/>
        </p:nvSpPr>
        <p:spPr>
          <a:xfrm>
            <a:off x="5867186" y="3462545"/>
            <a:ext cx="3138805" cy="511974"/>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50000"/>
              </a:lnSpc>
              <a:spcAft>
                <a:spcPts val="800"/>
              </a:spcAft>
            </a:pPr>
            <a:r>
              <a:rPr lang="nl-NL" sz="4000" dirty="0">
                <a:latin typeface="Century Gothic" panose="020B0502020202020204" pitchFamily="34" charset="0"/>
                <a:ea typeface="Calibri"/>
                <a:cs typeface="Times New Roman"/>
              </a:rPr>
              <a:t>d</a:t>
            </a:r>
            <a:r>
              <a:rPr lang="nl-NL" sz="4000" dirty="0">
                <a:effectLst/>
                <a:latin typeface="Century Gothic" panose="020B0502020202020204" pitchFamily="34" charset="0"/>
                <a:ea typeface="Calibri"/>
                <a:cs typeface="Times New Roman"/>
              </a:rPr>
              <a:t>e volwassene</a:t>
            </a:r>
          </a:p>
        </p:txBody>
      </p:sp>
      <p:sp>
        <p:nvSpPr>
          <p:cNvPr id="11" name="Text Box 14"/>
          <p:cNvSpPr txBox="1"/>
          <p:nvPr/>
        </p:nvSpPr>
        <p:spPr>
          <a:xfrm>
            <a:off x="371752" y="453120"/>
            <a:ext cx="6504504" cy="681299"/>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dirty="0">
                <a:solidFill>
                  <a:srgbClr val="387038"/>
                </a:solidFill>
                <a:effectLst/>
                <a:latin typeface="Century Gothic" panose="020B0502020202020204" pitchFamily="34" charset="0"/>
                <a:ea typeface="Calibri"/>
                <a:cs typeface="Times New Roman"/>
              </a:rPr>
              <a:t>Het kind heeft hulp nodig. Gelukkig wordt hij goed geholpen door </a:t>
            </a:r>
            <a:r>
              <a:rPr lang="nl-NL" sz="2400" i="1" u="sng" dirty="0">
                <a:solidFill>
                  <a:srgbClr val="387038"/>
                </a:solidFill>
                <a:effectLst/>
                <a:latin typeface="Century Gothic" panose="020B0502020202020204" pitchFamily="34" charset="0"/>
                <a:ea typeface="Calibri"/>
                <a:cs typeface="Times New Roman"/>
              </a:rPr>
              <a:t>de volwassene</a:t>
            </a:r>
            <a:r>
              <a:rPr lang="nl-NL" sz="2400" i="1" dirty="0">
                <a:solidFill>
                  <a:srgbClr val="387038"/>
                </a:solidFill>
                <a:effectLst/>
                <a:latin typeface="Century Gothic" panose="020B0502020202020204" pitchFamily="34" charset="0"/>
                <a:ea typeface="Calibri"/>
                <a:cs typeface="Times New Roman"/>
              </a:rPr>
              <a:t>.</a:t>
            </a:r>
            <a:endParaRPr lang="nl-NL" sz="1200" dirty="0">
              <a:effectLst/>
              <a:latin typeface="Century Gothic" panose="020B0502020202020204" pitchFamily="34" charset="0"/>
              <a:ea typeface="Calibri"/>
              <a:cs typeface="Times New Roman"/>
            </a:endParaRPr>
          </a:p>
        </p:txBody>
      </p:sp>
      <p:sp>
        <p:nvSpPr>
          <p:cNvPr id="16" name="Text Box 14"/>
          <p:cNvSpPr txBox="1"/>
          <p:nvPr/>
        </p:nvSpPr>
        <p:spPr>
          <a:xfrm>
            <a:off x="6032433" y="4309312"/>
            <a:ext cx="2808312" cy="102619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7" name="Tekstvak 2"/>
          <p:cNvSpPr txBox="1">
            <a:spLocks noChangeArrowheads="1"/>
          </p:cNvSpPr>
          <p:nvPr/>
        </p:nvSpPr>
        <p:spPr bwMode="auto">
          <a:xfrm>
            <a:off x="5986292" y="4302244"/>
            <a:ext cx="2973561" cy="40386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iemand van 18 jaar of ouder</a:t>
            </a:r>
            <a:endParaRPr lang="nl-NL" sz="1100" dirty="0">
              <a:effectLst/>
              <a:latin typeface="Century Gothic" panose="020B0502020202020204" pitchFamily="34" charset="0"/>
              <a:ea typeface="Calibri"/>
              <a:cs typeface="Times New Roman"/>
            </a:endParaRPr>
          </a:p>
        </p:txBody>
      </p:sp>
      <p:pic>
        <p:nvPicPr>
          <p:cNvPr id="15" name="Afbeelding 14" descr="Afbeelding met Menselijk gezicht, persoon, kleding, glimlach&#10;&#10;Automatisch gegenereerde beschrijving">
            <a:extLst>
              <a:ext uri="{FF2B5EF4-FFF2-40B4-BE49-F238E27FC236}">
                <a16:creationId xmlns:a16="http://schemas.microsoft.com/office/drawing/2014/main" id="{96766E51-1E02-3380-1AA2-39460D5939F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3671" y="2774834"/>
            <a:ext cx="2784329" cy="1726284"/>
          </a:xfrm>
          <a:prstGeom prst="rect">
            <a:avLst/>
          </a:prstGeom>
        </p:spPr>
      </p:pic>
      <p:pic>
        <p:nvPicPr>
          <p:cNvPr id="19" name="Afbeelding 18" descr="Afbeelding met persoon, kleding, Menselijk gezicht, glimlach&#10;&#10;Automatisch gegenereerde beschrijving">
            <a:extLst>
              <a:ext uri="{FF2B5EF4-FFF2-40B4-BE49-F238E27FC236}">
                <a16:creationId xmlns:a16="http://schemas.microsoft.com/office/drawing/2014/main" id="{82E08AE9-F828-D8CD-2191-9CC44EFE68B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59523" y="1485966"/>
            <a:ext cx="1741351" cy="2385412"/>
          </a:xfrm>
          <a:prstGeom prst="rect">
            <a:avLst/>
          </a:prstGeom>
        </p:spPr>
      </p:pic>
      <p:pic>
        <p:nvPicPr>
          <p:cNvPr id="21" name="Afbeelding 20" descr="Afbeelding met Menselijk gezicht, glimlach, persoon, kleding&#10;&#10;Automatisch gegenereerde beschrijving">
            <a:extLst>
              <a:ext uri="{FF2B5EF4-FFF2-40B4-BE49-F238E27FC236}">
                <a16:creationId xmlns:a16="http://schemas.microsoft.com/office/drawing/2014/main" id="{BED78B4A-7D61-CB21-9326-C03DD63D1A3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32433" y="1270347"/>
            <a:ext cx="2666849" cy="1994803"/>
          </a:xfrm>
          <a:prstGeom prst="rect">
            <a:avLst/>
          </a:prstGeom>
        </p:spPr>
      </p:pic>
    </p:spTree>
    <p:extLst>
      <p:ext uri="{BB962C8B-B14F-4D97-AF65-F5344CB8AC3E}">
        <p14:creationId xmlns:p14="http://schemas.microsoft.com/office/powerpoint/2010/main" val="3153421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771801" y="476672"/>
            <a:ext cx="3329280"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2771801" y="404664"/>
            <a:ext cx="3456383"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de beet</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16822" y="3861049"/>
            <a:ext cx="2787026" cy="129614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353876" y="3861048"/>
            <a:ext cx="2899854" cy="127537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de slangen-beet</a:t>
            </a:r>
            <a:endParaRPr lang="nl-NL" sz="3600" b="1" dirty="0">
              <a:effectLst/>
              <a:latin typeface="Century Gothic" panose="020B0502020202020204" pitchFamily="34" charset="0"/>
              <a:ea typeface="Calibri"/>
              <a:cs typeface="Times New Roman"/>
            </a:endParaRPr>
          </a:p>
        </p:txBody>
      </p:sp>
      <p:sp>
        <p:nvSpPr>
          <p:cNvPr id="9" name="Text Box 14"/>
          <p:cNvSpPr txBox="1"/>
          <p:nvPr/>
        </p:nvSpPr>
        <p:spPr>
          <a:xfrm>
            <a:off x="3275394" y="3861047"/>
            <a:ext cx="2755002" cy="127537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3125054" y="3860050"/>
            <a:ext cx="310313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de muggen-beet</a:t>
            </a:r>
            <a:endParaRPr lang="nl-NL" sz="3600" b="1" dirty="0">
              <a:effectLst/>
              <a:latin typeface="Century Gothic" panose="020B0502020202020204" pitchFamily="34" charset="0"/>
              <a:ea typeface="Calibri"/>
              <a:cs typeface="Times New Roman"/>
            </a:endParaRPr>
          </a:p>
        </p:txBody>
      </p:sp>
      <p:sp>
        <p:nvSpPr>
          <p:cNvPr id="11" name="Text Box 14"/>
          <p:cNvSpPr txBox="1"/>
          <p:nvPr/>
        </p:nvSpPr>
        <p:spPr>
          <a:xfrm>
            <a:off x="6101079" y="3861048"/>
            <a:ext cx="2611399" cy="127537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5989110" y="3877211"/>
            <a:ext cx="2835335" cy="129614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d</a:t>
            </a:r>
            <a:r>
              <a:rPr lang="nl-NL" sz="3600" b="1" dirty="0">
                <a:effectLst/>
                <a:latin typeface="Century Gothic" panose="020B0502020202020204" pitchFamily="34" charset="0"/>
                <a:ea typeface="Calibri"/>
                <a:cs typeface="Times New Roman"/>
              </a:rPr>
              <a:t>e honden-beet</a:t>
            </a: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a:ext>
            </a:extLst>
          </a:blip>
          <a:stretch>
            <a:fillRect/>
          </a:stretch>
        </p:blipFill>
        <p:spPr>
          <a:xfrm rot="21235644">
            <a:off x="3874867" y="3428441"/>
            <a:ext cx="152772" cy="441929"/>
          </a:xfrm>
          <a:prstGeom prst="rect">
            <a:avLst/>
          </a:prstGeom>
        </p:spPr>
      </p:pic>
      <p:sp>
        <p:nvSpPr>
          <p:cNvPr id="13" name="Text Box 14"/>
          <p:cNvSpPr txBox="1"/>
          <p:nvPr/>
        </p:nvSpPr>
        <p:spPr>
          <a:xfrm>
            <a:off x="6228183" y="476672"/>
            <a:ext cx="2596261" cy="187220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28183" y="491188"/>
            <a:ext cx="2679447"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het wondje dat je hebt nadat je gebeten bent</a:t>
            </a:r>
            <a:endParaRPr lang="nl-NL" sz="1100" dirty="0">
              <a:effectLst/>
              <a:latin typeface="Century Gothic" panose="020B0502020202020204" pitchFamily="34" charset="0"/>
              <a:ea typeface="Calibri"/>
              <a:cs typeface="Times New Roman"/>
            </a:endParaRPr>
          </a:p>
        </p:txBody>
      </p:sp>
      <p:pic>
        <p:nvPicPr>
          <p:cNvPr id="2" name="Afbeelding 1">
            <a:extLst>
              <a:ext uri="{FF2B5EF4-FFF2-40B4-BE49-F238E27FC236}">
                <a16:creationId xmlns:a16="http://schemas.microsoft.com/office/drawing/2014/main" id="{C5592349-F0D2-D923-1CFF-D6B32969EA3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23447" y="5252665"/>
            <a:ext cx="1560711" cy="1560711"/>
          </a:xfrm>
          <a:prstGeom prst="rect">
            <a:avLst/>
          </a:prstGeom>
        </p:spPr>
      </p:pic>
      <p:pic>
        <p:nvPicPr>
          <p:cNvPr id="4" name="Afbeelding 3" descr="Afbeelding met jongen, kleding, clipart, illustratie&#10;&#10;Automatisch gegenereerde beschrijving">
            <a:extLst>
              <a:ext uri="{FF2B5EF4-FFF2-40B4-BE49-F238E27FC236}">
                <a16:creationId xmlns:a16="http://schemas.microsoft.com/office/drawing/2014/main" id="{61926544-7E2C-466F-5A52-6A362FCEB05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791598" y="5190851"/>
            <a:ext cx="1560803" cy="1560803"/>
          </a:xfrm>
          <a:prstGeom prst="rect">
            <a:avLst/>
          </a:prstGeom>
        </p:spPr>
      </p:pic>
      <p:pic>
        <p:nvPicPr>
          <p:cNvPr id="18" name="Afbeelding 17" descr="Afbeelding met tekening, tekenfilm, clipart, schets&#10;&#10;Automatisch gegenereerde beschrijving">
            <a:extLst>
              <a:ext uri="{FF2B5EF4-FFF2-40B4-BE49-F238E27FC236}">
                <a16:creationId xmlns:a16="http://schemas.microsoft.com/office/drawing/2014/main" id="{26757958-56BC-BBE3-2B9A-EA449B4D0C8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451613" y="5208049"/>
            <a:ext cx="1270945" cy="1526405"/>
          </a:xfrm>
          <a:prstGeom prst="rect">
            <a:avLst/>
          </a:prstGeom>
        </p:spPr>
      </p:pic>
    </p:spTree>
    <p:extLst>
      <p:ext uri="{BB962C8B-B14F-4D97-AF65-F5344CB8AC3E}">
        <p14:creationId xmlns:p14="http://schemas.microsoft.com/office/powerpoint/2010/main" val="192884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115616" y="2362129"/>
            <a:ext cx="7344816" cy="85084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1043608" y="2228988"/>
            <a:ext cx="7488832"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latin typeface="Century Gothic" panose="020B0502020202020204" pitchFamily="34" charset="0"/>
                <a:ea typeface="Calibri"/>
                <a:cs typeface="Times New Roman"/>
              </a:rPr>
              <a:t>in levensgevaar zijn</a:t>
            </a:r>
            <a:endParaRPr lang="nl-NL" sz="60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flipH="1">
            <a:off x="4896544" y="1432346"/>
            <a:ext cx="949474" cy="9117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777502" y="3836161"/>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688123" y="4323702"/>
            <a:ext cx="2742963" cy="61341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4903431" y="4315191"/>
            <a:ext cx="4208385" cy="24733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 aanvallen</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5508104" y="825813"/>
            <a:ext cx="2664296"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4705681" y="821955"/>
            <a:ext cx="4258807" cy="47159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het risico</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779157" y="4324861"/>
            <a:ext cx="2742964"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801633" y="4282767"/>
            <a:ext cx="2831711"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bedreigen</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2627784" y="3212976"/>
            <a:ext cx="6120680" cy="101258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654450" y="3188321"/>
            <a:ext cx="6906368" cy="114673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iets heel erg gevaarlijks mee-</a:t>
            </a:r>
            <a:br>
              <a:rPr lang="nl-NL" sz="2800" dirty="0">
                <a:latin typeface="Century Gothic" panose="020B0502020202020204" pitchFamily="34" charset="0"/>
                <a:ea typeface="Calibri"/>
                <a:cs typeface="Times New Roman"/>
              </a:rPr>
            </a:br>
            <a:r>
              <a:rPr lang="nl-NL" sz="2800" dirty="0">
                <a:latin typeface="Century Gothic" panose="020B0502020202020204" pitchFamily="34" charset="0"/>
                <a:ea typeface="Calibri"/>
                <a:cs typeface="Times New Roman"/>
              </a:rPr>
              <a:t>maken (je kunt eraan doodgaan)</a:t>
            </a:r>
            <a:endParaRPr lang="nl-NL" sz="1100" dirty="0">
              <a:effectLst/>
              <a:latin typeface="Century Gothic" panose="020B0502020202020204" pitchFamily="34" charset="0"/>
              <a:ea typeface="Calibri"/>
              <a:cs typeface="Times New Roman"/>
            </a:endParaRPr>
          </a:p>
        </p:txBody>
      </p:sp>
      <p:pic>
        <p:nvPicPr>
          <p:cNvPr id="6" name="Afbeelding 5" descr="Afbeelding met buitenshuis, gras, hemel, zoogdier&#10;&#10;Automatisch gegenereerde beschrijving">
            <a:extLst>
              <a:ext uri="{FF2B5EF4-FFF2-40B4-BE49-F238E27FC236}">
                <a16:creationId xmlns:a16="http://schemas.microsoft.com/office/drawing/2014/main" id="{DD895B75-816D-DC3B-B99F-55B465CB213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6968" y="5060693"/>
            <a:ext cx="2254166" cy="1505783"/>
          </a:xfrm>
          <a:prstGeom prst="rect">
            <a:avLst/>
          </a:prstGeom>
        </p:spPr>
      </p:pic>
      <p:pic>
        <p:nvPicPr>
          <p:cNvPr id="21" name="Afbeelding 20" descr="Afbeelding met persoon, Menselijk gezicht, kleding, person&#10;&#10;Automatisch gegenereerde beschrijving">
            <a:extLst>
              <a:ext uri="{FF2B5EF4-FFF2-40B4-BE49-F238E27FC236}">
                <a16:creationId xmlns:a16="http://schemas.microsoft.com/office/drawing/2014/main" id="{213CD60B-1D78-A1DA-B7A7-BC2E67F66F4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88124" y="5032595"/>
            <a:ext cx="2391408" cy="1597461"/>
          </a:xfrm>
          <a:prstGeom prst="rect">
            <a:avLst/>
          </a:prstGeom>
        </p:spPr>
      </p:pic>
      <p:pic>
        <p:nvPicPr>
          <p:cNvPr id="23" name="Afbeelding 22" descr="Afbeelding met waterval, buitenshuis, water, persoon&#10;&#10;Automatisch gegenereerde beschrijving">
            <a:extLst>
              <a:ext uri="{FF2B5EF4-FFF2-40B4-BE49-F238E27FC236}">
                <a16:creationId xmlns:a16="http://schemas.microsoft.com/office/drawing/2014/main" id="{61B0A071-3B19-C88E-1AB8-958F25C3676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56418" y="439411"/>
            <a:ext cx="3291039" cy="1856147"/>
          </a:xfrm>
          <a:prstGeom prst="rect">
            <a:avLst/>
          </a:prstGeom>
        </p:spPr>
      </p:pic>
      <p:sp>
        <p:nvSpPr>
          <p:cNvPr id="24" name="Ovaal 23">
            <a:extLst>
              <a:ext uri="{FF2B5EF4-FFF2-40B4-BE49-F238E27FC236}">
                <a16:creationId xmlns:a16="http://schemas.microsoft.com/office/drawing/2014/main" id="{23C6CF9D-EF42-5437-A9BC-673FDC4E278C}"/>
              </a:ext>
            </a:extLst>
          </p:cNvPr>
          <p:cNvSpPr/>
          <p:nvPr/>
        </p:nvSpPr>
        <p:spPr>
          <a:xfrm>
            <a:off x="1008930" y="1772816"/>
            <a:ext cx="826766" cy="4603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398114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801862"/>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neerstorten</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snel naar beneden vallen</a:t>
            </a:r>
          </a:p>
          <a:p>
            <a:pPr fontAlgn="t"/>
            <a:endParaRPr lang="nl-NL" sz="4400" dirty="0">
              <a:latin typeface="Century Gothic" panose="020B0502020202020204" pitchFamily="34" charset="0"/>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36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r>
              <a:rPr lang="nl-NL" sz="2800" i="1" dirty="0">
                <a:solidFill>
                  <a:srgbClr val="387038"/>
                </a:solidFill>
                <a:latin typeface="Century Gothic" panose="020B0502020202020204" pitchFamily="34" charset="0"/>
                <a:cs typeface="Times New Roman"/>
              </a:rPr>
              <a:t>De kans dat er een vliegtuig </a:t>
            </a:r>
            <a:r>
              <a:rPr lang="nl-NL" sz="2800" i="1" u="sng" dirty="0">
                <a:solidFill>
                  <a:srgbClr val="387038"/>
                </a:solidFill>
                <a:latin typeface="Century Gothic" panose="020B0502020202020204" pitchFamily="34" charset="0"/>
                <a:cs typeface="Times New Roman"/>
              </a:rPr>
              <a:t>neerstort</a:t>
            </a:r>
            <a:r>
              <a:rPr lang="nl-NL" sz="2800" i="1" dirty="0">
                <a:solidFill>
                  <a:srgbClr val="387038"/>
                </a:solidFill>
                <a:latin typeface="Century Gothic" panose="020B0502020202020204" pitchFamily="34" charset="0"/>
                <a:cs typeface="Times New Roman"/>
              </a:rPr>
              <a:t> in je achtertuin is héél klein.</a:t>
            </a:r>
            <a:endParaRPr lang="nl-NL" sz="2800" i="1" dirty="0">
              <a:solidFill>
                <a:srgbClr val="00B050"/>
              </a:solidFill>
              <a:latin typeface="Century Gothic" panose="020B0502020202020204" pitchFamily="34" charset="0"/>
            </a:endParaRPr>
          </a:p>
        </p:txBody>
      </p:sp>
      <p:pic>
        <p:nvPicPr>
          <p:cNvPr id="3" name="Afbeelding 2" descr="Afbeelding met schermopname, ontwerp, creativiteit&#10;&#10;Automatisch gegenereerde beschrijving">
            <a:extLst>
              <a:ext uri="{FF2B5EF4-FFF2-40B4-BE49-F238E27FC236}">
                <a16:creationId xmlns:a16="http://schemas.microsoft.com/office/drawing/2014/main" id="{58BFB68F-3552-516F-5461-52A451D11F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95736" y="1988840"/>
            <a:ext cx="3284984" cy="3284984"/>
          </a:xfrm>
          <a:prstGeom prst="rect">
            <a:avLst/>
          </a:prstGeom>
        </p:spPr>
      </p:pic>
    </p:spTree>
    <p:extLst>
      <p:ext uri="{BB962C8B-B14F-4D97-AF65-F5344CB8AC3E}">
        <p14:creationId xmlns:p14="http://schemas.microsoft.com/office/powerpoint/2010/main" val="3978205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24 - 13 juni 2023</a:t>
            </a:r>
            <a:endParaRPr lang="nl-NL" dirty="0">
              <a:solidFill>
                <a:srgbClr val="C00000"/>
              </a:solidFill>
              <a:latin typeface="Century Gothic" panose="020B0502020202020204" pitchFamily="34" charset="0"/>
            </a:endParaRPr>
          </a:p>
          <a:p>
            <a:r>
              <a:rPr lang="nl-NL" dirty="0">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ongelofelijk</a:t>
            </a:r>
          </a:p>
        </p:txBody>
      </p:sp>
      <p:pic>
        <p:nvPicPr>
          <p:cNvPr id="3" name="Afbeelding 2" descr="Afbeelding met Menselijk gezicht, persoon, jongen, peuter&#10;&#10;Automatisch gegenereerde beschrijving">
            <a:extLst>
              <a:ext uri="{FF2B5EF4-FFF2-40B4-BE49-F238E27FC236}">
                <a16:creationId xmlns:a16="http://schemas.microsoft.com/office/drawing/2014/main" id="{4CE1E7AB-7E59-643D-A02E-84ABE03659D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5576" y="1484784"/>
            <a:ext cx="7632848" cy="5098743"/>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beet</a:t>
            </a:r>
          </a:p>
        </p:txBody>
      </p:sp>
      <p:pic>
        <p:nvPicPr>
          <p:cNvPr id="3" name="Afbeelding 2" descr="Afbeelding met clipart, tekenfilm, illustratie&#10;&#10;Automatisch gegenereerde beschrijving">
            <a:extLst>
              <a:ext uri="{FF2B5EF4-FFF2-40B4-BE49-F238E27FC236}">
                <a16:creationId xmlns:a16="http://schemas.microsoft.com/office/drawing/2014/main" id="{ECD7EA1C-27D8-6809-4BB7-C5230E6E60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35696" y="1916832"/>
            <a:ext cx="4581128" cy="4581128"/>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neerstorten</a:t>
            </a:r>
          </a:p>
        </p:txBody>
      </p:sp>
      <p:pic>
        <p:nvPicPr>
          <p:cNvPr id="3" name="Afbeelding 2" descr="Afbeelding met schermopname, ontwerp, creativiteit&#10;&#10;Automatisch gegenereerde beschrijving">
            <a:extLst>
              <a:ext uri="{FF2B5EF4-FFF2-40B4-BE49-F238E27FC236}">
                <a16:creationId xmlns:a16="http://schemas.microsoft.com/office/drawing/2014/main" id="{D8112709-49A3-E095-9413-6D29EC4B1C6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19672" y="1441384"/>
            <a:ext cx="5373216" cy="5373216"/>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volwassene</a:t>
            </a:r>
          </a:p>
        </p:txBody>
      </p:sp>
      <p:pic>
        <p:nvPicPr>
          <p:cNvPr id="5" name="Afbeelding 4" descr="Afbeelding met Menselijk gezicht, glimlach, persoon, kleding&#10;&#10;Automatisch gegenereerde beschrijving">
            <a:extLst>
              <a:ext uri="{FF2B5EF4-FFF2-40B4-BE49-F238E27FC236}">
                <a16:creationId xmlns:a16="http://schemas.microsoft.com/office/drawing/2014/main" id="{3964A583-BF9B-6A4A-4814-A75242211F7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3608" y="1556792"/>
            <a:ext cx="6366906" cy="4762446"/>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hoop</a:t>
            </a:r>
          </a:p>
        </p:txBody>
      </p:sp>
      <p:pic>
        <p:nvPicPr>
          <p:cNvPr id="3" name="Afbeelding 2" descr="Afbeelding met persoon, kleding, Menselijk gezicht, muur&#10;&#10;Automatisch gegenereerde beschrijving">
            <a:extLst>
              <a:ext uri="{FF2B5EF4-FFF2-40B4-BE49-F238E27FC236}">
                <a16:creationId xmlns:a16="http://schemas.microsoft.com/office/drawing/2014/main" id="{7F87C15C-1228-FFAC-E169-7457046BE4E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9572" y="1340768"/>
            <a:ext cx="7704856" cy="5146845"/>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overleven</a:t>
            </a:r>
          </a:p>
        </p:txBody>
      </p:sp>
      <p:pic>
        <p:nvPicPr>
          <p:cNvPr id="5" name="Afbeelding 4" descr="Afbeelding met medisch, Medische apparatuur, gezondheidszorg, overdekt&#10;&#10;Automatisch gegenereerde beschrijving">
            <a:extLst>
              <a:ext uri="{FF2B5EF4-FFF2-40B4-BE49-F238E27FC236}">
                <a16:creationId xmlns:a16="http://schemas.microsoft.com/office/drawing/2014/main" id="{6CC2753E-9965-5166-7EC1-485D235ECFE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1580" y="1412776"/>
            <a:ext cx="7560840" cy="5050641"/>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in levensgevaar zijn</a:t>
            </a:r>
          </a:p>
        </p:txBody>
      </p:sp>
      <p:sp>
        <p:nvSpPr>
          <p:cNvPr id="4" name="Tekstvak 3">
            <a:extLst>
              <a:ext uri="{FF2B5EF4-FFF2-40B4-BE49-F238E27FC236}">
                <a16:creationId xmlns:a16="http://schemas.microsoft.com/office/drawing/2014/main" id="{48634012-32A7-6ABC-E52C-4F3EB52CD393}"/>
              </a:ext>
            </a:extLst>
          </p:cNvPr>
          <p:cNvSpPr txBox="1"/>
          <p:nvPr/>
        </p:nvSpPr>
        <p:spPr>
          <a:xfrm>
            <a:off x="1403648" y="6147736"/>
            <a:ext cx="4937760" cy="646331"/>
          </a:xfrm>
          <a:prstGeom prst="rect">
            <a:avLst/>
          </a:prstGeom>
          <a:noFill/>
        </p:spPr>
        <p:txBody>
          <a:bodyPr wrap="square">
            <a:spAutoFit/>
          </a:bodyPr>
          <a:lstStyle/>
          <a:p>
            <a:r>
              <a:rPr lang="nl-NL" dirty="0">
                <a:hlinkClick r:id="rId3"/>
              </a:rPr>
              <a:t>https://www.youtube.com/watch?v=MqftJBd0Onk</a:t>
            </a:r>
            <a:endParaRPr lang="nl-NL" dirty="0"/>
          </a:p>
          <a:p>
            <a:endParaRPr lang="nl-NL" dirty="0"/>
          </a:p>
        </p:txBody>
      </p:sp>
      <p:pic>
        <p:nvPicPr>
          <p:cNvPr id="7" name="Afbeelding 6" descr="Afbeelding met waterval, buitenshuis, water, persoon&#10;&#10;Automatisch gegenereerde beschrijving">
            <a:extLst>
              <a:ext uri="{FF2B5EF4-FFF2-40B4-BE49-F238E27FC236}">
                <a16:creationId xmlns:a16="http://schemas.microsoft.com/office/drawing/2014/main" id="{4FCA804E-4FEC-996F-4ACE-09279202A84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26770" y="1556792"/>
            <a:ext cx="7490459" cy="4224620"/>
          </a:xfrm>
          <a:prstGeom prst="rect">
            <a:avLst/>
          </a:prstGeom>
        </p:spPr>
      </p:pic>
      <p:sp>
        <p:nvSpPr>
          <p:cNvPr id="8" name="Ovaal 7">
            <a:extLst>
              <a:ext uri="{FF2B5EF4-FFF2-40B4-BE49-F238E27FC236}">
                <a16:creationId xmlns:a16="http://schemas.microsoft.com/office/drawing/2014/main" id="{4998EE86-330D-E48E-1EF7-F394EC01BEE1}"/>
              </a:ext>
            </a:extLst>
          </p:cNvPr>
          <p:cNvSpPr/>
          <p:nvPr/>
        </p:nvSpPr>
        <p:spPr>
          <a:xfrm>
            <a:off x="899592" y="4581128"/>
            <a:ext cx="1872208" cy="9361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48704401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2486</TotalTime>
  <Words>828</Words>
  <Application>Microsoft Office PowerPoint</Application>
  <PresentationFormat>Diavoorstelling (4:3)</PresentationFormat>
  <Paragraphs>192</Paragraphs>
  <Slides>18</Slides>
  <Notes>9</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18</vt:i4>
      </vt:variant>
    </vt:vector>
  </HeadingPairs>
  <TitlesOfParts>
    <vt:vector size="22" baseType="lpstr">
      <vt:lpstr>Arial</vt:lpstr>
      <vt:lpstr>Calibri</vt:lpstr>
      <vt:lpstr>Century Gothic</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Harmsel ter, Marjan</cp:lastModifiedBy>
  <cp:revision>499</cp:revision>
  <dcterms:created xsi:type="dcterms:W3CDTF">2021-06-08T06:13:59Z</dcterms:created>
  <dcterms:modified xsi:type="dcterms:W3CDTF">2023-06-13T09:12:14Z</dcterms:modified>
</cp:coreProperties>
</file>