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8" r:id="rId5"/>
    <p:sldId id="1475" r:id="rId6"/>
    <p:sldId id="1476" r:id="rId7"/>
    <p:sldId id="1477" r:id="rId8"/>
    <p:sldId id="1479" r:id="rId9"/>
    <p:sldId id="1480" r:id="rId10"/>
    <p:sldId id="934" r:id="rId11"/>
    <p:sldId id="263" r:id="rId12"/>
    <p:sldId id="1488" r:id="rId13"/>
    <p:sldId id="1489" r:id="rId14"/>
    <p:sldId id="259" r:id="rId15"/>
    <p:sldId id="1490" r:id="rId16"/>
    <p:sldId id="1486"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8"/>
            <p14:sldId id="1475"/>
            <p14:sldId id="1476"/>
            <p14:sldId id="1477"/>
            <p14:sldId id="1479"/>
            <p14:sldId id="1480"/>
            <p14:sldId id="934"/>
            <p14:sldId id="263"/>
            <p14:sldId id="1488"/>
            <p14:sldId id="1489"/>
            <p14:sldId id="259"/>
            <p14:sldId id="1490"/>
            <p14:sldId id="148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3" d="100"/>
          <a:sy n="63" d="100"/>
        </p:scale>
        <p:origin x="16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endParaRPr lang="nl-NL" sz="1200" kern="1200" dirty="0">
              <a:solidFill>
                <a:schemeClr val="tx1"/>
              </a:solidFill>
              <a:effectLst/>
              <a:latin typeface="+mn-lt"/>
              <a:ea typeface="+mn-ea"/>
              <a:cs typeface="+mn-cs"/>
            </a:endParaRP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tot voor kort:</a:t>
            </a:r>
            <a:r>
              <a:rPr lang="nl-NL" sz="1200" kern="1200" dirty="0">
                <a:solidFill>
                  <a:schemeClr val="tx1"/>
                </a:solidFill>
                <a:effectLst/>
                <a:latin typeface="+mn-lt"/>
                <a:ea typeface="+mn-ea"/>
                <a:cs typeface="+mn-cs"/>
              </a:rPr>
              <a:t> tot een tijdje geleden</a:t>
            </a:r>
          </a:p>
          <a:p>
            <a:pPr fontAlgn="t"/>
            <a:r>
              <a:rPr lang="nl-NL" sz="1200" b="1" kern="1200" dirty="0">
                <a:solidFill>
                  <a:schemeClr val="tx1"/>
                </a:solidFill>
                <a:effectLst/>
                <a:latin typeface="+mn-lt"/>
                <a:ea typeface="+mn-ea"/>
                <a:cs typeface="+mn-cs"/>
              </a:rPr>
              <a:t>de presentator: </a:t>
            </a:r>
            <a:r>
              <a:rPr lang="nl-NL" sz="1200" kern="1200" dirty="0">
                <a:solidFill>
                  <a:schemeClr val="tx1"/>
                </a:solidFill>
                <a:effectLst/>
                <a:latin typeface="+mn-lt"/>
                <a:ea typeface="+mn-ea"/>
                <a:cs typeface="+mn-cs"/>
              </a:rPr>
              <a:t>iemand die op tv of op de radio praat tegen de mensen die kijken of luisteren</a:t>
            </a:r>
          </a:p>
          <a:p>
            <a:pPr fontAlgn="t"/>
            <a:r>
              <a:rPr lang="nl-NL" sz="1200" b="1" kern="1200" dirty="0">
                <a:solidFill>
                  <a:schemeClr val="tx1"/>
                </a:solidFill>
                <a:effectLst/>
                <a:latin typeface="+mn-lt"/>
                <a:ea typeface="+mn-ea"/>
                <a:cs typeface="+mn-cs"/>
              </a:rPr>
              <a:t>de top ...: </a:t>
            </a:r>
            <a:r>
              <a:rPr lang="nl-NL" sz="1200" kern="1200" dirty="0">
                <a:solidFill>
                  <a:schemeClr val="tx1"/>
                </a:solidFill>
                <a:effectLst/>
                <a:latin typeface="+mn-lt"/>
                <a:ea typeface="+mn-ea"/>
                <a:cs typeface="+mn-cs"/>
              </a:rPr>
              <a:t>de belangrijkste ... , de beste ...</a:t>
            </a:r>
          </a:p>
          <a:p>
            <a:pPr fontAlgn="t"/>
            <a:r>
              <a:rPr lang="nl-NL" sz="1200" b="1" kern="1200" dirty="0">
                <a:solidFill>
                  <a:schemeClr val="tx1"/>
                </a:solidFill>
                <a:effectLst/>
                <a:latin typeface="+mn-lt"/>
                <a:ea typeface="+mn-ea"/>
                <a:cs typeface="+mn-cs"/>
              </a:rPr>
              <a:t>de strijd: </a:t>
            </a:r>
            <a:r>
              <a:rPr lang="nl-NL" sz="1200" kern="1200" dirty="0">
                <a:solidFill>
                  <a:schemeClr val="tx1"/>
                </a:solidFill>
                <a:effectLst/>
                <a:latin typeface="+mn-lt"/>
                <a:ea typeface="+mn-ea"/>
                <a:cs typeface="+mn-cs"/>
              </a:rPr>
              <a:t>de wedstrijd</a:t>
            </a:r>
          </a:p>
          <a:p>
            <a:pPr fontAlgn="t"/>
            <a:r>
              <a:rPr lang="nl-NL" sz="1200" b="1" kern="1200" dirty="0">
                <a:solidFill>
                  <a:schemeClr val="tx1"/>
                </a:solidFill>
                <a:effectLst/>
                <a:latin typeface="+mn-lt"/>
                <a:ea typeface="+mn-ea"/>
                <a:cs typeface="+mn-cs"/>
              </a:rPr>
              <a:t>de bijnaam: </a:t>
            </a:r>
            <a:r>
              <a:rPr lang="nl-NL" sz="1200" kern="1200" dirty="0">
                <a:solidFill>
                  <a:schemeClr val="tx1"/>
                </a:solidFill>
                <a:effectLst/>
                <a:latin typeface="+mn-lt"/>
                <a:ea typeface="+mn-ea"/>
                <a:cs typeface="+mn-cs"/>
              </a:rPr>
              <a:t>de naam die niet de echte naam is, maar mensen noemen iets of iemand zo</a:t>
            </a:r>
          </a:p>
          <a:p>
            <a:pPr fontAlgn="t"/>
            <a:r>
              <a:rPr lang="nl-NL" sz="1200" b="1" kern="1200" dirty="0">
                <a:solidFill>
                  <a:schemeClr val="tx1"/>
                </a:solidFill>
                <a:effectLst/>
                <a:latin typeface="+mn-lt"/>
                <a:ea typeface="+mn-ea"/>
                <a:cs typeface="+mn-cs"/>
              </a:rPr>
              <a:t>sterk: </a:t>
            </a:r>
            <a:r>
              <a:rPr lang="nl-NL" sz="1200" kern="1200" dirty="0">
                <a:solidFill>
                  <a:schemeClr val="tx1"/>
                </a:solidFill>
                <a:effectLst/>
                <a:latin typeface="+mn-lt"/>
                <a:ea typeface="+mn-ea"/>
                <a:cs typeface="+mn-cs"/>
              </a:rPr>
              <a:t>stevig, niet snel kapotgaand</a:t>
            </a:r>
          </a:p>
          <a:p>
            <a:pPr fontAlgn="t"/>
            <a:r>
              <a:rPr lang="nl-NL" sz="1200" b="1" kern="1200" dirty="0">
                <a:solidFill>
                  <a:schemeClr val="tx1"/>
                </a:solidFill>
                <a:effectLst/>
                <a:latin typeface="+mn-lt"/>
                <a:ea typeface="+mn-ea"/>
                <a:cs typeface="+mn-cs"/>
              </a:rPr>
              <a:t>precies: </a:t>
            </a:r>
            <a:r>
              <a:rPr lang="nl-NL" sz="1200" kern="1200" dirty="0">
                <a:solidFill>
                  <a:schemeClr val="tx1"/>
                </a:solidFill>
                <a:effectLst/>
                <a:latin typeface="+mn-lt"/>
                <a:ea typeface="+mn-ea"/>
                <a:cs typeface="+mn-cs"/>
              </a:rPr>
              <a:t>helemaal</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poradio2.nl/nieuws/de-staat-van-stasse/cfe6e208-8416-4aca-a3cc-7d12c5a8bc50/internationale-dag-van-de-bijnaa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poradio2.nl/fragmenten/destaatvanstasse/9728f8cb-7ea2-476e-92bd-1944178180e3/2017-04-10-internationale-dag-van-de-bijnaa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b="1" u="sng" dirty="0">
                <a:ea typeface="Times New Roman" panose="02020603050405020304" pitchFamily="18" charset="0"/>
                <a:cs typeface="Arial" panose="020B0604020202020204" pitchFamily="34" charset="0"/>
              </a:rPr>
              <a:t>Tot voor kort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tot een tijdje geleden, </a:t>
            </a:r>
            <a:r>
              <a:rPr lang="nl-NL" sz="2000" dirty="0">
                <a:ea typeface="Times New Roman" panose="02020603050405020304" pitchFamily="18" charset="0"/>
                <a:cs typeface="Arial" panose="020B0604020202020204" pitchFamily="34" charset="0"/>
              </a:rPr>
              <a:t>wist ik niet eens dat ie bestond: de internationale dag van </a:t>
            </a:r>
            <a:r>
              <a:rPr lang="nl-NL" sz="2000" b="1" u="sng" dirty="0">
                <a:ea typeface="Times New Roman" panose="02020603050405020304" pitchFamily="18" charset="0"/>
                <a:cs typeface="Arial" panose="020B0604020202020204" pitchFamily="34" charset="0"/>
              </a:rPr>
              <a:t>de bijnaam</a:t>
            </a:r>
            <a:r>
              <a:rPr lang="nl-NL" sz="2000" dirty="0">
                <a:ea typeface="Times New Roman" panose="02020603050405020304" pitchFamily="18" charset="0"/>
                <a:cs typeface="Arial" panose="020B0604020202020204" pitchFamily="34" charset="0"/>
              </a:rPr>
              <a:t>. De bijnaam is </a:t>
            </a:r>
            <a:r>
              <a:rPr lang="nl-NL" sz="2000" b="1" i="1" dirty="0">
                <a:ea typeface="Times New Roman" panose="02020603050405020304" pitchFamily="18" charset="0"/>
                <a:cs typeface="Arial" panose="020B0604020202020204" pitchFamily="34" charset="0"/>
              </a:rPr>
              <a:t>de naam die niet de echte naam is, maar mensen noemen iets of iemand zo</a:t>
            </a:r>
            <a:r>
              <a:rPr lang="nl-NL" sz="2000" dirty="0">
                <a:ea typeface="Times New Roman" panose="02020603050405020304" pitchFamily="18" charset="0"/>
                <a:cs typeface="Arial" panose="020B0604020202020204" pitchFamily="34" charset="0"/>
              </a:rPr>
              <a:t>. Het plan is om de bijnaam elk jaar op 10 april te vieren.</a:t>
            </a:r>
            <a:br>
              <a:rPr lang="nl-NL" sz="2000" dirty="0">
                <a:ea typeface="Times New Roman" panose="02020603050405020304" pitchFamily="18" charset="0"/>
                <a:cs typeface="Arial" panose="020B0604020202020204" pitchFamily="34" charset="0"/>
              </a:rPr>
            </a:br>
            <a:r>
              <a:rPr lang="nl-NL" sz="2000" b="1" u="sng" dirty="0">
                <a:ea typeface="Times New Roman" panose="02020603050405020304" pitchFamily="18" charset="0"/>
                <a:cs typeface="Arial" panose="020B0604020202020204" pitchFamily="34" charset="0"/>
              </a:rPr>
              <a:t>De</a:t>
            </a:r>
            <a:r>
              <a:rPr lang="nl-NL" sz="2000" b="1" u="sng" dirty="0">
                <a:effectLst/>
                <a:ea typeface="Times New Roman" panose="02020603050405020304" pitchFamily="18" charset="0"/>
                <a:cs typeface="Arial" panose="020B0604020202020204" pitchFamily="34" charset="0"/>
              </a:rPr>
              <a:t> presentator</a:t>
            </a:r>
            <a:r>
              <a:rPr lang="nl-NL" sz="2000" dirty="0">
                <a:effectLst/>
                <a:ea typeface="Times New Roman" panose="02020603050405020304" pitchFamily="18" charset="0"/>
                <a:cs typeface="Arial" panose="020B0604020202020204" pitchFamily="34" charset="0"/>
              </a:rPr>
              <a:t>, dat is </a:t>
            </a:r>
            <a:r>
              <a:rPr lang="nl-NL" sz="2000" b="1" i="1" dirty="0">
                <a:effectLst/>
                <a:ea typeface="Times New Roman" panose="02020603050405020304" pitchFamily="18" charset="0"/>
                <a:cs typeface="Arial" panose="020B0604020202020204" pitchFamily="34" charset="0"/>
              </a:rPr>
              <a:t>iemand die op tv of op de radio praat tegen de mensen die kijken of luisteren</a:t>
            </a:r>
            <a:r>
              <a:rPr lang="nl-NL" sz="2000" i="1" dirty="0">
                <a:effectLst/>
                <a:ea typeface="Times New Roman" panose="02020603050405020304" pitchFamily="18" charset="0"/>
                <a:cs typeface="Arial" panose="020B0604020202020204" pitchFamily="34" charset="0"/>
              </a:rPr>
              <a:t>,</a:t>
            </a:r>
            <a:r>
              <a:rPr lang="nl-NL" sz="2000" b="1"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vertelde erover in zijn programma. </a:t>
            </a:r>
            <a:r>
              <a:rPr lang="nl-NL" sz="2000" dirty="0">
                <a:solidFill>
                  <a:srgbClr val="00B050"/>
                </a:solidFill>
                <a:ea typeface="Times New Roman" panose="02020603050405020304" pitchFamily="18" charset="0"/>
                <a:cs typeface="Arial" panose="020B0604020202020204" pitchFamily="34" charset="0"/>
              </a:rPr>
              <a:t>(link in dia)</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Hij vertelde dat veel mensen een bijnaam hebben. De bijnaam ontstaat vaak toevallig en zegt meestal iets over het uiterlijk van iemand of de kenmerken van een voorwerp. Er zijn ook veel gebouwen die een bijnaam krijgen. Sommige bijnamen zijn zo bekend dat we de gewone naam niet eens meer kennen. </a:t>
            </a:r>
            <a:r>
              <a:rPr lang="nl-NL" sz="2000" b="1" u="sng" dirty="0">
                <a:ea typeface="Times New Roman" panose="02020603050405020304" pitchFamily="18" charset="0"/>
                <a:cs typeface="Arial" panose="020B0604020202020204" pitchFamily="34" charset="0"/>
              </a:rPr>
              <a:t>De top</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3, </a:t>
            </a:r>
            <a:r>
              <a:rPr lang="nl-NL" sz="2000" b="1" i="1" dirty="0">
                <a:ea typeface="Times New Roman" panose="02020603050405020304" pitchFamily="18" charset="0"/>
                <a:cs typeface="Arial" panose="020B0604020202020204" pitchFamily="34" charset="0"/>
              </a:rPr>
              <a:t>de belangrijkste </a:t>
            </a:r>
            <a:r>
              <a:rPr lang="nl-NL" sz="2000" dirty="0">
                <a:ea typeface="Times New Roman" panose="02020603050405020304" pitchFamily="18" charset="0"/>
                <a:cs typeface="Arial" panose="020B0604020202020204" pitchFamily="34" charset="0"/>
              </a:rPr>
              <a:t>3</a:t>
            </a:r>
            <a:r>
              <a:rPr lang="nl-NL" sz="2000" b="1" i="1" dirty="0">
                <a:ea typeface="Times New Roman" panose="02020603050405020304" pitchFamily="18" charset="0"/>
                <a:cs typeface="Arial" panose="020B0604020202020204" pitchFamily="34" charset="0"/>
              </a:rPr>
              <a:t>, de beste </a:t>
            </a:r>
            <a:r>
              <a:rPr lang="nl-NL" sz="2000" dirty="0">
                <a:ea typeface="Times New Roman" panose="02020603050405020304" pitchFamily="18" charset="0"/>
                <a:cs typeface="Arial" panose="020B0604020202020204" pitchFamily="34" charset="0"/>
              </a:rPr>
              <a:t>3 bijnamen in Nederland zijn misschien wel de Kuip, Oranje en de Zwaan. De meest bekende is misschien wel ‘de Kuip’. Zo noemt iedereen altijd het voetbalstadion van Feijenoord. Maar misschien verliest bijnaam ‘de Kuip’ </a:t>
            </a:r>
            <a:r>
              <a:rPr lang="nl-NL" sz="2000" b="1" u="sng" dirty="0">
                <a:ea typeface="Times New Roman" panose="02020603050405020304" pitchFamily="18" charset="0"/>
                <a:cs typeface="Arial" panose="020B0604020202020204" pitchFamily="34" charset="0"/>
              </a:rPr>
              <a:t>de strijd</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de wedstrijd</a:t>
            </a:r>
            <a:r>
              <a:rPr lang="nl-NL" sz="2000" dirty="0">
                <a:ea typeface="Times New Roman" panose="02020603050405020304" pitchFamily="18" charset="0"/>
                <a:cs typeface="Arial" panose="020B0604020202020204" pitchFamily="34" charset="0"/>
              </a:rPr>
              <a:t> voor de eerste plaats, wel van de bijnaam van het Nederlands Voetbalelftal: ‘Oranje’.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Er zijn ook dingen die geen bijnaam hebben maar die al een bijzondere namen hebben: Bijvoorbeeld het verfmerk </a:t>
            </a:r>
            <a:r>
              <a:rPr lang="nl-NL" sz="2000" dirty="0" err="1">
                <a:ea typeface="Times New Roman" panose="02020603050405020304" pitchFamily="18" charset="0"/>
                <a:cs typeface="Arial" panose="020B0604020202020204" pitchFamily="34" charset="0"/>
              </a:rPr>
              <a:t>Rambo</a:t>
            </a:r>
            <a:r>
              <a:rPr lang="nl-NL" sz="2000" dirty="0">
                <a:ea typeface="Times New Roman" panose="02020603050405020304" pitchFamily="18" charset="0"/>
                <a:cs typeface="Arial" panose="020B0604020202020204" pitchFamily="34" charset="0"/>
              </a:rPr>
              <a:t>. Door de naam </a:t>
            </a:r>
            <a:r>
              <a:rPr lang="nl-NL" sz="2000" dirty="0" err="1">
                <a:ea typeface="Times New Roman" panose="02020603050405020304" pitchFamily="18" charset="0"/>
                <a:cs typeface="Arial" panose="020B0604020202020204" pitchFamily="34" charset="0"/>
              </a:rPr>
              <a:t>Rambo</a:t>
            </a:r>
            <a:r>
              <a:rPr lang="nl-NL" sz="2000" dirty="0">
                <a:ea typeface="Times New Roman" panose="02020603050405020304" pitchFamily="18" charset="0"/>
                <a:cs typeface="Arial" panose="020B0604020202020204" pitchFamily="34" charset="0"/>
              </a:rPr>
              <a:t> denken mensen dat de verf </a:t>
            </a:r>
            <a:r>
              <a:rPr lang="nl-NL" sz="2000" b="1" u="sng" dirty="0">
                <a:ea typeface="Times New Roman" panose="02020603050405020304" pitchFamily="18" charset="0"/>
                <a:cs typeface="Arial" panose="020B0604020202020204" pitchFamily="34" charset="0"/>
              </a:rPr>
              <a:t>sterk</a:t>
            </a:r>
            <a:r>
              <a:rPr lang="nl-NL" sz="2000" dirty="0">
                <a:ea typeface="Times New Roman" panose="02020603050405020304" pitchFamily="18" charset="0"/>
                <a:cs typeface="Arial" panose="020B0604020202020204" pitchFamily="34" charset="0"/>
              </a:rPr>
              <a:t> is. </a:t>
            </a:r>
            <a:r>
              <a:rPr lang="nl-NL" sz="2000" b="1" i="1" dirty="0">
                <a:ea typeface="Times New Roman" panose="02020603050405020304" pitchFamily="18" charset="0"/>
                <a:cs typeface="Arial" panose="020B0604020202020204" pitchFamily="34" charset="0"/>
              </a:rPr>
              <a:t>Stevig en niet snel kapotgaand</a:t>
            </a:r>
            <a:r>
              <a:rPr lang="nl-NL" sz="2000" dirty="0">
                <a:ea typeface="Times New Roman" panose="02020603050405020304" pitchFamily="18" charset="0"/>
                <a:cs typeface="Arial" panose="020B0604020202020204" pitchFamily="34" charset="0"/>
              </a:rPr>
              <a:t>. En dan denken ze dat het dus hele goede verf is. Welke bijnaam in Nederland het meest bekend is weet ik niet </a:t>
            </a:r>
            <a:r>
              <a:rPr lang="nl-NL" sz="2000" b="1" u="sng" dirty="0">
                <a:ea typeface="Times New Roman" panose="02020603050405020304" pitchFamily="18" charset="0"/>
                <a:cs typeface="Arial" panose="020B0604020202020204" pitchFamily="34" charset="0"/>
              </a:rPr>
              <a:t>precies</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weet ik niet </a:t>
            </a:r>
            <a:r>
              <a:rPr lang="nl-NL" sz="2000" b="1" i="1" dirty="0">
                <a:ea typeface="Times New Roman" panose="02020603050405020304" pitchFamily="18" charset="0"/>
                <a:cs typeface="Arial" panose="020B0604020202020204" pitchFamily="34" charset="0"/>
              </a:rPr>
              <a:t>helemaal. </a:t>
            </a:r>
            <a:r>
              <a:rPr lang="nl-NL" sz="2000" dirty="0">
                <a:ea typeface="Times New Roman" panose="02020603050405020304" pitchFamily="18" charset="0"/>
                <a:cs typeface="Arial" panose="020B0604020202020204" pitchFamily="34" charset="0"/>
              </a:rPr>
              <a:t>Wat denken jullie?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eigenlijk ook een bijnaam?</a:t>
            </a:r>
            <a:endParaRPr lang="nl-NL" sz="2000" i="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400" dirty="0">
              <a:hlinkClick r:id="rId3"/>
            </a:endParaRPr>
          </a:p>
          <a:p>
            <a:pPr marL="0" lvl="0" indent="0">
              <a:spcBef>
                <a:spcPts val="200"/>
              </a:spcBef>
              <a:spcAft>
                <a:spcPts val="200"/>
              </a:spcAft>
              <a:buNone/>
            </a:pPr>
            <a:endParaRPr lang="nl-NL" sz="10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000" dirty="0">
                <a:solidFill>
                  <a:srgbClr val="00B050"/>
                </a:solidFill>
                <a:ea typeface="Times New Roman" panose="02020603050405020304" pitchFamily="18" charset="0"/>
                <a:cs typeface="Arial" panose="020B0604020202020204" pitchFamily="34" charset="0"/>
              </a:rPr>
              <a:t>Trouwens, na april 2017 lees ik niets meer over de dag van de bijnaam. Het lijkt erop dat het geen succes is geworden </a:t>
            </a:r>
            <a:r>
              <a:rPr lang="nl-NL" sz="1000" dirty="0">
                <a:solidFill>
                  <a:srgbClr val="00B050"/>
                </a:solidFill>
                <a:ea typeface="Times New Roman" panose="02020603050405020304" pitchFamily="18" charset="0"/>
                <a:cs typeface="Arial" panose="020B0604020202020204" pitchFamily="34" charset="0"/>
                <a:sym typeface="Wingdings" panose="05000000000000000000" pitchFamily="2" charset="2"/>
              </a:rPr>
              <a:t></a:t>
            </a:r>
            <a:endParaRPr lang="nl-NL" sz="1000" dirty="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9588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sterk</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91980" y="48910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krakkemikkig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stevig, niet snel kapotgaand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Door de naam denken mensen dat deze verf heel </a:t>
            </a:r>
            <a:r>
              <a:rPr lang="nl-NL" sz="2400" i="1" u="sng" dirty="0">
                <a:solidFill>
                  <a:srgbClr val="387038"/>
                </a:solidFill>
                <a:latin typeface="Century Gothic" panose="020B0502020202020204" pitchFamily="34" charset="0"/>
                <a:ea typeface="Calibri"/>
                <a:cs typeface="Times New Roman"/>
              </a:rPr>
              <a:t>sterk</a:t>
            </a:r>
            <a:r>
              <a:rPr lang="nl-NL" sz="2400" i="1" dirty="0">
                <a:solidFill>
                  <a:srgbClr val="387038"/>
                </a:solidFill>
                <a:latin typeface="Century Gothic" panose="020B0502020202020204" pitchFamily="34" charset="0"/>
                <a:ea typeface="Calibri"/>
                <a:cs typeface="Times New Roman"/>
              </a:rPr>
              <a:t> is.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stevig, niet degelijk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verflaag ziet er </a:t>
            </a:r>
            <a:r>
              <a:rPr lang="nl-NL" sz="2400" i="1" u="sng" dirty="0">
                <a:solidFill>
                  <a:srgbClr val="387038"/>
                </a:solidFill>
                <a:effectLst/>
                <a:latin typeface="Century Gothic" panose="020B0502020202020204" pitchFamily="34" charset="0"/>
                <a:ea typeface="Calibri"/>
                <a:cs typeface="Times New Roman"/>
              </a:rPr>
              <a:t>krakkemikkig</a:t>
            </a:r>
            <a:r>
              <a:rPr lang="nl-NL" sz="2400" i="1" dirty="0">
                <a:solidFill>
                  <a:srgbClr val="387038"/>
                </a:solidFill>
                <a:effectLst/>
                <a:latin typeface="Century Gothic" panose="020B0502020202020204" pitchFamily="34" charset="0"/>
                <a:ea typeface="Calibri"/>
                <a:cs typeface="Times New Roman"/>
              </a:rPr>
              <a:t> uit.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26E514C-D7C0-CA0E-2FB7-15AB7DBCD9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2728552"/>
            <a:ext cx="2842193" cy="2274988"/>
          </a:xfrm>
          <a:prstGeom prst="rect">
            <a:avLst/>
          </a:prstGeom>
        </p:spPr>
      </p:pic>
      <p:pic>
        <p:nvPicPr>
          <p:cNvPr id="8" name="Afbeelding 7" descr="Afbeelding met kunst&#10;&#10;Beschrijving automatisch gegenereerd met gemiddelde betrouwbaarheid">
            <a:extLst>
              <a:ext uri="{FF2B5EF4-FFF2-40B4-BE49-F238E27FC236}">
                <a16:creationId xmlns:a16="http://schemas.microsoft.com/office/drawing/2014/main" id="{1434B06F-8E63-1F18-A0FF-A206CEEC6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0396" y="2652352"/>
            <a:ext cx="3806904" cy="2543012"/>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top ...</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700" b="1" dirty="0">
                <a:solidFill>
                  <a:srgbClr val="387038"/>
                </a:solidFill>
                <a:latin typeface="Century Gothic" panose="020B0502020202020204" pitchFamily="34" charset="0"/>
                <a:ea typeface="Calibri"/>
                <a:cs typeface="Times New Roman"/>
              </a:rPr>
              <a:t>d</a:t>
            </a:r>
            <a:r>
              <a:rPr lang="nl-NL" sz="5700" b="1" dirty="0">
                <a:solidFill>
                  <a:srgbClr val="387038"/>
                </a:solidFill>
                <a:effectLst/>
                <a:latin typeface="Century Gothic" panose="020B0502020202020204" pitchFamily="34" charset="0"/>
                <a:ea typeface="Calibri"/>
                <a:cs typeface="Times New Roman"/>
              </a:rPr>
              <a:t>e hekken-sluiter</a:t>
            </a:r>
            <a:endParaRPr lang="nl-NL" sz="5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403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belangrijkste ... , de beste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400" i="1" u="sng" dirty="0">
                <a:solidFill>
                  <a:srgbClr val="387038"/>
                </a:solidFill>
                <a:latin typeface="Century Gothic" panose="020B0502020202020204" pitchFamily="34" charset="0"/>
                <a:ea typeface="Calibri"/>
                <a:cs typeface="Times New Roman"/>
              </a:rPr>
              <a:t>De top</a:t>
            </a:r>
            <a:r>
              <a:rPr lang="nl-NL" sz="2400" i="1" dirty="0">
                <a:solidFill>
                  <a:srgbClr val="387038"/>
                </a:solidFill>
                <a:latin typeface="Century Gothic" panose="020B0502020202020204" pitchFamily="34" charset="0"/>
                <a:ea typeface="Calibri"/>
                <a:cs typeface="Times New Roman"/>
              </a:rPr>
              <a:t> 3 van bijnamen is: de Kuip, Oranje en de Zwaan.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laatste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laatste in een wedstrijd </a:t>
            </a:r>
            <a:r>
              <a:rPr lang="nl-NL" sz="2400" i="1" dirty="0">
                <a:solidFill>
                  <a:srgbClr val="387038"/>
                </a:solidFill>
                <a:latin typeface="Century Gothic" panose="020B0502020202020204" pitchFamily="34" charset="0"/>
                <a:ea typeface="Calibri"/>
                <a:cs typeface="Times New Roman"/>
              </a:rPr>
              <a:t>noem je</a:t>
            </a:r>
            <a:r>
              <a:rPr lang="nl-NL" sz="2400" i="1" dirty="0">
                <a:solidFill>
                  <a:srgbClr val="387038"/>
                </a:solidFill>
                <a:effectLst/>
                <a:latin typeface="Century Gothic" panose="020B0502020202020204" pitchFamily="34" charset="0"/>
                <a:ea typeface="Calibri"/>
                <a:cs typeface="Times New Roman"/>
              </a:rPr>
              <a:t> </a:t>
            </a:r>
            <a:r>
              <a:rPr lang="nl-NL" sz="2400" i="1" u="sng" dirty="0">
                <a:solidFill>
                  <a:srgbClr val="387038"/>
                </a:solidFill>
                <a:effectLst/>
                <a:latin typeface="Century Gothic" panose="020B0502020202020204" pitchFamily="34" charset="0"/>
                <a:ea typeface="Calibri"/>
                <a:cs typeface="Times New Roman"/>
              </a:rPr>
              <a:t>de hekkensluiter</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1A97464A-F797-D99F-345E-C595537EBE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885" y="2640599"/>
            <a:ext cx="3798438" cy="2498181"/>
          </a:xfrm>
          <a:prstGeom prst="rect">
            <a:avLst/>
          </a:prstGeom>
        </p:spPr>
      </p:pic>
      <p:pic>
        <p:nvPicPr>
          <p:cNvPr id="6" name="Afbeelding 5" descr="Afbeelding met persoon, schoeisel, buitenshuis, hemel&#10;&#10;Automatisch gegenereerde beschrijving">
            <a:extLst>
              <a:ext uri="{FF2B5EF4-FFF2-40B4-BE49-F238E27FC236}">
                <a16:creationId xmlns:a16="http://schemas.microsoft.com/office/drawing/2014/main" id="{6CDC5767-3430-6F10-A383-CD444D0F83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2605175"/>
            <a:ext cx="3792821" cy="2533605"/>
          </a:xfrm>
          <a:prstGeom prst="rect">
            <a:avLst/>
          </a:prstGeom>
        </p:spPr>
      </p:pic>
    </p:spTree>
    <p:extLst>
      <p:ext uri="{BB962C8B-B14F-4D97-AF65-F5344CB8AC3E}">
        <p14:creationId xmlns:p14="http://schemas.microsoft.com/office/powerpoint/2010/main" val="155622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0119" y="48299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tot voor kort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37116" y="6500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straks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403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tot een tijdje geleden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400" i="1" u="sng" dirty="0">
                <a:solidFill>
                  <a:srgbClr val="387038"/>
                </a:solidFill>
                <a:latin typeface="Century Gothic" panose="020B0502020202020204" pitchFamily="34" charset="0"/>
                <a:ea typeface="Calibri"/>
                <a:cs typeface="Times New Roman"/>
              </a:rPr>
              <a:t>Tot voor kort</a:t>
            </a:r>
            <a:r>
              <a:rPr lang="nl-NL" sz="2400" i="1" dirty="0">
                <a:solidFill>
                  <a:srgbClr val="387038"/>
                </a:solidFill>
                <a:latin typeface="Century Gothic" panose="020B0502020202020204" pitchFamily="34" charset="0"/>
                <a:ea typeface="Calibri"/>
                <a:cs typeface="Times New Roman"/>
              </a:rPr>
              <a:t> wist ik niet dat er een internationale dag van de bijnaam 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over een tijdje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Straks</a:t>
            </a:r>
            <a:r>
              <a:rPr lang="nl-NL" sz="2400" i="1" dirty="0">
                <a:solidFill>
                  <a:srgbClr val="387038"/>
                </a:solidFill>
                <a:effectLst/>
                <a:latin typeface="Century Gothic" panose="020B0502020202020204" pitchFamily="34" charset="0"/>
                <a:ea typeface="Calibri"/>
                <a:cs typeface="Times New Roman"/>
              </a:rPr>
              <a:t> weten we wat de beste bijnaam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44A98C2-F365-C42E-B74D-AABCACC627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47" y="2649876"/>
            <a:ext cx="3504789" cy="2412514"/>
          </a:xfrm>
          <a:prstGeom prst="rect">
            <a:avLst/>
          </a:prstGeom>
        </p:spPr>
      </p:pic>
      <p:pic>
        <p:nvPicPr>
          <p:cNvPr id="8" name="Afbeelding 7">
            <a:extLst>
              <a:ext uri="{FF2B5EF4-FFF2-40B4-BE49-F238E27FC236}">
                <a16:creationId xmlns:a16="http://schemas.microsoft.com/office/drawing/2014/main" id="{5DDF6442-B190-5550-5438-A36D3D8844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8869" y="2643772"/>
            <a:ext cx="3757580" cy="2436722"/>
          </a:xfrm>
          <a:prstGeom prst="rect">
            <a:avLst/>
          </a:prstGeom>
        </p:spPr>
      </p:pic>
      <p:pic>
        <p:nvPicPr>
          <p:cNvPr id="9" name="Afbeelding 8">
            <a:extLst>
              <a:ext uri="{FF2B5EF4-FFF2-40B4-BE49-F238E27FC236}">
                <a16:creationId xmlns:a16="http://schemas.microsoft.com/office/drawing/2014/main" id="{63EB99B2-B49B-2BE4-8BF9-ADC3BFB81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9872" y="3216213"/>
            <a:ext cx="429062" cy="425573"/>
          </a:xfrm>
          <a:prstGeom prst="rect">
            <a:avLst/>
          </a:prstGeom>
        </p:spPr>
      </p:pic>
    </p:spTree>
    <p:extLst>
      <p:ext uri="{BB962C8B-B14F-4D97-AF65-F5344CB8AC3E}">
        <p14:creationId xmlns:p14="http://schemas.microsoft.com/office/powerpoint/2010/main" val="30283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476672"/>
            <a:ext cx="36893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94957" y="404664"/>
            <a:ext cx="3833228"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bijnaam</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Kuip</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Oranje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Zwaan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520280" cy="2808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naam die niet de echte naam is, maar mensen noemen iets of iemand zo</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3165884-2776-C55D-9E41-4E355D1D21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735" y="4635129"/>
            <a:ext cx="2787026" cy="1584943"/>
          </a:xfrm>
          <a:prstGeom prst="rect">
            <a:avLst/>
          </a:prstGeom>
        </p:spPr>
      </p:pic>
      <p:pic>
        <p:nvPicPr>
          <p:cNvPr id="21" name="Afbeelding 20" descr="Afbeelding met persoon, sport, gras, stadion&#10;&#10;Automatisch gegenereerde beschrijving">
            <a:extLst>
              <a:ext uri="{FF2B5EF4-FFF2-40B4-BE49-F238E27FC236}">
                <a16:creationId xmlns:a16="http://schemas.microsoft.com/office/drawing/2014/main" id="{FC2AEE90-5806-3641-1899-145B1EC4A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2104" y="4622052"/>
            <a:ext cx="2424689" cy="1569844"/>
          </a:xfrm>
          <a:prstGeom prst="rect">
            <a:avLst/>
          </a:prstGeom>
        </p:spPr>
      </p:pic>
      <p:pic>
        <p:nvPicPr>
          <p:cNvPr id="23" name="Afbeelding 22" descr="Afbeelding met buitenshuis, hemel, Tuibrug, water&#10;&#10;Automatisch gegenereerde beschrijving">
            <a:extLst>
              <a:ext uri="{FF2B5EF4-FFF2-40B4-BE49-F238E27FC236}">
                <a16:creationId xmlns:a16="http://schemas.microsoft.com/office/drawing/2014/main" id="{4CEA1BFA-70DE-0924-94E2-784915C216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8998" y="4635128"/>
            <a:ext cx="2558282" cy="1556767"/>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476672"/>
            <a:ext cx="36893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07703" y="375166"/>
            <a:ext cx="432048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strijd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10826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2"/>
            <a:ext cx="278702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voetbal-wedstrijd</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7"/>
            <a:ext cx="2444750" cy="10826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03848" y="3861985"/>
            <a:ext cx="3024336" cy="108261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talenten-jacht</a:t>
            </a:r>
          </a:p>
        </p:txBody>
      </p:sp>
      <p:sp>
        <p:nvSpPr>
          <p:cNvPr id="11" name="Text Box 14"/>
          <p:cNvSpPr txBox="1"/>
          <p:nvPr/>
        </p:nvSpPr>
        <p:spPr>
          <a:xfrm>
            <a:off x="6101079" y="3861048"/>
            <a:ext cx="2611399" cy="10835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8065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het muziek-concours</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611398" cy="5760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61139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wedstrijd</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descr="Afbeelding met persoon, atletiekwedstrijd, sport, gras&#10;&#10;Automatisch gegenereerde beschrijving">
            <a:extLst>
              <a:ext uri="{FF2B5EF4-FFF2-40B4-BE49-F238E27FC236}">
                <a16:creationId xmlns:a16="http://schemas.microsoft.com/office/drawing/2014/main" id="{F05C275A-9AFF-9F10-3E6A-795B37FABA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899" y="4989447"/>
            <a:ext cx="2434872" cy="1530293"/>
          </a:xfrm>
          <a:prstGeom prst="rect">
            <a:avLst/>
          </a:prstGeom>
        </p:spPr>
      </p:pic>
      <p:pic>
        <p:nvPicPr>
          <p:cNvPr id="18" name="Afbeelding 17" descr="Afbeelding met muziekinstrument, muziek, klassieke muziek, Strijkinstrument&#10;&#10;Automatisch gegenereerde beschrijving">
            <a:extLst>
              <a:ext uri="{FF2B5EF4-FFF2-40B4-BE49-F238E27FC236}">
                <a16:creationId xmlns:a16="http://schemas.microsoft.com/office/drawing/2014/main" id="{2A40E4E9-FD18-7838-C7DD-E8AFCA8DE7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5086" y="4989447"/>
            <a:ext cx="2334582" cy="1559501"/>
          </a:xfrm>
          <a:prstGeom prst="rect">
            <a:avLst/>
          </a:prstGeom>
          <a:ln>
            <a:solidFill>
              <a:schemeClr val="tx1"/>
            </a:solidFill>
          </a:ln>
        </p:spPr>
      </p:pic>
      <p:pic>
        <p:nvPicPr>
          <p:cNvPr id="20" name="Afbeelding 19" descr="Afbeelding met persoon, kleding, Menselijk gezicht, muur&#10;&#10;Automatisch gegenereerde beschrijving">
            <a:extLst>
              <a:ext uri="{FF2B5EF4-FFF2-40B4-BE49-F238E27FC236}">
                <a16:creationId xmlns:a16="http://schemas.microsoft.com/office/drawing/2014/main" id="{7E2180D4-5D08-9548-0CDF-F60DCC1DF7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48439" y="4996849"/>
            <a:ext cx="2224528" cy="1485985"/>
          </a:xfrm>
          <a:prstGeom prst="rect">
            <a:avLst/>
          </a:prstGeom>
        </p:spPr>
      </p:pic>
    </p:spTree>
    <p:extLst>
      <p:ext uri="{BB962C8B-B14F-4D97-AF65-F5344CB8AC3E}">
        <p14:creationId xmlns:p14="http://schemas.microsoft.com/office/powerpoint/2010/main" val="120731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2504861"/>
            <a:ext cx="576064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86681" y="2339539"/>
            <a:ext cx="828092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presentator</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540369" y="3517554"/>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3529663" y="1418791"/>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867054" y="3712365"/>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20071" y="4666384"/>
            <a:ext cx="316231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76056" y="4675907"/>
            <a:ext cx="33813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interview</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430629" y="849206"/>
            <a:ext cx="21494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61414" y="81849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radio</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36178" y="4629439"/>
            <a:ext cx="273707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51747" y="4571737"/>
            <a:ext cx="28470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camera</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6192688" cy="135697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6310038" cy="7081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op tv of op de radio praat tegen de mensen die kijken of luisteren</a:t>
            </a:r>
            <a:endParaRPr lang="nl-NL" sz="1100" dirty="0">
              <a:effectLst/>
              <a:latin typeface="Century Gothic" panose="020B0502020202020204" pitchFamily="34" charset="0"/>
              <a:ea typeface="Calibri"/>
              <a:cs typeface="Times New Roman"/>
            </a:endParaRPr>
          </a:p>
        </p:txBody>
      </p:sp>
      <p:pic>
        <p:nvPicPr>
          <p:cNvPr id="3" name="Afbeelding 2" descr="Afbeelding met persoon, Menselijk gezicht, Geluidsapparatuur, microfoon&#10;&#10;Automatisch gegenereerde beschrijving">
            <a:extLst>
              <a:ext uri="{FF2B5EF4-FFF2-40B4-BE49-F238E27FC236}">
                <a16:creationId xmlns:a16="http://schemas.microsoft.com/office/drawing/2014/main" id="{8ED55797-B845-6806-9E59-528576926F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5220" y="485744"/>
            <a:ext cx="2818648" cy="1849034"/>
          </a:xfrm>
          <a:prstGeom prst="rect">
            <a:avLst/>
          </a:prstGeom>
        </p:spPr>
      </p:pic>
      <p:pic>
        <p:nvPicPr>
          <p:cNvPr id="4" name="Afbeelding 3" descr="Afbeelding met kleding, persoon, hemel, buitenshuis&#10;&#10;Automatisch gegenereerde beschrijving">
            <a:extLst>
              <a:ext uri="{FF2B5EF4-FFF2-40B4-BE49-F238E27FC236}">
                <a16:creationId xmlns:a16="http://schemas.microsoft.com/office/drawing/2014/main" id="{2CCFCA40-5581-62AA-AA6D-416B000F5E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5322623"/>
            <a:ext cx="2088232" cy="1432528"/>
          </a:xfrm>
          <a:prstGeom prst="rect">
            <a:avLst/>
          </a:prstGeom>
        </p:spPr>
      </p:pic>
      <p:pic>
        <p:nvPicPr>
          <p:cNvPr id="19" name="Afbeelding 18" descr="Afbeelding met persoon, kleding, hemel, gebouw&#10;&#10;Automatisch gegenereerde beschrijving">
            <a:extLst>
              <a:ext uri="{FF2B5EF4-FFF2-40B4-BE49-F238E27FC236}">
                <a16:creationId xmlns:a16="http://schemas.microsoft.com/office/drawing/2014/main" id="{2F998166-53C9-0C04-C42A-15002AC461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618" y="5341418"/>
            <a:ext cx="2088231" cy="1394938"/>
          </a:xfrm>
          <a:prstGeom prst="rect">
            <a:avLst/>
          </a:prstGeom>
        </p:spPr>
      </p:pic>
      <p:pic>
        <p:nvPicPr>
          <p:cNvPr id="21" name="Afbeelding 20" descr="Afbeelding met persoon, Menselijk gezicht, stereo, kleding&#10;&#10;Automatisch gegenereerde beschrijving">
            <a:extLst>
              <a:ext uri="{FF2B5EF4-FFF2-40B4-BE49-F238E27FC236}">
                <a16:creationId xmlns:a16="http://schemas.microsoft.com/office/drawing/2014/main" id="{A46B8C1D-5EF8-D1A3-763A-E629FF00D9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428" y="369995"/>
            <a:ext cx="2928127" cy="1955989"/>
          </a:xfrm>
          <a:prstGeom prst="rect">
            <a:avLst/>
          </a:prstGeom>
        </p:spPr>
      </p:pic>
    </p:spTree>
    <p:extLst>
      <p:ext uri="{BB962C8B-B14F-4D97-AF65-F5344CB8AC3E}">
        <p14:creationId xmlns:p14="http://schemas.microsoft.com/office/powerpoint/2010/main" val="131230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precies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helemaal</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Ze weet niet </a:t>
            </a:r>
            <a:r>
              <a:rPr lang="nl-NL" sz="2800" i="1" u="sng" dirty="0">
                <a:solidFill>
                  <a:srgbClr val="387038"/>
                </a:solidFill>
                <a:latin typeface="Century Gothic" panose="020B0502020202020204" pitchFamily="34" charset="0"/>
                <a:cs typeface="Times New Roman"/>
              </a:rPr>
              <a:t>precies</a:t>
            </a:r>
            <a:r>
              <a:rPr lang="nl-NL" sz="2800" i="1" dirty="0">
                <a:solidFill>
                  <a:srgbClr val="387038"/>
                </a:solidFill>
                <a:latin typeface="Century Gothic" panose="020B0502020202020204" pitchFamily="34" charset="0"/>
                <a:cs typeface="Times New Roman"/>
              </a:rPr>
              <a:t> wat de beste bijnaam is.</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F030AEA0-B5EA-514F-E841-5F05ADF2C5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5" y="1844824"/>
            <a:ext cx="5050117" cy="3665949"/>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23  – 6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tot voor kort</a:t>
            </a:r>
          </a:p>
        </p:txBody>
      </p:sp>
      <p:pic>
        <p:nvPicPr>
          <p:cNvPr id="3" name="Afbeelding 2" descr="Afbeelding met tekst, schermopname, Lettertype, nummer&#10;&#10;Automatisch gegenereerde beschrijving">
            <a:extLst>
              <a:ext uri="{FF2B5EF4-FFF2-40B4-BE49-F238E27FC236}">
                <a16:creationId xmlns:a16="http://schemas.microsoft.com/office/drawing/2014/main" id="{AE9BB876-3D44-DDB3-CDE5-BAA5C9A11F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086" y="1340768"/>
            <a:ext cx="7776864" cy="5194945"/>
          </a:xfrm>
          <a:prstGeom prst="rect">
            <a:avLst/>
          </a:prstGeom>
        </p:spPr>
      </p:pic>
      <p:sp>
        <p:nvSpPr>
          <p:cNvPr id="4" name="Pijl: rechts 3">
            <a:extLst>
              <a:ext uri="{FF2B5EF4-FFF2-40B4-BE49-F238E27FC236}">
                <a16:creationId xmlns:a16="http://schemas.microsoft.com/office/drawing/2014/main" id="{123A08C2-EC5A-A01F-BBBF-6FFCC5B5B73A}"/>
              </a:ext>
            </a:extLst>
          </p:cNvPr>
          <p:cNvSpPr/>
          <p:nvPr/>
        </p:nvSpPr>
        <p:spPr>
          <a:xfrm rot="21379956">
            <a:off x="180616" y="2912160"/>
            <a:ext cx="6373227" cy="576064"/>
          </a:xfrm>
          <a:prstGeom prst="rightArrow">
            <a:avLst>
              <a:gd name="adj1" fmla="val 521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Ovaal 6">
            <a:extLst>
              <a:ext uri="{FF2B5EF4-FFF2-40B4-BE49-F238E27FC236}">
                <a16:creationId xmlns:a16="http://schemas.microsoft.com/office/drawing/2014/main" id="{447171A0-5D21-72FB-CB6B-AF4F39BB7649}"/>
              </a:ext>
            </a:extLst>
          </p:cNvPr>
          <p:cNvSpPr/>
          <p:nvPr/>
        </p:nvSpPr>
        <p:spPr>
          <a:xfrm>
            <a:off x="6660232" y="2564904"/>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bijnaam</a:t>
            </a:r>
          </a:p>
        </p:txBody>
      </p:sp>
      <p:pic>
        <p:nvPicPr>
          <p:cNvPr id="2" name="Afbeelding 1">
            <a:extLst>
              <a:ext uri="{FF2B5EF4-FFF2-40B4-BE49-F238E27FC236}">
                <a16:creationId xmlns:a16="http://schemas.microsoft.com/office/drawing/2014/main" id="{ADCE89DB-36ED-49A5-79F6-393B318C4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29" y="1844824"/>
            <a:ext cx="8373742" cy="4696947"/>
          </a:xfrm>
          <a:prstGeom prst="rect">
            <a:avLst/>
          </a:prstGeom>
        </p:spPr>
      </p:pic>
      <p:sp>
        <p:nvSpPr>
          <p:cNvPr id="3" name="Tekstvak 2">
            <a:extLst>
              <a:ext uri="{FF2B5EF4-FFF2-40B4-BE49-F238E27FC236}">
                <a16:creationId xmlns:a16="http://schemas.microsoft.com/office/drawing/2014/main" id="{EAB9C3A1-57BC-E90C-2BB8-8BA53D572AA2}"/>
              </a:ext>
            </a:extLst>
          </p:cNvPr>
          <p:cNvSpPr txBox="1"/>
          <p:nvPr/>
        </p:nvSpPr>
        <p:spPr>
          <a:xfrm>
            <a:off x="3275856" y="3075057"/>
            <a:ext cx="3528392" cy="707886"/>
          </a:xfrm>
          <a:prstGeom prst="rect">
            <a:avLst/>
          </a:prstGeom>
          <a:noFill/>
        </p:spPr>
        <p:txBody>
          <a:bodyPr wrap="square" rtlCol="0">
            <a:spAutoFit/>
          </a:bodyPr>
          <a:lstStyle/>
          <a:p>
            <a:r>
              <a:rPr lang="nl-NL" sz="4000" b="1" dirty="0">
                <a:latin typeface="Century Gothic" panose="020B0502020202020204" pitchFamily="34" charset="0"/>
              </a:rPr>
              <a:t>DE KUIP</a:t>
            </a:r>
          </a:p>
        </p:txBody>
      </p:sp>
      <p:pic>
        <p:nvPicPr>
          <p:cNvPr id="5" name="Afbeelding 4" descr="Afbeelding met Kinderkunst&#10;&#10;Automatisch gegenereerde beschrijving">
            <a:extLst>
              <a:ext uri="{FF2B5EF4-FFF2-40B4-BE49-F238E27FC236}">
                <a16:creationId xmlns:a16="http://schemas.microsoft.com/office/drawing/2014/main" id="{E43EC4F1-7025-C988-4F8F-1AF59254318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293768" y="4433851"/>
            <a:ext cx="2196476" cy="15240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presentator</a:t>
            </a:r>
          </a:p>
        </p:txBody>
      </p:sp>
      <p:pic>
        <p:nvPicPr>
          <p:cNvPr id="3" name="Afbeelding 2" descr="Afbeelding met persoon, Menselijk gezicht, Geluidsapparatuur, microfoon&#10;&#10;Automatisch gegenereerde beschrijving">
            <a:extLst>
              <a:ext uri="{FF2B5EF4-FFF2-40B4-BE49-F238E27FC236}">
                <a16:creationId xmlns:a16="http://schemas.microsoft.com/office/drawing/2014/main" id="{E233F696-AC96-60AA-D85E-168D5DC1C5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226143"/>
            <a:ext cx="8208912" cy="5385048"/>
          </a:xfrm>
          <a:prstGeom prst="rect">
            <a:avLst/>
          </a:prstGeom>
        </p:spPr>
      </p:pic>
      <p:sp>
        <p:nvSpPr>
          <p:cNvPr id="4" name="Tekstvak 3">
            <a:extLst>
              <a:ext uri="{FF2B5EF4-FFF2-40B4-BE49-F238E27FC236}">
                <a16:creationId xmlns:a16="http://schemas.microsoft.com/office/drawing/2014/main" id="{7F0A0CBE-A189-EC79-0094-A124D69720B4}"/>
              </a:ext>
            </a:extLst>
          </p:cNvPr>
          <p:cNvSpPr txBox="1"/>
          <p:nvPr/>
        </p:nvSpPr>
        <p:spPr>
          <a:xfrm>
            <a:off x="1979712" y="6124300"/>
            <a:ext cx="4821936" cy="707886"/>
          </a:xfrm>
          <a:prstGeom prst="rect">
            <a:avLst/>
          </a:prstGeom>
          <a:noFill/>
        </p:spPr>
        <p:txBody>
          <a:bodyPr wrap="square">
            <a:spAutoFit/>
          </a:bodyPr>
          <a:lstStyle/>
          <a:p>
            <a:r>
              <a:rPr lang="nl-NL" sz="1100" dirty="0">
                <a:hlinkClick r:id="rId4"/>
              </a:rPr>
              <a:t>https://www.nporadio2.nl/fragmenten/destaatvanstasse/9728f8cb-7ea2-476e-92bd-1944178180e3/2017-04-10-internationale-dag-van-de-bijnaam</a:t>
            </a:r>
            <a:endParaRPr lang="nl-NL" sz="1100" dirty="0"/>
          </a:p>
          <a:p>
            <a:endParaRPr lang="nl-NL" dirty="0"/>
          </a:p>
        </p:txBody>
      </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top</a:t>
            </a:r>
          </a:p>
        </p:txBody>
      </p:sp>
      <p:pic>
        <p:nvPicPr>
          <p:cNvPr id="4" name="Afbeelding 3" descr="Afbeelding met tekenfilm, clipart, illustratie&#10;&#10;Automatisch gegenereerde beschrijving">
            <a:extLst>
              <a:ext uri="{FF2B5EF4-FFF2-40B4-BE49-F238E27FC236}">
                <a16:creationId xmlns:a16="http://schemas.microsoft.com/office/drawing/2014/main" id="{9F77A720-8AD4-0232-6701-99D598DAB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226143"/>
            <a:ext cx="7992888" cy="5587821"/>
          </a:xfrm>
          <a:prstGeom prst="rect">
            <a:avLst/>
          </a:prstGeom>
        </p:spPr>
      </p:pic>
      <p:sp>
        <p:nvSpPr>
          <p:cNvPr id="5" name="Tekstvak 4">
            <a:extLst>
              <a:ext uri="{FF2B5EF4-FFF2-40B4-BE49-F238E27FC236}">
                <a16:creationId xmlns:a16="http://schemas.microsoft.com/office/drawing/2014/main" id="{F230A0CD-B921-4155-6218-975DF582E460}"/>
              </a:ext>
            </a:extLst>
          </p:cNvPr>
          <p:cNvSpPr txBox="1"/>
          <p:nvPr/>
        </p:nvSpPr>
        <p:spPr>
          <a:xfrm rot="18985845">
            <a:off x="3959931" y="2241806"/>
            <a:ext cx="1008112" cy="369332"/>
          </a:xfrm>
          <a:prstGeom prst="rect">
            <a:avLst/>
          </a:prstGeom>
          <a:solidFill>
            <a:srgbClr val="F4FAF4"/>
          </a:solidFill>
          <a:ln>
            <a:solidFill>
              <a:schemeClr val="tx1"/>
            </a:solidFill>
          </a:ln>
        </p:spPr>
        <p:txBody>
          <a:bodyPr wrap="square" rtlCol="0">
            <a:spAutoFit/>
          </a:bodyPr>
          <a:lstStyle/>
          <a:p>
            <a:r>
              <a:rPr lang="nl-NL" b="1" dirty="0">
                <a:latin typeface="Century Gothic" panose="020B0502020202020204" pitchFamily="34" charset="0"/>
              </a:rPr>
              <a:t>DE KUIP</a:t>
            </a:r>
          </a:p>
        </p:txBody>
      </p:sp>
      <p:sp>
        <p:nvSpPr>
          <p:cNvPr id="2" name="Tekstvak 1">
            <a:extLst>
              <a:ext uri="{FF2B5EF4-FFF2-40B4-BE49-F238E27FC236}">
                <a16:creationId xmlns:a16="http://schemas.microsoft.com/office/drawing/2014/main" id="{8D784950-ADE9-5428-22E9-007BFA57A339}"/>
              </a:ext>
            </a:extLst>
          </p:cNvPr>
          <p:cNvSpPr txBox="1"/>
          <p:nvPr/>
        </p:nvSpPr>
        <p:spPr>
          <a:xfrm rot="726192">
            <a:off x="2123728" y="4869160"/>
            <a:ext cx="1296144" cy="369332"/>
          </a:xfrm>
          <a:prstGeom prst="rect">
            <a:avLst/>
          </a:prstGeom>
          <a:solidFill>
            <a:srgbClr val="F4FAF4"/>
          </a:solidFill>
          <a:ln>
            <a:solidFill>
              <a:schemeClr val="tx1"/>
            </a:solidFill>
          </a:ln>
        </p:spPr>
        <p:txBody>
          <a:bodyPr wrap="square" rtlCol="0">
            <a:spAutoFit/>
          </a:bodyPr>
          <a:lstStyle/>
          <a:p>
            <a:r>
              <a:rPr lang="nl-NL" b="1" dirty="0"/>
              <a:t>DE ZWAAN</a:t>
            </a:r>
          </a:p>
        </p:txBody>
      </p:sp>
      <p:sp>
        <p:nvSpPr>
          <p:cNvPr id="3" name="Tekstvak 2">
            <a:extLst>
              <a:ext uri="{FF2B5EF4-FFF2-40B4-BE49-F238E27FC236}">
                <a16:creationId xmlns:a16="http://schemas.microsoft.com/office/drawing/2014/main" id="{ECF54E7C-E1A4-255B-81FF-C02E281E4BE3}"/>
              </a:ext>
            </a:extLst>
          </p:cNvPr>
          <p:cNvSpPr txBox="1"/>
          <p:nvPr/>
        </p:nvSpPr>
        <p:spPr>
          <a:xfrm rot="20447029">
            <a:off x="5220072" y="4017021"/>
            <a:ext cx="1080120" cy="369332"/>
          </a:xfrm>
          <a:prstGeom prst="rect">
            <a:avLst/>
          </a:prstGeom>
          <a:solidFill>
            <a:srgbClr val="F4FAF4"/>
          </a:solidFill>
          <a:ln>
            <a:solidFill>
              <a:schemeClr val="tx1"/>
            </a:solidFill>
          </a:ln>
        </p:spPr>
        <p:txBody>
          <a:bodyPr wrap="square" rtlCol="0">
            <a:spAutoFit/>
          </a:bodyPr>
          <a:lstStyle/>
          <a:p>
            <a:r>
              <a:rPr lang="nl-NL" b="1" dirty="0"/>
              <a:t>ORANJE</a:t>
            </a:r>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strijd</a:t>
            </a:r>
          </a:p>
        </p:txBody>
      </p:sp>
      <p:pic>
        <p:nvPicPr>
          <p:cNvPr id="3" name="Afbeelding 2" descr="Afbeelding met clipart, tekening, Graphics, Kinderkunst&#10;&#10;Automatisch gegenereerde beschrijving">
            <a:extLst>
              <a:ext uri="{FF2B5EF4-FFF2-40B4-BE49-F238E27FC236}">
                <a16:creationId xmlns:a16="http://schemas.microsoft.com/office/drawing/2014/main" id="{4A83EC68-925B-41E2-5D75-034E70E62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12776"/>
            <a:ext cx="8296847" cy="5641856"/>
          </a:xfrm>
          <a:prstGeom prst="rect">
            <a:avLst/>
          </a:prstGeom>
        </p:spPr>
      </p:pic>
      <p:sp>
        <p:nvSpPr>
          <p:cNvPr id="2" name="Tekstvak 1">
            <a:extLst>
              <a:ext uri="{FF2B5EF4-FFF2-40B4-BE49-F238E27FC236}">
                <a16:creationId xmlns:a16="http://schemas.microsoft.com/office/drawing/2014/main" id="{72A84C63-3547-D216-AC71-DA4843E4048B}"/>
              </a:ext>
            </a:extLst>
          </p:cNvPr>
          <p:cNvSpPr txBox="1"/>
          <p:nvPr/>
        </p:nvSpPr>
        <p:spPr>
          <a:xfrm>
            <a:off x="2699792" y="4283804"/>
            <a:ext cx="1728192" cy="369332"/>
          </a:xfrm>
          <a:prstGeom prst="rect">
            <a:avLst/>
          </a:prstGeom>
          <a:noFill/>
        </p:spPr>
        <p:txBody>
          <a:bodyPr wrap="square" rtlCol="0">
            <a:spAutoFit/>
          </a:bodyPr>
          <a:lstStyle/>
          <a:p>
            <a:r>
              <a:rPr lang="nl-NL" b="1" dirty="0">
                <a:solidFill>
                  <a:schemeClr val="bg1">
                    <a:lumMod val="95000"/>
                  </a:schemeClr>
                </a:solidFill>
                <a:latin typeface="Century Gothic" panose="020B0502020202020204" pitchFamily="34" charset="0"/>
              </a:rPr>
              <a:t>De Kuip</a:t>
            </a:r>
          </a:p>
        </p:txBody>
      </p:sp>
      <p:sp>
        <p:nvSpPr>
          <p:cNvPr id="4" name="Tekstvak 3">
            <a:extLst>
              <a:ext uri="{FF2B5EF4-FFF2-40B4-BE49-F238E27FC236}">
                <a16:creationId xmlns:a16="http://schemas.microsoft.com/office/drawing/2014/main" id="{3E76CA9A-E79F-29BB-B2B9-EE16CA974FB8}"/>
              </a:ext>
            </a:extLst>
          </p:cNvPr>
          <p:cNvSpPr txBox="1"/>
          <p:nvPr/>
        </p:nvSpPr>
        <p:spPr>
          <a:xfrm>
            <a:off x="4644008" y="4365104"/>
            <a:ext cx="1728192" cy="369332"/>
          </a:xfrm>
          <a:prstGeom prst="rect">
            <a:avLst/>
          </a:prstGeom>
          <a:noFill/>
        </p:spPr>
        <p:txBody>
          <a:bodyPr wrap="square" rtlCol="0">
            <a:spAutoFit/>
          </a:bodyPr>
          <a:lstStyle/>
          <a:p>
            <a:r>
              <a:rPr lang="nl-NL" b="1" dirty="0">
                <a:solidFill>
                  <a:schemeClr val="bg1">
                    <a:lumMod val="95000"/>
                  </a:schemeClr>
                </a:solidFill>
                <a:latin typeface="Century Gothic" panose="020B0502020202020204" pitchFamily="34" charset="0"/>
              </a:rPr>
              <a:t>Oranje</a:t>
            </a:r>
          </a:p>
        </p:txBody>
      </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sterk</a:t>
            </a:r>
          </a:p>
        </p:txBody>
      </p:sp>
      <p:pic>
        <p:nvPicPr>
          <p:cNvPr id="2" name="Afbeelding 1">
            <a:extLst>
              <a:ext uri="{FF2B5EF4-FFF2-40B4-BE49-F238E27FC236}">
                <a16:creationId xmlns:a16="http://schemas.microsoft.com/office/drawing/2014/main" id="{B2084970-CC83-69AB-1CC0-13DA60CD808F}"/>
              </a:ext>
            </a:extLst>
          </p:cNvPr>
          <p:cNvPicPr>
            <a:picLocks noChangeAspect="1"/>
          </p:cNvPicPr>
          <p:nvPr/>
        </p:nvPicPr>
        <p:blipFill>
          <a:blip r:embed="rId3"/>
          <a:stretch>
            <a:fillRect/>
          </a:stretch>
        </p:blipFill>
        <p:spPr>
          <a:xfrm>
            <a:off x="1761195" y="1556792"/>
            <a:ext cx="5621610" cy="4497288"/>
          </a:xfrm>
          <a:prstGeom prst="rect">
            <a:avLst/>
          </a:prstGeom>
        </p:spPr>
      </p:pic>
      <p:sp>
        <p:nvSpPr>
          <p:cNvPr id="5" name="Tekstvak 4">
            <a:extLst>
              <a:ext uri="{FF2B5EF4-FFF2-40B4-BE49-F238E27FC236}">
                <a16:creationId xmlns:a16="http://schemas.microsoft.com/office/drawing/2014/main" id="{0FBC108B-D0A9-388B-40EF-ABF4A6512E15}"/>
              </a:ext>
            </a:extLst>
          </p:cNvPr>
          <p:cNvSpPr txBox="1"/>
          <p:nvPr/>
        </p:nvSpPr>
        <p:spPr>
          <a:xfrm>
            <a:off x="2142776" y="6416345"/>
            <a:ext cx="4821936" cy="338554"/>
          </a:xfrm>
          <a:prstGeom prst="rect">
            <a:avLst/>
          </a:prstGeom>
          <a:noFill/>
        </p:spPr>
        <p:txBody>
          <a:bodyPr wrap="square">
            <a:spAutoFit/>
          </a:bodyPr>
          <a:lstStyle/>
          <a:p>
            <a:r>
              <a:rPr lang="nl-NL" sz="800" dirty="0">
                <a:solidFill>
                  <a:schemeClr val="bg1">
                    <a:lumMod val="75000"/>
                  </a:schemeClr>
                </a:solidFill>
              </a:rPr>
              <a:t>https://www.verfwinkel.nl/media/catalog/product/cache/c84404ea78cc1b26af6159ec6bcb963e/r/a/rambo_panserlak_interieur_transparant_mat_750ml_vw_ra1014_10.jpg</a:t>
            </a:r>
          </a:p>
        </p:txBody>
      </p:sp>
      <p:pic>
        <p:nvPicPr>
          <p:cNvPr id="10" name="Afbeelding 9" descr="Afbeelding met speelfiguur, beeldje, wapen, Fictief personage&#10;&#10;Automatisch gegenereerde beschrijving">
            <a:extLst>
              <a:ext uri="{FF2B5EF4-FFF2-40B4-BE49-F238E27FC236}">
                <a16:creationId xmlns:a16="http://schemas.microsoft.com/office/drawing/2014/main" id="{FD48C94C-47C8-AD35-866F-5078F4E4CE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260648"/>
            <a:ext cx="2160240" cy="1443041"/>
          </a:xfrm>
          <a:prstGeom prst="cloudCallout">
            <a:avLst>
              <a:gd name="adj1" fmla="val -60904"/>
              <a:gd name="adj2" fmla="val 93761"/>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precies</a:t>
            </a:r>
          </a:p>
        </p:txBody>
      </p:sp>
      <p:pic>
        <p:nvPicPr>
          <p:cNvPr id="3" name="Afbeelding 2" descr="Afbeelding met kleding, Menselijk gezicht, glimlach, persoon&#10;&#10;Automatisch gegenereerde beschrijving">
            <a:extLst>
              <a:ext uri="{FF2B5EF4-FFF2-40B4-BE49-F238E27FC236}">
                <a16:creationId xmlns:a16="http://schemas.microsoft.com/office/drawing/2014/main" id="{FDD74787-1020-E2B4-6E34-7ADD7102AC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228110"/>
            <a:ext cx="7560840" cy="5247220"/>
          </a:xfrm>
          <a:prstGeom prst="rect">
            <a:avLst/>
          </a:prstGeom>
        </p:spPr>
      </p:pic>
      <p:sp>
        <p:nvSpPr>
          <p:cNvPr id="4" name="Tekstvak 3">
            <a:extLst>
              <a:ext uri="{FF2B5EF4-FFF2-40B4-BE49-F238E27FC236}">
                <a16:creationId xmlns:a16="http://schemas.microsoft.com/office/drawing/2014/main" id="{E23B206C-8630-6665-DE57-168732F4B192}"/>
              </a:ext>
            </a:extLst>
          </p:cNvPr>
          <p:cNvSpPr txBox="1"/>
          <p:nvPr/>
        </p:nvSpPr>
        <p:spPr>
          <a:xfrm rot="19529072">
            <a:off x="5983706" y="2096721"/>
            <a:ext cx="1512168" cy="369332"/>
          </a:xfrm>
          <a:prstGeom prst="rect">
            <a:avLst/>
          </a:prstGeom>
          <a:noFill/>
        </p:spPr>
        <p:txBody>
          <a:bodyPr wrap="square" rtlCol="0">
            <a:spAutoFit/>
          </a:bodyPr>
          <a:lstStyle/>
          <a:p>
            <a:r>
              <a:rPr lang="nl-NL" b="1" dirty="0">
                <a:latin typeface="Century Gothic" panose="020B0502020202020204" pitchFamily="34" charset="0"/>
              </a:rPr>
              <a:t>DE ZWAAN</a:t>
            </a:r>
          </a:p>
        </p:txBody>
      </p:sp>
      <p:sp>
        <p:nvSpPr>
          <p:cNvPr id="9" name="Tekstvak 8">
            <a:extLst>
              <a:ext uri="{FF2B5EF4-FFF2-40B4-BE49-F238E27FC236}">
                <a16:creationId xmlns:a16="http://schemas.microsoft.com/office/drawing/2014/main" id="{32F63AFE-2356-0B95-BE3D-1B3C055CD73C}"/>
              </a:ext>
            </a:extLst>
          </p:cNvPr>
          <p:cNvSpPr txBox="1"/>
          <p:nvPr/>
        </p:nvSpPr>
        <p:spPr>
          <a:xfrm rot="1733812">
            <a:off x="2023575" y="2560708"/>
            <a:ext cx="2160240" cy="369332"/>
          </a:xfrm>
          <a:prstGeom prst="rect">
            <a:avLst/>
          </a:prstGeom>
          <a:noFill/>
        </p:spPr>
        <p:txBody>
          <a:bodyPr wrap="square" rtlCol="0">
            <a:spAutoFit/>
          </a:bodyPr>
          <a:lstStyle/>
          <a:p>
            <a:r>
              <a:rPr lang="nl-NL" b="1" dirty="0">
                <a:latin typeface="Bahnschrift SemiBold SemiConden" panose="020B0502040204020203" pitchFamily="34" charset="0"/>
              </a:rPr>
              <a:t>DE KUIP</a:t>
            </a:r>
          </a:p>
        </p:txBody>
      </p:sp>
      <p:sp>
        <p:nvSpPr>
          <p:cNvPr id="13" name="Tekstvak 12">
            <a:extLst>
              <a:ext uri="{FF2B5EF4-FFF2-40B4-BE49-F238E27FC236}">
                <a16:creationId xmlns:a16="http://schemas.microsoft.com/office/drawing/2014/main" id="{6CABB93E-EEEE-FEB6-AECF-4E71DB36A005}"/>
              </a:ext>
            </a:extLst>
          </p:cNvPr>
          <p:cNvSpPr txBox="1"/>
          <p:nvPr/>
        </p:nvSpPr>
        <p:spPr>
          <a:xfrm rot="20303514">
            <a:off x="1625736" y="3805426"/>
            <a:ext cx="1762813" cy="369332"/>
          </a:xfrm>
          <a:prstGeom prst="rect">
            <a:avLst/>
          </a:prstGeom>
          <a:noFill/>
        </p:spPr>
        <p:txBody>
          <a:bodyPr wrap="square" rtlCol="0">
            <a:spAutoFit/>
          </a:bodyPr>
          <a:lstStyle/>
          <a:p>
            <a:r>
              <a:rPr lang="nl-NL" dirty="0">
                <a:latin typeface="Bauhaus 93" panose="04030905020B02020C02" pitchFamily="82" charset="0"/>
                <a:cs typeface="Aharoni" panose="02010803020104030203" pitchFamily="2" charset="-79"/>
              </a:rPr>
              <a:t>ORANJE</a:t>
            </a:r>
          </a:p>
        </p:txBody>
      </p:sp>
      <p:sp>
        <p:nvSpPr>
          <p:cNvPr id="14" name="Tekstvak 13">
            <a:extLst>
              <a:ext uri="{FF2B5EF4-FFF2-40B4-BE49-F238E27FC236}">
                <a16:creationId xmlns:a16="http://schemas.microsoft.com/office/drawing/2014/main" id="{6FC3CE6D-0AD0-7350-6544-535535652732}"/>
              </a:ext>
            </a:extLst>
          </p:cNvPr>
          <p:cNvSpPr txBox="1"/>
          <p:nvPr/>
        </p:nvSpPr>
        <p:spPr>
          <a:xfrm rot="1437457">
            <a:off x="5925183" y="3881302"/>
            <a:ext cx="2088232" cy="369332"/>
          </a:xfrm>
          <a:prstGeom prst="rect">
            <a:avLst/>
          </a:prstGeom>
          <a:noFill/>
        </p:spPr>
        <p:txBody>
          <a:bodyPr wrap="square" rtlCol="0">
            <a:spAutoFit/>
          </a:bodyPr>
          <a:lstStyle/>
          <a:p>
            <a:r>
              <a:rPr lang="nl-NL" b="1" dirty="0">
                <a:latin typeface="Baguet Script" panose="020B0604020202020204" pitchFamily="2" charset="0"/>
              </a:rPr>
              <a:t>RAMBO</a:t>
            </a:r>
          </a:p>
        </p:txBody>
      </p:sp>
      <p:sp>
        <p:nvSpPr>
          <p:cNvPr id="8" name="Tekstvak 7">
            <a:extLst>
              <a:ext uri="{FF2B5EF4-FFF2-40B4-BE49-F238E27FC236}">
                <a16:creationId xmlns:a16="http://schemas.microsoft.com/office/drawing/2014/main" id="{FC0178D9-DF11-ED4E-F041-14C67EDC76AE}"/>
              </a:ext>
            </a:extLst>
          </p:cNvPr>
          <p:cNvSpPr txBox="1"/>
          <p:nvPr/>
        </p:nvSpPr>
        <p:spPr>
          <a:xfrm>
            <a:off x="-4195602" y="3384058"/>
            <a:ext cx="4821936" cy="523220"/>
          </a:xfrm>
          <a:prstGeom prst="rect">
            <a:avLst/>
          </a:prstGeom>
          <a:noFill/>
        </p:spPr>
        <p:txBody>
          <a:bodyPr wrap="square">
            <a:spAutoFit/>
          </a:bodyPr>
          <a:lstStyle/>
          <a:p>
            <a:endParaRPr lang="nl-NL" sz="1000" dirty="0"/>
          </a:p>
          <a:p>
            <a:endParaRPr lang="nl-NL" dirty="0"/>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777</Words>
  <Application>Microsoft Office PowerPoint</Application>
  <PresentationFormat>Diavoorstelling (4:3)</PresentationFormat>
  <Paragraphs>180</Paragraphs>
  <Slides>17</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Baguet Script</vt:lpstr>
      <vt:lpstr>Bahnschrift SemiBold SemiConden</vt:lpstr>
      <vt:lpstr>Bauhaus 93</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499</cp:revision>
  <dcterms:created xsi:type="dcterms:W3CDTF">2021-06-08T06:13:59Z</dcterms:created>
  <dcterms:modified xsi:type="dcterms:W3CDTF">2023-06-06T09:42:47Z</dcterms:modified>
</cp:coreProperties>
</file>