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512" r:id="rId2"/>
    <p:sldId id="548" r:id="rId3"/>
    <p:sldId id="1476" r:id="rId4"/>
    <p:sldId id="1477" r:id="rId5"/>
    <p:sldId id="1478" r:id="rId6"/>
    <p:sldId id="1481" r:id="rId7"/>
    <p:sldId id="1124" r:id="rId8"/>
    <p:sldId id="1483" r:id="rId9"/>
    <p:sldId id="1475" r:id="rId10"/>
    <p:sldId id="1479" r:id="rId11"/>
    <p:sldId id="1460" r:id="rId12"/>
    <p:sldId id="1482" r:id="rId13"/>
    <p:sldId id="934" r:id="rId14"/>
    <p:sldId id="1158" r:id="rId15"/>
    <p:sldId id="1376" r:id="rId16"/>
    <p:sldId id="1139" r:id="rId17"/>
    <p:sldId id="1340" r:id="rId18"/>
    <p:sldId id="1506" r:id="rId19"/>
    <p:sldId id="1490" r:id="rId20"/>
    <p:sldId id="1461" r:id="rId21"/>
    <p:sldId id="1507" r:id="rId22"/>
    <p:sldId id="1488" r:id="rId23"/>
    <p:sldId id="1508"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2"/>
            <p14:sldId id="548"/>
            <p14:sldId id="1476"/>
            <p14:sldId id="1477"/>
            <p14:sldId id="1478"/>
            <p14:sldId id="1481"/>
            <p14:sldId id="1124"/>
            <p14:sldId id="1483"/>
            <p14:sldId id="1475"/>
            <p14:sldId id="1479"/>
            <p14:sldId id="1460"/>
            <p14:sldId id="1482"/>
            <p14:sldId id="934"/>
            <p14:sldId id="1158"/>
            <p14:sldId id="1376"/>
            <p14:sldId id="1139"/>
            <p14:sldId id="1340"/>
            <p14:sldId id="1506"/>
            <p14:sldId id="1490"/>
            <p14:sldId id="1461"/>
            <p14:sldId id="1507"/>
            <p14:sldId id="1488"/>
            <p14:sldId id="15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3" d="100"/>
          <a:sy n="63" d="100"/>
        </p:scale>
        <p:origin x="1714"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27-6-2023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27-6-2023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het recht: </a:t>
            </a:r>
            <a:r>
              <a:rPr lang="nl-NL" sz="1200" kern="1200" dirty="0">
                <a:solidFill>
                  <a:schemeClr val="tx1"/>
                </a:solidFill>
                <a:effectLst/>
                <a:latin typeface="+mn-lt"/>
                <a:ea typeface="+mn-ea"/>
                <a:cs typeface="+mn-cs"/>
              </a:rPr>
              <a:t>iets wat je mag doen of mag hebben</a:t>
            </a:r>
          </a:p>
          <a:p>
            <a:pPr fontAlgn="t"/>
            <a:r>
              <a:rPr lang="nl-NL" sz="1200" b="1" kern="1200" dirty="0">
                <a:solidFill>
                  <a:schemeClr val="tx1"/>
                </a:solidFill>
                <a:effectLst/>
                <a:latin typeface="+mn-lt"/>
                <a:ea typeface="+mn-ea"/>
                <a:cs typeface="+mn-cs"/>
              </a:rPr>
              <a:t>onder meer: </a:t>
            </a:r>
            <a:r>
              <a:rPr lang="nl-NL" sz="1200" kern="1200" dirty="0">
                <a:solidFill>
                  <a:schemeClr val="tx1"/>
                </a:solidFill>
                <a:effectLst/>
                <a:latin typeface="+mn-lt"/>
                <a:ea typeface="+mn-ea"/>
                <a:cs typeface="+mn-cs"/>
              </a:rPr>
              <a:t>onder andere</a:t>
            </a:r>
          </a:p>
          <a:p>
            <a:pPr fontAlgn="t"/>
            <a:r>
              <a:rPr lang="nl-NL" sz="1200" b="1" kern="1200" dirty="0">
                <a:solidFill>
                  <a:schemeClr val="tx1"/>
                </a:solidFill>
                <a:effectLst/>
                <a:latin typeface="+mn-lt"/>
                <a:ea typeface="+mn-ea"/>
                <a:cs typeface="+mn-cs"/>
              </a:rPr>
              <a:t>de ranglijst: </a:t>
            </a:r>
            <a:r>
              <a:rPr lang="nl-NL" sz="1200" kern="1200" dirty="0">
                <a:solidFill>
                  <a:schemeClr val="tx1"/>
                </a:solidFill>
                <a:effectLst/>
                <a:latin typeface="+mn-lt"/>
                <a:ea typeface="+mn-ea"/>
                <a:cs typeface="+mn-cs"/>
              </a:rPr>
              <a:t>de lijst waarop het beste bovenaan staat</a:t>
            </a:r>
          </a:p>
          <a:p>
            <a:pPr fontAlgn="t"/>
            <a:r>
              <a:rPr lang="nl-NL" sz="1200" b="1" kern="1200" dirty="0">
                <a:solidFill>
                  <a:schemeClr val="tx1"/>
                </a:solidFill>
                <a:effectLst/>
                <a:latin typeface="+mn-lt"/>
                <a:ea typeface="+mn-ea"/>
                <a:cs typeface="+mn-cs"/>
              </a:rPr>
              <a:t>kritisch: </a:t>
            </a:r>
            <a:r>
              <a:rPr lang="nl-NL" sz="1200" kern="1200" dirty="0">
                <a:solidFill>
                  <a:schemeClr val="tx1"/>
                </a:solidFill>
                <a:effectLst/>
                <a:latin typeface="+mn-lt"/>
                <a:ea typeface="+mn-ea"/>
                <a:cs typeface="+mn-cs"/>
              </a:rPr>
              <a:t>niet (snel) tevreden</a:t>
            </a:r>
          </a:p>
          <a:p>
            <a:pPr fontAlgn="t"/>
            <a:r>
              <a:rPr lang="nl-NL" sz="1200" b="1" kern="1200" dirty="0">
                <a:solidFill>
                  <a:schemeClr val="tx1"/>
                </a:solidFill>
                <a:effectLst/>
                <a:latin typeface="+mn-lt"/>
                <a:ea typeface="+mn-ea"/>
                <a:cs typeface="+mn-cs"/>
              </a:rPr>
              <a:t>kwetsbaar: </a:t>
            </a:r>
            <a:r>
              <a:rPr lang="nl-NL" sz="1200" kern="1200" dirty="0">
                <a:solidFill>
                  <a:schemeClr val="tx1"/>
                </a:solidFill>
                <a:effectLst/>
                <a:latin typeface="+mn-lt"/>
                <a:ea typeface="+mn-ea"/>
                <a:cs typeface="+mn-cs"/>
              </a:rPr>
              <a:t>weinig beschermd, zwak</a:t>
            </a:r>
          </a:p>
          <a:p>
            <a:pPr fontAlgn="t"/>
            <a:r>
              <a:rPr lang="nl-NL" sz="1200" b="1" kern="1200" dirty="0">
                <a:solidFill>
                  <a:schemeClr val="tx1"/>
                </a:solidFill>
                <a:effectLst/>
                <a:latin typeface="+mn-lt"/>
                <a:ea typeface="+mn-ea"/>
                <a:cs typeface="+mn-cs"/>
              </a:rPr>
              <a:t>beschikbaar stellen: </a:t>
            </a:r>
            <a:r>
              <a:rPr lang="nl-NL" sz="1200" kern="1200" dirty="0">
                <a:solidFill>
                  <a:schemeClr val="tx1"/>
                </a:solidFill>
                <a:effectLst/>
                <a:latin typeface="+mn-lt"/>
                <a:ea typeface="+mn-ea"/>
                <a:cs typeface="+mn-cs"/>
              </a:rPr>
              <a:t>geven, opzij leggen</a:t>
            </a:r>
          </a:p>
          <a:p>
            <a:pPr fontAlgn="t"/>
            <a:r>
              <a:rPr lang="nl-NL" sz="1200" b="1" kern="1200" dirty="0">
                <a:solidFill>
                  <a:schemeClr val="tx1"/>
                </a:solidFill>
                <a:effectLst/>
                <a:latin typeface="+mn-lt"/>
                <a:ea typeface="+mn-ea"/>
                <a:cs typeface="+mn-cs"/>
              </a:rPr>
              <a:t>de lange termijn: </a:t>
            </a:r>
            <a:r>
              <a:rPr lang="nl-NL" sz="1200" kern="1200" dirty="0">
                <a:solidFill>
                  <a:schemeClr val="tx1"/>
                </a:solidFill>
                <a:effectLst/>
                <a:latin typeface="+mn-lt"/>
                <a:ea typeface="+mn-ea"/>
                <a:cs typeface="+mn-cs"/>
              </a:rPr>
              <a:t>de lange periode</a:t>
            </a:r>
          </a:p>
          <a:p>
            <a:pPr fontAlgn="t"/>
            <a:r>
              <a:rPr lang="nl-NL" sz="1200" b="1" kern="1200" dirty="0">
                <a:solidFill>
                  <a:schemeClr val="tx1"/>
                </a:solidFill>
                <a:effectLst/>
                <a:latin typeface="+mn-lt"/>
                <a:ea typeface="+mn-ea"/>
                <a:cs typeface="+mn-cs"/>
              </a:rPr>
              <a:t>de situatie: </a:t>
            </a:r>
            <a:r>
              <a:rPr lang="nl-NL" sz="1200" kern="1200" dirty="0">
                <a:solidFill>
                  <a:schemeClr val="tx1"/>
                </a:solidFill>
                <a:effectLst/>
                <a:latin typeface="+mn-lt"/>
                <a:ea typeface="+mn-ea"/>
                <a:cs typeface="+mn-cs"/>
              </a:rPr>
              <a:t>hoe iets is op een bepaald moment</a:t>
            </a:r>
          </a:p>
          <a:p>
            <a:pPr fontAlgn="t"/>
            <a:r>
              <a:rPr lang="nl-NL" sz="1200" b="1" kern="1200" dirty="0">
                <a:solidFill>
                  <a:schemeClr val="tx1"/>
                </a:solidFill>
                <a:effectLst/>
                <a:latin typeface="+mn-lt"/>
                <a:ea typeface="+mn-ea"/>
                <a:cs typeface="+mn-cs"/>
              </a:rPr>
              <a:t>naar verwachting: </a:t>
            </a:r>
            <a:r>
              <a:rPr lang="nl-NL" sz="1200" kern="1200" dirty="0">
                <a:solidFill>
                  <a:schemeClr val="tx1"/>
                </a:solidFill>
                <a:effectLst/>
                <a:latin typeface="+mn-lt"/>
                <a:ea typeface="+mn-ea"/>
                <a:cs typeface="+mn-cs"/>
              </a:rPr>
              <a:t>zoals men denkt dat iets zal gebeuren</a:t>
            </a:r>
          </a:p>
          <a:p>
            <a:pPr fontAlgn="t"/>
            <a:r>
              <a:rPr lang="nl-NL" sz="1200" b="1" kern="1200" dirty="0">
                <a:solidFill>
                  <a:schemeClr val="tx1"/>
                </a:solidFill>
                <a:effectLst/>
                <a:latin typeface="+mn-lt"/>
                <a:ea typeface="+mn-ea"/>
                <a:cs typeface="+mn-cs"/>
              </a:rPr>
              <a:t>het verdrag: </a:t>
            </a:r>
            <a:r>
              <a:rPr lang="nl-NL" sz="1200" kern="1200" dirty="0">
                <a:solidFill>
                  <a:schemeClr val="tx1"/>
                </a:solidFill>
                <a:effectLst/>
                <a:latin typeface="+mn-lt"/>
                <a:ea typeface="+mn-ea"/>
                <a:cs typeface="+mn-cs"/>
              </a:rPr>
              <a:t>de officiële afspraak tussen twee of meer landen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2068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27-6-2023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27-6-2023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3.png"/><Relationship Id="rId7"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3.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1800" dirty="0">
                <a:ea typeface="Times New Roman" panose="02020603050405020304" pitchFamily="18" charset="0"/>
                <a:cs typeface="Arial" panose="020B0604020202020204" pitchFamily="34" charset="0"/>
              </a:rPr>
              <a:t>Mijn kleine nichtje had een nieuw boek dat ik dit weekend heb voorgelezen. Het gaat over een muisje dat Max heette. Max was een heel belangrijke muis. Hij stond bovenaan in de muizen</a:t>
            </a:r>
            <a:r>
              <a:rPr lang="nl-NL" sz="1800" b="1" u="sng" dirty="0">
                <a:ea typeface="Times New Roman" panose="02020603050405020304" pitchFamily="18" charset="0"/>
                <a:cs typeface="Arial" panose="020B0604020202020204" pitchFamily="34" charset="0"/>
              </a:rPr>
              <a:t>ranglijst</a:t>
            </a:r>
            <a:r>
              <a:rPr lang="nl-NL" sz="1800" dirty="0">
                <a:ea typeface="Times New Roman" panose="02020603050405020304" pitchFamily="18" charset="0"/>
                <a:cs typeface="Arial" panose="020B0604020202020204" pitchFamily="34" charset="0"/>
              </a:rPr>
              <a:t> en was </a:t>
            </a:r>
            <a:r>
              <a:rPr lang="nl-NL" sz="1800" b="1" u="sng" dirty="0">
                <a:ea typeface="Times New Roman" panose="02020603050405020304" pitchFamily="18" charset="0"/>
                <a:cs typeface="Arial" panose="020B0604020202020204" pitchFamily="34" charset="0"/>
              </a:rPr>
              <a:t>kritisch</a:t>
            </a:r>
            <a:r>
              <a:rPr lang="nl-NL" sz="1800" dirty="0">
                <a:ea typeface="Times New Roman" panose="02020603050405020304" pitchFamily="18" charset="0"/>
                <a:cs typeface="Arial" panose="020B0604020202020204" pitchFamily="34" charset="0"/>
              </a:rPr>
              <a:t> (of </a:t>
            </a:r>
            <a:r>
              <a:rPr lang="nl-NL" sz="1800" b="1" i="1" dirty="0">
                <a:ea typeface="Times New Roman" panose="02020603050405020304" pitchFamily="18" charset="0"/>
                <a:cs typeface="Arial" panose="020B0604020202020204" pitchFamily="34" charset="0"/>
              </a:rPr>
              <a:t>niet (snel) tevreden</a:t>
            </a:r>
            <a:r>
              <a:rPr lang="nl-NL" sz="1800" dirty="0">
                <a:ea typeface="Times New Roman" panose="02020603050405020304" pitchFamily="18" charset="0"/>
                <a:cs typeface="Arial" panose="020B0604020202020204" pitchFamily="34" charset="0"/>
              </a:rPr>
              <a:t>) op de muizenwereld. D</a:t>
            </a:r>
            <a:r>
              <a:rPr lang="nl-NL" sz="1800" dirty="0">
                <a:effectLst/>
                <a:ea typeface="Times New Roman" panose="02020603050405020304" pitchFamily="18" charset="0"/>
                <a:cs typeface="Arial" panose="020B0604020202020204" pitchFamily="34" charset="0"/>
              </a:rPr>
              <a:t>e ranglijst is </a:t>
            </a:r>
            <a:r>
              <a:rPr lang="nl-NL" sz="1800" b="1" i="1" dirty="0">
                <a:effectLst/>
                <a:ea typeface="Times New Roman" panose="02020603050405020304" pitchFamily="18" charset="0"/>
                <a:cs typeface="Arial" panose="020B0604020202020204" pitchFamily="34" charset="0"/>
              </a:rPr>
              <a:t>de lijst waarop het beste bovenaan staat</a:t>
            </a:r>
            <a:r>
              <a:rPr lang="nl-NL" sz="1800" dirty="0">
                <a:effectLst/>
                <a:ea typeface="Times New Roman" panose="02020603050405020304" pitchFamily="18" charset="0"/>
                <a:cs typeface="Arial" panose="020B0604020202020204" pitchFamily="34" charset="0"/>
              </a:rPr>
              <a:t>.</a:t>
            </a:r>
          </a:p>
          <a:p>
            <a:pPr marL="0" indent="0">
              <a:spcBef>
                <a:spcPts val="200"/>
              </a:spcBef>
              <a:spcAft>
                <a:spcPts val="200"/>
              </a:spcAft>
              <a:buNone/>
            </a:pPr>
            <a:r>
              <a:rPr lang="nl-NL" sz="1800" dirty="0">
                <a:ea typeface="Times New Roman" panose="02020603050405020304" pitchFamily="18" charset="0"/>
                <a:cs typeface="Arial" panose="020B0604020202020204" pitchFamily="34" charset="0"/>
              </a:rPr>
              <a:t>Hij had overal een mening over. Maar muizen zijn klein en </a:t>
            </a:r>
            <a:r>
              <a:rPr lang="nl-NL" sz="1800" b="1" u="sng" dirty="0">
                <a:ea typeface="Times New Roman" panose="02020603050405020304" pitchFamily="18" charset="0"/>
                <a:cs typeface="Arial" panose="020B0604020202020204" pitchFamily="34" charset="0"/>
              </a:rPr>
              <a:t>kwetsbaar</a:t>
            </a:r>
            <a:r>
              <a:rPr lang="nl-NL" sz="1800" dirty="0">
                <a:ea typeface="Times New Roman" panose="02020603050405020304" pitchFamily="18" charset="0"/>
                <a:cs typeface="Arial" panose="020B0604020202020204" pitchFamily="34" charset="0"/>
              </a:rPr>
              <a:t> (dat betekent </a:t>
            </a:r>
            <a:r>
              <a:rPr lang="nl-NL" sz="1800" b="1" i="1" dirty="0">
                <a:effectLst/>
                <a:ea typeface="Times New Roman" panose="02020603050405020304" pitchFamily="18" charset="0"/>
                <a:cs typeface="Arial" panose="020B0604020202020204" pitchFamily="34" charset="0"/>
              </a:rPr>
              <a:t>weinig beschermd, zwak</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en op een dag kwam Max erachter dat hij en alle andere muizen in een moeilijke </a:t>
            </a:r>
            <a:r>
              <a:rPr lang="nl-NL" sz="1800" b="1" u="sng" dirty="0">
                <a:ea typeface="Times New Roman" panose="02020603050405020304" pitchFamily="18" charset="0"/>
                <a:cs typeface="Arial" panose="020B0604020202020204" pitchFamily="34" charset="0"/>
              </a:rPr>
              <a:t>situatie</a:t>
            </a:r>
            <a:r>
              <a:rPr lang="nl-NL" sz="1800" dirty="0">
                <a:ea typeface="Times New Roman" panose="02020603050405020304" pitchFamily="18" charset="0"/>
                <a:cs typeface="Arial" panose="020B0604020202020204" pitchFamily="34" charset="0"/>
              </a:rPr>
              <a:t> zaten. D</a:t>
            </a:r>
            <a:r>
              <a:rPr lang="nl-NL" sz="1800" dirty="0">
                <a:effectLst/>
                <a:ea typeface="Times New Roman" panose="02020603050405020304" pitchFamily="18" charset="0"/>
                <a:cs typeface="Arial" panose="020B0604020202020204" pitchFamily="34" charset="0"/>
              </a:rPr>
              <a:t>e situatie is </a:t>
            </a:r>
            <a:r>
              <a:rPr lang="nl-NL" sz="1800" b="1" i="1" dirty="0">
                <a:effectLst/>
                <a:ea typeface="Times New Roman" panose="02020603050405020304" pitchFamily="18" charset="0"/>
                <a:cs typeface="Arial" panose="020B0604020202020204" pitchFamily="34" charset="0"/>
              </a:rPr>
              <a:t>hoe iets is op een bepaald moment</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Er waren niet genoeg kaasvoorraden beschikbaar op </a:t>
            </a:r>
            <a:r>
              <a:rPr lang="nl-NL" sz="1800" b="1" u="sng" dirty="0">
                <a:ea typeface="Times New Roman" panose="02020603050405020304" pitchFamily="18" charset="0"/>
                <a:cs typeface="Arial" panose="020B0604020202020204" pitchFamily="34" charset="0"/>
              </a:rPr>
              <a:t>lange termijn</a:t>
            </a:r>
            <a:r>
              <a:rPr lang="nl-NL" sz="1800" dirty="0">
                <a:ea typeface="Times New Roman" panose="02020603050405020304" pitchFamily="18" charset="0"/>
                <a:cs typeface="Arial" panose="020B0604020202020204" pitchFamily="34" charset="0"/>
              </a:rPr>
              <a:t>. Voor </a:t>
            </a:r>
            <a:r>
              <a:rPr lang="nl-NL" sz="1800" b="1" i="1" dirty="0">
                <a:effectLst/>
                <a:ea typeface="Times New Roman" panose="02020603050405020304" pitchFamily="18" charset="0"/>
                <a:cs typeface="Arial" panose="020B0604020202020204" pitchFamily="34" charset="0"/>
              </a:rPr>
              <a:t>de lange periode</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Dat betekende dat er op een dag niet genoeg kaas meer zou zijn voor iedereen! Max regelde een muizenvergadering en wilde </a:t>
            </a:r>
            <a:r>
              <a:rPr lang="nl-NL" sz="1800" b="1" u="sng" dirty="0">
                <a:ea typeface="Times New Roman" panose="02020603050405020304" pitchFamily="18" charset="0"/>
                <a:cs typeface="Arial" panose="020B0604020202020204" pitchFamily="34" charset="0"/>
              </a:rPr>
              <a:t>een verdrag</a:t>
            </a:r>
            <a:r>
              <a:rPr lang="nl-NL" sz="1800" dirty="0">
                <a:ea typeface="Times New Roman" panose="02020603050405020304" pitchFamily="18" charset="0"/>
                <a:cs typeface="Arial" panose="020B0604020202020204" pitchFamily="34" charset="0"/>
              </a:rPr>
              <a:t> opstellen. H</a:t>
            </a:r>
            <a:r>
              <a:rPr lang="nl-NL" sz="1800" dirty="0">
                <a:effectLst/>
                <a:ea typeface="Times New Roman" panose="02020603050405020304" pitchFamily="18" charset="0"/>
                <a:cs typeface="Arial" panose="020B0604020202020204" pitchFamily="34" charset="0"/>
              </a:rPr>
              <a:t>et verdrag is </a:t>
            </a:r>
            <a:r>
              <a:rPr lang="nl-NL" sz="1800" b="1" i="1" dirty="0">
                <a:effectLst/>
                <a:ea typeface="Times New Roman" panose="02020603050405020304" pitchFamily="18" charset="0"/>
                <a:cs typeface="Arial" panose="020B0604020202020204" pitchFamily="34" charset="0"/>
              </a:rPr>
              <a:t>de officiële afspraak tussen twee of meer landen</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Hij wilde </a:t>
            </a:r>
            <a:r>
              <a:rPr lang="nl-NL" sz="1800" b="1" u="sng" dirty="0">
                <a:ea typeface="Times New Roman" panose="02020603050405020304" pitchFamily="18" charset="0"/>
                <a:cs typeface="Arial" panose="020B0604020202020204" pitchFamily="34" charset="0"/>
              </a:rPr>
              <a:t>onder meer</a:t>
            </a:r>
            <a:r>
              <a:rPr lang="nl-NL" sz="1800" dirty="0">
                <a:ea typeface="Times New Roman" panose="02020603050405020304" pitchFamily="18" charset="0"/>
                <a:cs typeface="Arial" panose="020B0604020202020204" pitchFamily="34" charset="0"/>
              </a:rPr>
              <a:t> in het verdrag opnemen dat alle kaasvoorraden eerlijk verdeeld zouden gaan worden, zodat niemand op de lange termijn honger zou krijgen. Onder meer betekent </a:t>
            </a:r>
            <a:r>
              <a:rPr lang="nl-NL" sz="1800" b="1" i="1" dirty="0">
                <a:ea typeface="Times New Roman" panose="02020603050405020304" pitchFamily="18" charset="0"/>
                <a:cs typeface="Arial" panose="020B0604020202020204" pitchFamily="34" charset="0"/>
              </a:rPr>
              <a:t>onder andere</a:t>
            </a:r>
            <a:r>
              <a:rPr lang="nl-NL" sz="1800" dirty="0">
                <a:ea typeface="Times New Roman" panose="02020603050405020304" pitchFamily="18" charset="0"/>
                <a:cs typeface="Arial" panose="020B0604020202020204" pitchFamily="34" charset="0"/>
              </a:rPr>
              <a:t>. Een paar muizen waren tegen het verdrag en wilde hun kaasvoorraad niet delen. Uiteindelijk besloten ze toch met elkaar alle voorraden </a:t>
            </a:r>
            <a:r>
              <a:rPr lang="nl-NL" sz="1800" b="1" u="sng" dirty="0">
                <a:ea typeface="Times New Roman" panose="02020603050405020304" pitchFamily="18" charset="0"/>
                <a:cs typeface="Arial" panose="020B0604020202020204" pitchFamily="34" charset="0"/>
              </a:rPr>
              <a:t>beschikbaar te stellen</a:t>
            </a:r>
            <a:r>
              <a:rPr lang="nl-NL" sz="1800" dirty="0">
                <a:ea typeface="Times New Roman" panose="02020603050405020304" pitchFamily="18" charset="0"/>
                <a:cs typeface="Arial" panose="020B0604020202020204" pitchFamily="34" charset="0"/>
              </a:rPr>
              <a:t> aan alle muizen. B</a:t>
            </a:r>
            <a:r>
              <a:rPr lang="nl-NL" sz="1800" dirty="0">
                <a:effectLst/>
                <a:ea typeface="Times New Roman" panose="02020603050405020304" pitchFamily="18" charset="0"/>
                <a:cs typeface="Arial" panose="020B0604020202020204" pitchFamily="34" charset="0"/>
              </a:rPr>
              <a:t>eschikbaar stellen betekent </a:t>
            </a:r>
            <a:r>
              <a:rPr lang="nl-NL" sz="1800" b="1" i="1" dirty="0">
                <a:effectLst/>
                <a:ea typeface="Times New Roman" panose="02020603050405020304" pitchFamily="18" charset="0"/>
                <a:cs typeface="Arial" panose="020B0604020202020204" pitchFamily="34" charset="0"/>
              </a:rPr>
              <a:t>geven, opzij leggen</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Dus alles werd eerlijk verdeeld en zo had iedere muis </a:t>
            </a:r>
            <a:r>
              <a:rPr lang="nl-NL" sz="1800" b="1" u="sng" dirty="0">
                <a:ea typeface="Times New Roman" panose="02020603050405020304" pitchFamily="18" charset="0"/>
                <a:cs typeface="Arial" panose="020B0604020202020204" pitchFamily="34" charset="0"/>
              </a:rPr>
              <a:t>recht</a:t>
            </a:r>
            <a:r>
              <a:rPr lang="nl-NL" sz="1800" dirty="0">
                <a:ea typeface="Times New Roman" panose="02020603050405020304" pitchFamily="18" charset="0"/>
                <a:cs typeface="Arial" panose="020B0604020202020204" pitchFamily="34" charset="0"/>
              </a:rPr>
              <a:t> op kaas. H</a:t>
            </a:r>
            <a:r>
              <a:rPr lang="nl-NL" sz="1800" dirty="0">
                <a:effectLst/>
                <a:ea typeface="Times New Roman" panose="02020603050405020304" pitchFamily="18" charset="0"/>
                <a:cs typeface="Arial" panose="020B0604020202020204" pitchFamily="34" charset="0"/>
              </a:rPr>
              <a:t>et recht is </a:t>
            </a:r>
            <a:r>
              <a:rPr lang="nl-NL" sz="1800" b="1" i="1" dirty="0">
                <a:effectLst/>
                <a:ea typeface="Times New Roman" panose="02020603050405020304" pitchFamily="18" charset="0"/>
                <a:cs typeface="Arial" panose="020B0604020202020204" pitchFamily="34" charset="0"/>
              </a:rPr>
              <a:t>iets wat je mag doen of mag hebben</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En zo werd Max, die eerst zo kritisch was, heel populair en geliefd. </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Het boek vertelt dat samenwerken en delen is altijd een goed idee is. Het boek eindigde </a:t>
            </a:r>
            <a:r>
              <a:rPr lang="nl-NL" sz="1800" b="1" u="sng" dirty="0">
                <a:ea typeface="Times New Roman" panose="02020603050405020304" pitchFamily="18" charset="0"/>
                <a:cs typeface="Arial" panose="020B0604020202020204" pitchFamily="34" charset="0"/>
              </a:rPr>
              <a:t>naar verwachting</a:t>
            </a:r>
            <a:r>
              <a:rPr lang="nl-NL" sz="1800" dirty="0">
                <a:ea typeface="Times New Roman" panose="02020603050405020304" pitchFamily="18" charset="0"/>
                <a:cs typeface="Arial" panose="020B0604020202020204" pitchFamily="34" charset="0"/>
              </a:rPr>
              <a:t> goed. N</a:t>
            </a:r>
            <a:r>
              <a:rPr lang="nl-NL" sz="1800" dirty="0">
                <a:effectLst/>
                <a:ea typeface="Times New Roman" panose="02020603050405020304" pitchFamily="18" charset="0"/>
                <a:cs typeface="Arial" panose="020B0604020202020204" pitchFamily="34" charset="0"/>
              </a:rPr>
              <a:t>aar verwachting betekent </a:t>
            </a:r>
            <a:r>
              <a:rPr lang="nl-NL" sz="1800" b="1" i="1" dirty="0">
                <a:effectLst/>
                <a:ea typeface="Times New Roman" panose="02020603050405020304" pitchFamily="18" charset="0"/>
                <a:cs typeface="Arial" panose="020B0604020202020204" pitchFamily="34" charset="0"/>
              </a:rPr>
              <a:t>zoals men denkt dat iets zal gebeuren</a:t>
            </a:r>
            <a:r>
              <a:rPr lang="nl-NL" sz="1800" dirty="0">
                <a:effectLst/>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Dat is bij prentenboeken voor kleine kinderen heel vaak zo. Mijn nichtje wilde dat ik het boek nóg een keer ging voorlezen, en een uur later nóg een keer! Zo leuk vond ze het. Heb jij ook een lievelingsboek?</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9298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beschikbaar stellen</a:t>
            </a:r>
          </a:p>
        </p:txBody>
      </p:sp>
      <p:grpSp>
        <p:nvGrpSpPr>
          <p:cNvPr id="15" name="Groep 14">
            <a:extLst>
              <a:ext uri="{FF2B5EF4-FFF2-40B4-BE49-F238E27FC236}">
                <a16:creationId xmlns:a16="http://schemas.microsoft.com/office/drawing/2014/main" id="{DD1FDC3F-E30F-FD62-B0FF-85FF94380331}"/>
              </a:ext>
            </a:extLst>
          </p:cNvPr>
          <p:cNvGrpSpPr/>
          <p:nvPr/>
        </p:nvGrpSpPr>
        <p:grpSpPr>
          <a:xfrm>
            <a:off x="1043608" y="1568073"/>
            <a:ext cx="7569359" cy="4993382"/>
            <a:chOff x="1043608" y="1568073"/>
            <a:chExt cx="7569359" cy="4993382"/>
          </a:xfrm>
        </p:grpSpPr>
        <p:pic>
          <p:nvPicPr>
            <p:cNvPr id="8" name="Afbeelding 7" descr="Afbeelding met Dierfiguur, clipart, zoogdier, tekenfilm&#10;&#10;Automatisch gegenereerde beschrijving">
              <a:extLst>
                <a:ext uri="{FF2B5EF4-FFF2-40B4-BE49-F238E27FC236}">
                  <a16:creationId xmlns:a16="http://schemas.microsoft.com/office/drawing/2014/main" id="{59B95AB1-A8CF-9568-E04F-F103A2A82A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0926" y="1630822"/>
              <a:ext cx="3307490" cy="2341703"/>
            </a:xfrm>
            <a:prstGeom prst="rect">
              <a:avLst/>
            </a:prstGeom>
          </p:spPr>
        </p:pic>
        <p:pic>
          <p:nvPicPr>
            <p:cNvPr id="10" name="Afbeelding 9" descr="Afbeelding met Kinderkunst, Dierfiguur, clipart, tekening&#10;&#10;Automatisch gegenereerde beschrijving">
              <a:extLst>
                <a:ext uri="{FF2B5EF4-FFF2-40B4-BE49-F238E27FC236}">
                  <a16:creationId xmlns:a16="http://schemas.microsoft.com/office/drawing/2014/main" id="{A107A5C7-0AD1-DF96-D5EA-EF58C0CF9F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200" t="12202" r="14563" b="13246"/>
            <a:stretch/>
          </p:blipFill>
          <p:spPr>
            <a:xfrm flipH="1">
              <a:off x="5796136" y="4411152"/>
              <a:ext cx="2816831" cy="2150303"/>
            </a:xfrm>
            <a:prstGeom prst="rect">
              <a:avLst/>
            </a:prstGeom>
          </p:spPr>
        </p:pic>
        <p:pic>
          <p:nvPicPr>
            <p:cNvPr id="12" name="Afbeelding 11" descr="Afbeelding met tekenfilm, clipart, tekening, illustratie&#10;&#10;Automatisch gegenereerde beschrijving">
              <a:extLst>
                <a:ext uri="{FF2B5EF4-FFF2-40B4-BE49-F238E27FC236}">
                  <a16:creationId xmlns:a16="http://schemas.microsoft.com/office/drawing/2014/main" id="{91A0FC2A-04B4-DD77-970E-71394055B9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2200" y="1568073"/>
              <a:ext cx="1865376" cy="2438400"/>
            </a:xfrm>
            <a:prstGeom prst="rect">
              <a:avLst/>
            </a:prstGeom>
          </p:spPr>
        </p:pic>
        <p:pic>
          <p:nvPicPr>
            <p:cNvPr id="14" name="Afbeelding 13" descr="Afbeelding met speelgoed&#10;&#10;Automatisch gegenereerde beschrijving">
              <a:extLst>
                <a:ext uri="{FF2B5EF4-FFF2-40B4-BE49-F238E27FC236}">
                  <a16:creationId xmlns:a16="http://schemas.microsoft.com/office/drawing/2014/main" id="{E9A00E4A-63C5-22B0-5148-327A2997D8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568" t="20144" r="7282" b="15329"/>
            <a:stretch/>
          </p:blipFill>
          <p:spPr>
            <a:xfrm flipH="1">
              <a:off x="1043608" y="4082040"/>
              <a:ext cx="3824750" cy="2150303"/>
            </a:xfrm>
            <a:prstGeom prst="rect">
              <a:avLst/>
            </a:prstGeom>
          </p:spPr>
        </p:pic>
      </p:grpSp>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recht</a:t>
            </a:r>
          </a:p>
        </p:txBody>
      </p:sp>
      <p:pic>
        <p:nvPicPr>
          <p:cNvPr id="2" name="Afbeelding 1" descr="Afbeelding met clipart, tekening, Kinderkunst, illustratie&#10;&#10;Automatisch gegenereerde beschrijving">
            <a:extLst>
              <a:ext uri="{FF2B5EF4-FFF2-40B4-BE49-F238E27FC236}">
                <a16:creationId xmlns:a16="http://schemas.microsoft.com/office/drawing/2014/main" id="{A6D7EC9E-E64E-06DA-3921-648A0B1E6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864" y="2060848"/>
            <a:ext cx="5049080" cy="446843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naar verwachting</a:t>
            </a:r>
          </a:p>
        </p:txBody>
      </p:sp>
      <p:grpSp>
        <p:nvGrpSpPr>
          <p:cNvPr id="8" name="Groep 7">
            <a:extLst>
              <a:ext uri="{FF2B5EF4-FFF2-40B4-BE49-F238E27FC236}">
                <a16:creationId xmlns:a16="http://schemas.microsoft.com/office/drawing/2014/main" id="{32E2D869-F21B-0A92-43EB-B12102378295}"/>
              </a:ext>
            </a:extLst>
          </p:cNvPr>
          <p:cNvGrpSpPr/>
          <p:nvPr/>
        </p:nvGrpSpPr>
        <p:grpSpPr>
          <a:xfrm>
            <a:off x="467544" y="1412776"/>
            <a:ext cx="8208912" cy="5155186"/>
            <a:chOff x="467544" y="1412776"/>
            <a:chExt cx="8208912" cy="5155186"/>
          </a:xfrm>
        </p:grpSpPr>
        <p:pic>
          <p:nvPicPr>
            <p:cNvPr id="3" name="Afbeelding 2" descr="Afbeelding met tekenfilm, clipart, Tekenfilm, tekening&#10;&#10;Automatisch gegenereerde beschrijving">
              <a:extLst>
                <a:ext uri="{FF2B5EF4-FFF2-40B4-BE49-F238E27FC236}">
                  <a16:creationId xmlns:a16="http://schemas.microsoft.com/office/drawing/2014/main" id="{884E5968-31B1-C63C-F92E-A5DE99B485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544" y="2204864"/>
              <a:ext cx="3672408" cy="4363098"/>
            </a:xfrm>
            <a:prstGeom prst="rect">
              <a:avLst/>
            </a:prstGeom>
          </p:spPr>
        </p:pic>
        <p:sp>
          <p:nvSpPr>
            <p:cNvPr id="4" name="Gedachtewolkje: wolk 3">
              <a:extLst>
                <a:ext uri="{FF2B5EF4-FFF2-40B4-BE49-F238E27FC236}">
                  <a16:creationId xmlns:a16="http://schemas.microsoft.com/office/drawing/2014/main" id="{044AE99B-CD52-798A-6EB4-0ABFCE178BC0}"/>
                </a:ext>
              </a:extLst>
            </p:cNvPr>
            <p:cNvSpPr/>
            <p:nvPr/>
          </p:nvSpPr>
          <p:spPr>
            <a:xfrm>
              <a:off x="4248472" y="1412776"/>
              <a:ext cx="4427984" cy="2700300"/>
            </a:xfrm>
            <a:prstGeom prst="cloudCallout">
              <a:avLst>
                <a:gd name="adj1" fmla="val -75204"/>
                <a:gd name="adj2" fmla="val -112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emoticon, smiley, glimlach, clipart&#10;&#10;Automatisch gegenereerde beschrijving">
              <a:extLst>
                <a:ext uri="{FF2B5EF4-FFF2-40B4-BE49-F238E27FC236}">
                  <a16:creationId xmlns:a16="http://schemas.microsoft.com/office/drawing/2014/main" id="{358AD00A-3510-0331-21D8-7E623FDD70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700" t="22700" r="21650" b="22701"/>
            <a:stretch/>
          </p:blipFill>
          <p:spPr>
            <a:xfrm>
              <a:off x="5292080" y="1974077"/>
              <a:ext cx="1512168" cy="1483636"/>
            </a:xfrm>
            <a:prstGeom prst="rect">
              <a:avLst/>
            </a:prstGeom>
          </p:spPr>
        </p:pic>
      </p:grpSp>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4462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korte </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korte periode</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br>
              <a:rPr lang="nl-NL" sz="2400" i="1" dirty="0">
                <a:solidFill>
                  <a:srgbClr val="387038"/>
                </a:solidFill>
                <a:latin typeface="Century Gothic" panose="020B0502020202020204" pitchFamily="34" charset="0"/>
                <a:ea typeface="Calibri"/>
                <a:cs typeface="Times New Roman"/>
              </a:rPr>
            </a:br>
            <a:br>
              <a:rPr lang="nl-NL" sz="36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Voor </a:t>
            </a:r>
            <a:r>
              <a:rPr lang="nl-NL" sz="2400" i="1" u="sng" dirty="0">
                <a:solidFill>
                  <a:srgbClr val="387038"/>
                </a:solidFill>
                <a:latin typeface="Century Gothic" panose="020B0502020202020204" pitchFamily="34" charset="0"/>
                <a:ea typeface="Calibri"/>
                <a:cs typeface="Times New Roman"/>
              </a:rPr>
              <a:t>de korte termijn</a:t>
            </a:r>
            <a:r>
              <a:rPr lang="nl-NL" sz="2400" i="1" dirty="0">
                <a:solidFill>
                  <a:srgbClr val="387038"/>
                </a:solidFill>
                <a:latin typeface="Century Gothic" panose="020B0502020202020204" pitchFamily="34" charset="0"/>
                <a:ea typeface="Calibri"/>
                <a:cs typeface="Times New Roman"/>
              </a:rPr>
              <a:t> is er genoeg kaas.</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lange periode</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4000" dirty="0">
              <a:latin typeface="Century Gothic" panose="020B0502020202020204" pitchFamily="34" charset="0"/>
              <a:ea typeface="Calibri"/>
              <a:cs typeface="Times New Roman"/>
            </a:endParaRPr>
          </a:p>
          <a:p>
            <a:pPr algn="ctr">
              <a:lnSpc>
                <a:spcPct val="107000"/>
              </a:lnSpc>
            </a:pPr>
            <a:endParaRPr lang="nl-NL" sz="2400" b="1"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Op </a:t>
            </a:r>
            <a:r>
              <a:rPr lang="nl-NL" sz="2400" i="1" u="sng" dirty="0">
                <a:solidFill>
                  <a:srgbClr val="387038"/>
                </a:solidFill>
                <a:effectLst/>
                <a:latin typeface="Century Gothic" panose="020B0502020202020204" pitchFamily="34" charset="0"/>
                <a:ea typeface="Calibri"/>
                <a:cs typeface="Times New Roman"/>
              </a:rPr>
              <a:t>lange termijn</a:t>
            </a:r>
            <a:r>
              <a:rPr lang="nl-NL" sz="2400" i="1" dirty="0">
                <a:solidFill>
                  <a:srgbClr val="387038"/>
                </a:solidFill>
                <a:effectLst/>
                <a:latin typeface="Century Gothic" panose="020B0502020202020204" pitchFamily="34" charset="0"/>
                <a:ea typeface="Calibri"/>
                <a:cs typeface="Times New Roman"/>
              </a:rPr>
              <a:t> is er nie</a:t>
            </a:r>
            <a:r>
              <a:rPr lang="nl-NL" sz="2400" i="1" dirty="0">
                <a:solidFill>
                  <a:srgbClr val="387038"/>
                </a:solidFill>
                <a:latin typeface="Century Gothic" panose="020B0502020202020204" pitchFamily="34" charset="0"/>
                <a:ea typeface="Calibri"/>
                <a:cs typeface="Times New Roman"/>
              </a:rPr>
              <a:t>t genoeg kaas</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p:cNvSpPr txBox="1">
            <a:spLocks noChangeArrowheads="1"/>
          </p:cNvSpPr>
          <p:nvPr/>
        </p:nvSpPr>
        <p:spPr bwMode="auto">
          <a:xfrm>
            <a:off x="224408" y="6149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termijn </a:t>
            </a:r>
            <a:endParaRPr lang="nl-NL" sz="54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4688904" y="4462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lange </a:t>
            </a:r>
            <a:endParaRPr lang="nl-NL" sz="5400" dirty="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4688904" y="6149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termijn </a:t>
            </a:r>
            <a:endParaRPr lang="nl-NL" sz="5400" dirty="0">
              <a:effectLst/>
              <a:latin typeface="Century Gothic" panose="020B0502020202020204" pitchFamily="34" charset="0"/>
              <a:ea typeface="Calibri"/>
              <a:cs typeface="Times New Roman"/>
            </a:endParaRPr>
          </a:p>
        </p:txBody>
      </p:sp>
      <p:sp>
        <p:nvSpPr>
          <p:cNvPr id="21" name="Tekstvak 20"/>
          <p:cNvSpPr txBox="1"/>
          <p:nvPr/>
        </p:nvSpPr>
        <p:spPr>
          <a:xfrm>
            <a:off x="460375" y="3712335"/>
            <a:ext cx="8114270" cy="369332"/>
          </a:xfrm>
          <a:prstGeom prst="rect">
            <a:avLst/>
          </a:prstGeom>
          <a:noFill/>
        </p:spPr>
        <p:txBody>
          <a:bodyPr wrap="square" rtlCol="0">
            <a:spAutoFit/>
          </a:bodyPr>
          <a:lstStyle/>
          <a:p>
            <a:r>
              <a:rPr lang="nl-NL" dirty="0"/>
              <a:t>nu…………morgen…………………………</a:t>
            </a:r>
          </a:p>
        </p:txBody>
      </p:sp>
      <p:sp>
        <p:nvSpPr>
          <p:cNvPr id="22" name="Draaiende pijl 21"/>
          <p:cNvSpPr/>
          <p:nvPr/>
        </p:nvSpPr>
        <p:spPr>
          <a:xfrm>
            <a:off x="535986" y="3189612"/>
            <a:ext cx="969556" cy="1031475"/>
          </a:xfrm>
          <a:prstGeom prst="circularArrow">
            <a:avLst>
              <a:gd name="adj1" fmla="val 12500"/>
              <a:gd name="adj2" fmla="val 1142319"/>
              <a:gd name="adj3" fmla="val 20457681"/>
              <a:gd name="adj4" fmla="val 10800000"/>
              <a:gd name="adj5" fmla="val 15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5" name="Tekstvak 24"/>
          <p:cNvSpPr txBox="1"/>
          <p:nvPr/>
        </p:nvSpPr>
        <p:spPr>
          <a:xfrm>
            <a:off x="4751413" y="3681028"/>
            <a:ext cx="8496944" cy="369332"/>
          </a:xfrm>
          <a:prstGeom prst="rect">
            <a:avLst/>
          </a:prstGeom>
          <a:noFill/>
        </p:spPr>
        <p:txBody>
          <a:bodyPr wrap="square" rtlCol="0">
            <a:spAutoFit/>
          </a:bodyPr>
          <a:lstStyle/>
          <a:p>
            <a:r>
              <a:rPr lang="nl-NL" dirty="0"/>
              <a:t>nu………………………………………….volgend jaar</a:t>
            </a:r>
          </a:p>
        </p:txBody>
      </p:sp>
      <p:sp>
        <p:nvSpPr>
          <p:cNvPr id="26" name="Draaiende pijl 25"/>
          <p:cNvSpPr/>
          <p:nvPr/>
        </p:nvSpPr>
        <p:spPr>
          <a:xfrm>
            <a:off x="4774206" y="2060848"/>
            <a:ext cx="3758234" cy="3240359"/>
          </a:xfrm>
          <a:prstGeom prst="circularArrow">
            <a:avLst>
              <a:gd name="adj1" fmla="val 12500"/>
              <a:gd name="adj2" fmla="val 1142319"/>
              <a:gd name="adj3" fmla="val 20457681"/>
              <a:gd name="adj4" fmla="val 10800000"/>
              <a:gd name="adj5" fmla="val 12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9" name="Afbeelding 8" descr="Afbeelding met geel, speelgoed&#10;&#10;Automatisch gegenereerde beschrijving">
            <a:extLst>
              <a:ext uri="{FF2B5EF4-FFF2-40B4-BE49-F238E27FC236}">
                <a16:creationId xmlns:a16="http://schemas.microsoft.com/office/drawing/2014/main" id="{22DE01CD-8A65-6CF5-BEE9-190E82B8D7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23289" y="4038676"/>
            <a:ext cx="497519" cy="395183"/>
          </a:xfrm>
          <a:prstGeom prst="rect">
            <a:avLst/>
          </a:prstGeom>
        </p:spPr>
      </p:pic>
      <p:pic>
        <p:nvPicPr>
          <p:cNvPr id="20" name="Afbeelding 19" descr="Afbeelding met voedsel&#10;&#10;Beschrijving automatisch gegenereerd met gemiddelde betrouwbaarheid">
            <a:extLst>
              <a:ext uri="{FF2B5EF4-FFF2-40B4-BE49-F238E27FC236}">
                <a16:creationId xmlns:a16="http://schemas.microsoft.com/office/drawing/2014/main" id="{3DC34A6D-D338-B394-2D20-648FC784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087" y="4183051"/>
            <a:ext cx="799474" cy="396942"/>
          </a:xfrm>
          <a:prstGeom prst="rect">
            <a:avLst/>
          </a:prstGeom>
        </p:spPr>
      </p:pic>
      <p:pic>
        <p:nvPicPr>
          <p:cNvPr id="23" name="Afbeelding 22" descr="Afbeelding met voedsel&#10;&#10;Beschrijving automatisch gegenereerd met gemiddelde betrouwbaarheid">
            <a:extLst>
              <a:ext uri="{FF2B5EF4-FFF2-40B4-BE49-F238E27FC236}">
                <a16:creationId xmlns:a16="http://schemas.microsoft.com/office/drawing/2014/main" id="{A54C51F3-C272-7776-0A8F-7412A5457B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9151" y="4138848"/>
            <a:ext cx="799474" cy="396942"/>
          </a:xfrm>
          <a:prstGeom prst="rect">
            <a:avLst/>
          </a:prstGeom>
        </p:spPr>
      </p:pic>
      <p:pic>
        <p:nvPicPr>
          <p:cNvPr id="24" name="Afbeelding 23" descr="Afbeelding met voedsel&#10;&#10;Beschrijving automatisch gegenereerd met gemiddelde betrouwbaarheid">
            <a:extLst>
              <a:ext uri="{FF2B5EF4-FFF2-40B4-BE49-F238E27FC236}">
                <a16:creationId xmlns:a16="http://schemas.microsoft.com/office/drawing/2014/main" id="{70469264-EFB8-1E43-AB1F-C94833ED21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1412" y="4176507"/>
            <a:ext cx="799474" cy="396942"/>
          </a:xfrm>
          <a:prstGeom prst="rect">
            <a:avLst/>
          </a:prstGeom>
        </p:spPr>
      </p:pic>
    </p:spTree>
    <p:extLst>
      <p:ext uri="{BB962C8B-B14F-4D97-AF65-F5344CB8AC3E}">
        <p14:creationId xmlns:p14="http://schemas.microsoft.com/office/powerpoint/2010/main" val="131965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4015" y="614958"/>
            <a:ext cx="44279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verwachting</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effectLst/>
                <a:latin typeface="Century Gothic" panose="020B0502020202020204" pitchFamily="34" charset="0"/>
                <a:ea typeface="Calibri"/>
                <a:cs typeface="Times New Roman"/>
              </a:rPr>
              <a:t>in werkelijkheid</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zoals men denkt dat iets zal gebeuren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r>
              <a:rPr lang="nl-NL" sz="4400" dirty="0">
                <a:effectLst/>
                <a:latin typeface="Century Gothic" panose="020B0502020202020204" pitchFamily="34" charset="0"/>
                <a:ea typeface="Calibri"/>
                <a:cs typeface="Times New Roman"/>
              </a:rPr>
              <a:t> </a:t>
            </a: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Naar verwachting</a:t>
            </a:r>
            <a:r>
              <a:rPr lang="nl-NL" sz="2400" i="1" dirty="0">
                <a:solidFill>
                  <a:srgbClr val="387038"/>
                </a:solidFill>
                <a:latin typeface="Century Gothic" panose="020B0502020202020204" pitchFamily="34" charset="0"/>
                <a:ea typeface="Calibri"/>
                <a:cs typeface="Times New Roman"/>
              </a:rPr>
              <a:t> loopt het verhaaltje goed af.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echt bestaat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u="sng" dirty="0">
                <a:solidFill>
                  <a:srgbClr val="387038"/>
                </a:solidFill>
                <a:latin typeface="Century Gothic" panose="020B0502020202020204" pitchFamily="34" charset="0"/>
                <a:ea typeface="Calibri"/>
                <a:cs typeface="Times New Roman"/>
              </a:rPr>
              <a:t>In werkelijkheid</a:t>
            </a:r>
            <a:r>
              <a:rPr lang="nl-NL" sz="2400" i="1" dirty="0">
                <a:solidFill>
                  <a:srgbClr val="387038"/>
                </a:solidFill>
                <a:latin typeface="Century Gothic" panose="020B0502020202020204" pitchFamily="34" charset="0"/>
                <a:ea typeface="Calibri"/>
                <a:cs typeface="Times New Roman"/>
              </a:rPr>
              <a:t> liep het verhaaltje inderdaad goed af.</a:t>
            </a:r>
            <a:endParaRPr lang="nl-NL" sz="1200" dirty="0">
              <a:effectLst/>
              <a:latin typeface="Calibri"/>
              <a:ea typeface="Calibri"/>
              <a:cs typeface="Times New Roman"/>
            </a:endParaRPr>
          </a:p>
          <a:p>
            <a:pPr>
              <a:lnSpc>
                <a:spcPct val="90000"/>
              </a:lnSpc>
              <a:spcAft>
                <a:spcPts val="800"/>
              </a:spcAft>
            </a:pPr>
            <a:r>
              <a:rPr lang="nl-NL" sz="3200" dirty="0">
                <a:effectLst/>
                <a:latin typeface="Trebuchet MS"/>
                <a:ea typeface="Calibri"/>
                <a:cs typeface="Times New Roman"/>
              </a:rPr>
              <a:t> </a:t>
            </a:r>
            <a:endParaRPr lang="nl-NL" sz="12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p:cNvSpPr txBox="1">
            <a:spLocks noChangeArrowheads="1"/>
          </p:cNvSpPr>
          <p:nvPr/>
        </p:nvSpPr>
        <p:spPr bwMode="auto">
          <a:xfrm>
            <a:off x="304799" y="3889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naar</a:t>
            </a:r>
            <a:endParaRPr lang="nl-NL" sz="5400" dirty="0">
              <a:effectLst/>
              <a:latin typeface="Century Gothic" panose="020B0502020202020204" pitchFamily="34" charset="0"/>
              <a:ea typeface="Calibri"/>
              <a:cs typeface="Times New Roman"/>
            </a:endParaRPr>
          </a:p>
        </p:txBody>
      </p:sp>
      <p:pic>
        <p:nvPicPr>
          <p:cNvPr id="23" name="Afbeelding 22" descr="Afbeelding met tekenfilm, clipart, Tekenfilm, tekening&#10;&#10;Automatisch gegenereerde beschrijving">
            <a:extLst>
              <a:ext uri="{FF2B5EF4-FFF2-40B4-BE49-F238E27FC236}">
                <a16:creationId xmlns:a16="http://schemas.microsoft.com/office/drawing/2014/main" id="{BF357402-533C-D257-426E-1275A61BB8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41" t="15561" r="18427" b="15757"/>
          <a:stretch/>
        </p:blipFill>
        <p:spPr>
          <a:xfrm>
            <a:off x="441094" y="2773699"/>
            <a:ext cx="2027395" cy="2410459"/>
          </a:xfrm>
          <a:prstGeom prst="rect">
            <a:avLst/>
          </a:prstGeom>
        </p:spPr>
      </p:pic>
      <p:pic>
        <p:nvPicPr>
          <p:cNvPr id="26" name="Afbeelding 25" descr="Afbeelding met tekenfilm, clipart, Tekenfilm, tekening&#10;&#10;Automatisch gegenereerde beschrijving">
            <a:extLst>
              <a:ext uri="{FF2B5EF4-FFF2-40B4-BE49-F238E27FC236}">
                <a16:creationId xmlns:a16="http://schemas.microsoft.com/office/drawing/2014/main" id="{F215122B-361E-8335-B2DA-F8B1D0D84A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41" t="15561" r="18427" b="15757"/>
          <a:stretch/>
        </p:blipFill>
        <p:spPr>
          <a:xfrm>
            <a:off x="4851385" y="2446784"/>
            <a:ext cx="2027395" cy="2410459"/>
          </a:xfrm>
          <a:prstGeom prst="rect">
            <a:avLst/>
          </a:prstGeom>
        </p:spPr>
      </p:pic>
      <p:sp>
        <p:nvSpPr>
          <p:cNvPr id="10" name="Gedachtewolkje: wolk 9">
            <a:extLst>
              <a:ext uri="{FF2B5EF4-FFF2-40B4-BE49-F238E27FC236}">
                <a16:creationId xmlns:a16="http://schemas.microsoft.com/office/drawing/2014/main" id="{D983C0DF-65DE-106A-3495-80553E271ED9}"/>
              </a:ext>
            </a:extLst>
          </p:cNvPr>
          <p:cNvSpPr/>
          <p:nvPr/>
        </p:nvSpPr>
        <p:spPr>
          <a:xfrm>
            <a:off x="6692968" y="2165506"/>
            <a:ext cx="2015819" cy="1229299"/>
          </a:xfrm>
          <a:prstGeom prst="cloudCallout">
            <a:avLst>
              <a:gd name="adj1" fmla="val -75204"/>
              <a:gd name="adj2" fmla="val -112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descr="Afbeelding met emoticon, smiley, glimlach, clipart&#10;&#10;Automatisch gegenereerde beschrijving">
            <a:extLst>
              <a:ext uri="{FF2B5EF4-FFF2-40B4-BE49-F238E27FC236}">
                <a16:creationId xmlns:a16="http://schemas.microsoft.com/office/drawing/2014/main" id="{3FB2C07C-9F9F-98FF-8189-F9D0BDB07BA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2700" t="22700" r="21650" b="22701"/>
          <a:stretch/>
        </p:blipFill>
        <p:spPr>
          <a:xfrm>
            <a:off x="7168066" y="2421036"/>
            <a:ext cx="688407" cy="675418"/>
          </a:xfrm>
          <a:prstGeom prst="rect">
            <a:avLst/>
          </a:prstGeom>
        </p:spPr>
      </p:pic>
      <p:sp>
        <p:nvSpPr>
          <p:cNvPr id="21" name="Gedachtewolkje: wolk 20">
            <a:extLst>
              <a:ext uri="{FF2B5EF4-FFF2-40B4-BE49-F238E27FC236}">
                <a16:creationId xmlns:a16="http://schemas.microsoft.com/office/drawing/2014/main" id="{8FAB9396-1CCF-E5BF-DEED-C7A69A929F21}"/>
              </a:ext>
            </a:extLst>
          </p:cNvPr>
          <p:cNvSpPr/>
          <p:nvPr/>
        </p:nvSpPr>
        <p:spPr>
          <a:xfrm>
            <a:off x="2210722" y="2636912"/>
            <a:ext cx="2015819" cy="1229299"/>
          </a:xfrm>
          <a:prstGeom prst="cloudCallout">
            <a:avLst>
              <a:gd name="adj1" fmla="val -75204"/>
              <a:gd name="adj2" fmla="val -1122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Afbeelding met emoticon, smiley, glimlach, clipart&#10;&#10;Automatisch gegenereerde beschrijving">
            <a:extLst>
              <a:ext uri="{FF2B5EF4-FFF2-40B4-BE49-F238E27FC236}">
                <a16:creationId xmlns:a16="http://schemas.microsoft.com/office/drawing/2014/main" id="{6533D332-55D9-E872-833A-D8E54AEE8CC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2700" t="22700" r="21650" b="22701"/>
          <a:stretch/>
        </p:blipFill>
        <p:spPr>
          <a:xfrm>
            <a:off x="2685820" y="2892442"/>
            <a:ext cx="688407" cy="675418"/>
          </a:xfrm>
          <a:prstGeom prst="rect">
            <a:avLst/>
          </a:prstGeom>
        </p:spPr>
      </p:pic>
      <p:cxnSp>
        <p:nvCxnSpPr>
          <p:cNvPr id="24" name="Rechte verbindingslijn met pijl 23">
            <a:extLst>
              <a:ext uri="{FF2B5EF4-FFF2-40B4-BE49-F238E27FC236}">
                <a16:creationId xmlns:a16="http://schemas.microsoft.com/office/drawing/2014/main" id="{C64CEE97-624A-1CBE-655E-93079E57065D}"/>
              </a:ext>
            </a:extLst>
          </p:cNvPr>
          <p:cNvCxnSpPr>
            <a:cxnSpLocks/>
          </p:cNvCxnSpPr>
          <p:nvPr/>
        </p:nvCxnSpPr>
        <p:spPr>
          <a:xfrm flipH="1" flipV="1">
            <a:off x="6417385" y="3866211"/>
            <a:ext cx="1120251" cy="53920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25" name="Afbeelding 24" descr="Afbeelding met emoticon, smiley, glimlach, clipart&#10;&#10;Automatisch gegenereerde beschrijving">
            <a:extLst>
              <a:ext uri="{FF2B5EF4-FFF2-40B4-BE49-F238E27FC236}">
                <a16:creationId xmlns:a16="http://schemas.microsoft.com/office/drawing/2014/main" id="{A4472EA0-44F4-690C-AB0F-6D4A359DA6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2700" t="22700" r="21650" b="22701"/>
          <a:stretch/>
        </p:blipFill>
        <p:spPr>
          <a:xfrm>
            <a:off x="7653201" y="4174671"/>
            <a:ext cx="688407" cy="675418"/>
          </a:xfrm>
          <a:prstGeom prst="rect">
            <a:avLst/>
          </a:prstGeom>
        </p:spPr>
      </p:pic>
    </p:spTree>
    <p:extLst>
      <p:ext uri="{BB962C8B-B14F-4D97-AF65-F5344CB8AC3E}">
        <p14:creationId xmlns:p14="http://schemas.microsoft.com/office/powerpoint/2010/main" val="240696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191" y="8725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38582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het recht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94686" y="40355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a:t>
            </a:r>
            <a:r>
              <a:rPr lang="nl-NL" sz="5900" b="1" dirty="0">
                <a:solidFill>
                  <a:srgbClr val="387038"/>
                </a:solidFill>
                <a:effectLst/>
                <a:latin typeface="Century Gothic" panose="020B0502020202020204" pitchFamily="34" charset="0"/>
                <a:ea typeface="Calibri"/>
                <a:cs typeface="Times New Roman"/>
              </a:rPr>
              <a:t>et verbod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0986"/>
            <a:ext cx="4072956" cy="46143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je mag doen of mag hebben</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Iedere muis heeft </a:t>
            </a:r>
            <a:r>
              <a:rPr lang="nl-NL" sz="2400" i="1" u="sng" dirty="0">
                <a:solidFill>
                  <a:srgbClr val="387038"/>
                </a:solidFill>
                <a:latin typeface="Century Gothic" panose="020B0502020202020204" pitchFamily="34" charset="0"/>
                <a:ea typeface="Calibri"/>
                <a:cs typeface="Times New Roman"/>
              </a:rPr>
              <a:t>het recht</a:t>
            </a:r>
            <a:r>
              <a:rPr lang="nl-NL" sz="2400" i="1" dirty="0">
                <a:solidFill>
                  <a:srgbClr val="387038"/>
                </a:solidFill>
                <a:latin typeface="Century Gothic" panose="020B0502020202020204" pitchFamily="34" charset="0"/>
                <a:ea typeface="Calibri"/>
                <a:cs typeface="Times New Roman"/>
              </a:rPr>
              <a:t> kaas te delen.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Afbeelding 15" descr="Afbeelding met clipart, tekening, Kinderkunst, illustratie&#10;&#10;Automatisch gegenereerde beschrijving">
            <a:extLst>
              <a:ext uri="{FF2B5EF4-FFF2-40B4-BE49-F238E27FC236}">
                <a16:creationId xmlns:a16="http://schemas.microsoft.com/office/drawing/2014/main" id="{747A0840-7D70-8D3E-719F-8D2D3D2632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1285" y="2837536"/>
            <a:ext cx="2472286" cy="2187973"/>
          </a:xfrm>
          <a:prstGeom prst="rect">
            <a:avLst/>
          </a:prstGeom>
        </p:spPr>
      </p:pic>
      <p:sp>
        <p:nvSpPr>
          <p:cNvPr id="15" name="Tekstvak 2"/>
          <p:cNvSpPr txBox="1">
            <a:spLocks noChangeArrowheads="1"/>
          </p:cNvSpPr>
          <p:nvPr/>
        </p:nvSpPr>
        <p:spPr bwMode="auto">
          <a:xfrm>
            <a:off x="4891531" y="1624654"/>
            <a:ext cx="4072957" cy="36086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je niet mag doen of niet mag hebben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Trebuchet MS"/>
              <a:ea typeface="Calibri"/>
              <a:cs typeface="Times New Roman"/>
            </a:endParaRPr>
          </a:p>
          <a:p>
            <a:pPr>
              <a:lnSpc>
                <a:spcPct val="107000"/>
              </a:lnSpc>
              <a:spcAft>
                <a:spcPts val="0"/>
              </a:spcAft>
            </a:pPr>
            <a:endParaRPr lang="nl-NL" sz="2400" dirty="0">
              <a:effectLst/>
              <a:latin typeface="Trebuchet MS"/>
              <a:ea typeface="Calibri"/>
              <a:cs typeface="Times New Roman"/>
            </a:endParaRPr>
          </a:p>
          <a:p>
            <a:pPr>
              <a:lnSpc>
                <a:spcPct val="107000"/>
              </a:lnSpc>
              <a:spcAft>
                <a:spcPts val="0"/>
              </a:spcAft>
            </a:pPr>
            <a:endParaRPr lang="nl-NL" sz="2400" dirty="0">
              <a:latin typeface="Trebuchet MS"/>
              <a:ea typeface="Calibri"/>
              <a:cs typeface="Times New Roman"/>
            </a:endParaRPr>
          </a:p>
          <a:p>
            <a:pPr>
              <a:lnSpc>
                <a:spcPct val="107000"/>
              </a:lnSpc>
              <a:spcAft>
                <a:spcPts val="0"/>
              </a:spcAft>
            </a:pPr>
            <a:endParaRPr lang="nl-NL" sz="2400" dirty="0">
              <a:effectLst/>
              <a:latin typeface="Trebuchet MS"/>
              <a:ea typeface="Calibri"/>
              <a:cs typeface="Times New Roman"/>
            </a:endParaRPr>
          </a:p>
          <a:p>
            <a:pPr>
              <a:lnSpc>
                <a:spcPct val="107000"/>
              </a:lnSpc>
              <a:spcAft>
                <a:spcPts val="0"/>
              </a:spcAft>
            </a:pPr>
            <a:endParaRPr lang="nl-NL" sz="2400" dirty="0">
              <a:latin typeface="Trebuchet MS"/>
              <a:ea typeface="Calibri"/>
              <a:cs typeface="Times New Roman"/>
            </a:endParaRPr>
          </a:p>
          <a:p>
            <a:pPr>
              <a:lnSpc>
                <a:spcPct val="107000"/>
              </a:lnSpc>
              <a:spcAft>
                <a:spcPts val="0"/>
              </a:spcAft>
            </a:pP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22" name="Tekstvak 21">
            <a:extLst>
              <a:ext uri="{FF2B5EF4-FFF2-40B4-BE49-F238E27FC236}">
                <a16:creationId xmlns:a16="http://schemas.microsoft.com/office/drawing/2014/main" id="{3CF6CA56-61F4-4C5C-85E7-6BAC47B38B36}"/>
              </a:ext>
            </a:extLst>
          </p:cNvPr>
          <p:cNvSpPr txBox="1"/>
          <p:nvPr/>
        </p:nvSpPr>
        <p:spPr>
          <a:xfrm>
            <a:off x="5060175" y="5083284"/>
            <a:ext cx="3657049" cy="1200329"/>
          </a:xfrm>
          <a:prstGeom prst="rect">
            <a:avLst/>
          </a:prstGeom>
          <a:noFill/>
        </p:spPr>
        <p:txBody>
          <a:bodyPr wrap="square" rtlCol="0">
            <a:spAutoFit/>
          </a:bodyPr>
          <a:lstStyle/>
          <a:p>
            <a:pPr algn="ctr"/>
            <a:r>
              <a:rPr lang="nl-NL" sz="2400" i="1" u="sng" dirty="0">
                <a:solidFill>
                  <a:srgbClr val="387038"/>
                </a:solidFill>
                <a:latin typeface="Century Gothic" panose="020B0502020202020204" pitchFamily="34" charset="0"/>
                <a:ea typeface="Calibri"/>
                <a:cs typeface="Times New Roman"/>
              </a:rPr>
              <a:t>Een verbod</a:t>
            </a:r>
            <a:r>
              <a:rPr lang="nl-NL" sz="2400" i="1" dirty="0">
                <a:solidFill>
                  <a:srgbClr val="387038"/>
                </a:solidFill>
                <a:latin typeface="Century Gothic" panose="020B0502020202020204" pitchFamily="34" charset="0"/>
                <a:ea typeface="Calibri"/>
                <a:cs typeface="Times New Roman"/>
              </a:rPr>
              <a:t> op het delen van kaas zou wel erg zijn.</a:t>
            </a:r>
            <a:endParaRPr lang="nl-NL" sz="2400" dirty="0">
              <a:latin typeface="Century Gothic" panose="020B0502020202020204" pitchFamily="34" charset="0"/>
            </a:endParaRPr>
          </a:p>
        </p:txBody>
      </p:sp>
      <p:sp>
        <p:nvSpPr>
          <p:cNvPr id="18" name="Vermenigvuldigingsteken 17">
            <a:extLst>
              <a:ext uri="{FF2B5EF4-FFF2-40B4-BE49-F238E27FC236}">
                <a16:creationId xmlns:a16="http://schemas.microsoft.com/office/drawing/2014/main" id="{0C1A33D9-1CC5-7F9C-203F-56188137CF29}"/>
              </a:ext>
            </a:extLst>
          </p:cNvPr>
          <p:cNvSpPr/>
          <p:nvPr/>
        </p:nvSpPr>
        <p:spPr>
          <a:xfrm>
            <a:off x="6300687" y="2980996"/>
            <a:ext cx="2322004" cy="2147501"/>
          </a:xfrm>
          <a:prstGeom prst="mathMultiply">
            <a:avLst>
              <a:gd name="adj1" fmla="val 7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clipart, tekening, Kinderkunst, illustratie&#10;&#10;Automatisch gegenereerde beschrijving">
            <a:extLst>
              <a:ext uri="{FF2B5EF4-FFF2-40B4-BE49-F238E27FC236}">
                <a16:creationId xmlns:a16="http://schemas.microsoft.com/office/drawing/2014/main" id="{3E65AD2A-1F56-31C0-3B69-4101C6CA7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917" y="2611637"/>
            <a:ext cx="2898197" cy="2564904"/>
          </a:xfrm>
          <a:prstGeom prst="rect">
            <a:avLst/>
          </a:prstGeom>
        </p:spPr>
      </p:pic>
    </p:spTree>
    <p:extLst>
      <p:ext uri="{BB962C8B-B14F-4D97-AF65-F5344CB8AC3E}">
        <p14:creationId xmlns:p14="http://schemas.microsoft.com/office/powerpoint/2010/main" val="244540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latin typeface="Century Gothic" panose="020B0502020202020204" pitchFamily="34" charset="0"/>
                <a:ea typeface="Calibri"/>
                <a:cs typeface="Times New Roman"/>
              </a:rPr>
              <a:t>kritisch</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snel tevreden</a:t>
            </a:r>
            <a:endParaRPr lang="nl-NL" sz="4800" dirty="0">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(snel) tevreden</a:t>
            </a:r>
            <a:endParaRPr lang="nl-NL" sz="2800" dirty="0">
              <a:latin typeface="Century Gothic" panose="020B0502020202020204" pitchFamily="34" charset="0"/>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16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 </a:t>
            </a:r>
            <a:endParaRPr lang="nl-NL" sz="32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Zij is </a:t>
            </a:r>
            <a:r>
              <a:rPr lang="nl-NL" sz="2000" i="1" u="sng" dirty="0">
                <a:solidFill>
                  <a:srgbClr val="387038"/>
                </a:solidFill>
                <a:latin typeface="Century Gothic" panose="020B0502020202020204" pitchFamily="34" charset="0"/>
                <a:ea typeface="Calibri"/>
                <a:cs typeface="Times New Roman"/>
              </a:rPr>
              <a:t>kritisch</a:t>
            </a:r>
            <a:r>
              <a:rPr lang="nl-NL" sz="2000" i="1" dirty="0">
                <a:solidFill>
                  <a:srgbClr val="387038"/>
                </a:solidFill>
                <a:latin typeface="Century Gothic" panose="020B0502020202020204" pitchFamily="34" charset="0"/>
                <a:ea typeface="Calibri"/>
                <a:cs typeface="Times New Roman"/>
              </a:rPr>
              <a:t> over alle regels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die er zijn.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kieskeurig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36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3600" i="1" dirty="0">
              <a:solidFill>
                <a:srgbClr val="387038"/>
              </a:solidFill>
              <a:latin typeface="Century Gothic" panose="020B0502020202020204" pitchFamily="34" charset="0"/>
              <a:ea typeface="Calibri"/>
              <a:cs typeface="Times New Roman"/>
            </a:endParaRPr>
          </a:p>
          <a:p>
            <a:pPr algn="ctr">
              <a:lnSpc>
                <a:spcPct val="107000"/>
              </a:lnSpc>
            </a:pPr>
            <a:endParaRPr lang="nl-NL" sz="28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Jonge kinderen zijn niet zo kritisch op speelgoed.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Ze zijn </a:t>
            </a:r>
            <a:r>
              <a:rPr lang="nl-NL" sz="2000" i="1" u="sng" dirty="0">
                <a:solidFill>
                  <a:srgbClr val="387038"/>
                </a:solidFill>
                <a:latin typeface="Century Gothic" panose="020B0502020202020204" pitchFamily="34" charset="0"/>
                <a:ea typeface="Calibri"/>
                <a:cs typeface="Times New Roman"/>
              </a:rPr>
              <a:t>snel tevreden</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100" name="Picture 4" descr="C:\Users\Kosterm\Downloads\shutterstock_176520227.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6" b="97521" l="0" r="89744"/>
                    </a14:imgEffect>
                  </a14:imgLayer>
                </a14:imgProps>
              </a:ext>
              <a:ext uri="{28A0092B-C50C-407E-A947-70E740481C1C}">
                <a14:useLocalDpi xmlns:a14="http://schemas.microsoft.com/office/drawing/2010/main"/>
              </a:ext>
            </a:extLst>
          </a:blip>
          <a:srcRect/>
          <a:stretch/>
        </p:blipFill>
        <p:spPr bwMode="auto">
          <a:xfrm rot="1818831">
            <a:off x="6717257" y="2311854"/>
            <a:ext cx="1715213" cy="126124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kleding, Menselijk gezicht, illustratie, tekenfilm&#10;&#10;Automatisch gegenereerde beschrijving">
            <a:extLst>
              <a:ext uri="{FF2B5EF4-FFF2-40B4-BE49-F238E27FC236}">
                <a16:creationId xmlns:a16="http://schemas.microsoft.com/office/drawing/2014/main" id="{35517995-E3DF-43BE-EC7D-53FB329722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7575" y="2418689"/>
            <a:ext cx="2645275" cy="2459642"/>
          </a:xfrm>
          <a:prstGeom prst="rect">
            <a:avLst/>
          </a:prstGeom>
        </p:spPr>
      </p:pic>
      <p:pic>
        <p:nvPicPr>
          <p:cNvPr id="16" name="Afbeelding 15" descr="Afbeelding met Menselijk gezicht, tekenfilm, overdekt&#10;&#10;Automatisch gegenereerde beschrijving">
            <a:extLst>
              <a:ext uri="{FF2B5EF4-FFF2-40B4-BE49-F238E27FC236}">
                <a16:creationId xmlns:a16="http://schemas.microsoft.com/office/drawing/2014/main" id="{2D4C7135-D8CE-75E9-FFED-60C40D9E0B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617"/>
          <a:stretch/>
        </p:blipFill>
        <p:spPr>
          <a:xfrm>
            <a:off x="4974405" y="2258658"/>
            <a:ext cx="3731695" cy="2619673"/>
          </a:xfrm>
          <a:prstGeom prst="rect">
            <a:avLst/>
          </a:prstGeom>
        </p:spPr>
      </p:pic>
    </p:spTree>
    <p:extLst>
      <p:ext uri="{BB962C8B-B14F-4D97-AF65-F5344CB8AC3E}">
        <p14:creationId xmlns:p14="http://schemas.microsoft.com/office/powerpoint/2010/main" val="333248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kwetsbaar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bestendig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weinig beschermd, zwak</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4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Muizen zijn kleine </a:t>
            </a:r>
            <a:r>
              <a:rPr lang="nl-NL" sz="2000" i="1" u="sng" dirty="0">
                <a:solidFill>
                  <a:srgbClr val="387038"/>
                </a:solidFill>
                <a:latin typeface="Century Gothic" panose="020B0502020202020204" pitchFamily="34" charset="0"/>
                <a:ea typeface="Calibri"/>
                <a:cs typeface="Times New Roman"/>
              </a:rPr>
              <a:t>kwetsbare</a:t>
            </a:r>
            <a:r>
              <a:rPr lang="nl-NL" sz="2000" i="1" dirty="0">
                <a:solidFill>
                  <a:srgbClr val="387038"/>
                </a:solidFill>
                <a:latin typeface="Century Gothic" panose="020B0502020202020204" pitchFamily="34" charset="0"/>
                <a:ea typeface="Calibri"/>
                <a:cs typeface="Times New Roman"/>
              </a:rPr>
              <a:t> diertjes.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ergens tegen kunnen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dirty="0">
              <a:latin typeface="Century Gothic" panose="020B0502020202020204" pitchFamily="34" charset="0"/>
              <a:ea typeface="Calibri"/>
              <a:cs typeface="Times New Roman"/>
            </a:endParaRPr>
          </a:p>
          <a:p>
            <a:pPr algn="ctr">
              <a:lnSpc>
                <a:spcPct val="107000"/>
              </a:lnSpc>
              <a:spcAft>
                <a:spcPts val="0"/>
              </a:spcAft>
            </a:pPr>
            <a:r>
              <a:rPr lang="nl-NL" sz="1600" dirty="0">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gn="ctr">
              <a:lnSpc>
                <a:spcPct val="107000"/>
              </a:lnSpc>
              <a:spcAft>
                <a:spcPts val="0"/>
              </a:spcAft>
            </a:pPr>
            <a:endParaRPr lang="nl-NL" sz="105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Met hoesjes om je schoenen zijn je schoenen </a:t>
            </a:r>
            <a:r>
              <a:rPr lang="nl-NL" sz="2000" i="1" u="sng" dirty="0">
                <a:solidFill>
                  <a:srgbClr val="387038"/>
                </a:solidFill>
                <a:latin typeface="Century Gothic" panose="020B0502020202020204" pitchFamily="34" charset="0"/>
                <a:ea typeface="Calibri"/>
                <a:cs typeface="Times New Roman"/>
              </a:rPr>
              <a:t>bestendig</a:t>
            </a:r>
            <a:r>
              <a:rPr lang="nl-NL" sz="2000" i="1" dirty="0">
                <a:solidFill>
                  <a:srgbClr val="387038"/>
                </a:solidFill>
                <a:latin typeface="Century Gothic" panose="020B0502020202020204" pitchFamily="34" charset="0"/>
                <a:ea typeface="Calibri"/>
                <a:cs typeface="Times New Roman"/>
              </a:rPr>
              <a:t> tegen natte grond.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grond, reptiel, fauna&#10;&#10;Automatisch gegenereerde beschrijving">
            <a:extLst>
              <a:ext uri="{FF2B5EF4-FFF2-40B4-BE49-F238E27FC236}">
                <a16:creationId xmlns:a16="http://schemas.microsoft.com/office/drawing/2014/main" id="{887068E2-673A-A76D-DAE0-BCEFE1331B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636912"/>
            <a:ext cx="2378642" cy="1584176"/>
          </a:xfrm>
          <a:prstGeom prst="rect">
            <a:avLst/>
          </a:prstGeom>
        </p:spPr>
      </p:pic>
      <p:pic>
        <p:nvPicPr>
          <p:cNvPr id="6" name="Afbeelding 5" descr="Afbeelding met grond, buitenshuis, persoon, schoen&#10;&#10;Automatisch gegenereerde beschrijving">
            <a:extLst>
              <a:ext uri="{FF2B5EF4-FFF2-40B4-BE49-F238E27FC236}">
                <a16:creationId xmlns:a16="http://schemas.microsoft.com/office/drawing/2014/main" id="{F6AEA3BC-3C3D-22AB-339F-20C7F39069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3768" y="3769235"/>
            <a:ext cx="1745121" cy="1165741"/>
          </a:xfrm>
          <a:prstGeom prst="rect">
            <a:avLst/>
          </a:prstGeom>
        </p:spPr>
      </p:pic>
      <p:pic>
        <p:nvPicPr>
          <p:cNvPr id="9" name="Afbeelding 8" descr="Afbeelding met schoeisel, illustratie, ontwerp&#10;&#10;Automatisch gegenereerde beschrijving">
            <a:extLst>
              <a:ext uri="{FF2B5EF4-FFF2-40B4-BE49-F238E27FC236}">
                <a16:creationId xmlns:a16="http://schemas.microsoft.com/office/drawing/2014/main" id="{8253EBD7-5DB3-3FA9-7314-3DBEB1D6BE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8424" t="11719" r="3883" b="13775"/>
          <a:stretch/>
        </p:blipFill>
        <p:spPr>
          <a:xfrm>
            <a:off x="5345688" y="2276872"/>
            <a:ext cx="3258760" cy="2545433"/>
          </a:xfrm>
          <a:prstGeom prst="rect">
            <a:avLst/>
          </a:prstGeom>
        </p:spPr>
      </p:pic>
    </p:spTree>
    <p:extLst>
      <p:ext uri="{BB962C8B-B14F-4D97-AF65-F5344CB8AC3E}">
        <p14:creationId xmlns:p14="http://schemas.microsoft.com/office/powerpoint/2010/main" val="358139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96416" y="163356"/>
            <a:ext cx="4275584"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beschikbaar</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oppotten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96416" y="1628800"/>
            <a:ext cx="4131568"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geven, opzij leggen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nSpc>
                <a:spcPct val="107000"/>
              </a:lnSpc>
              <a:spcAft>
                <a:spcPts val="0"/>
              </a:spcAft>
            </a:pPr>
            <a:r>
              <a:rPr lang="nl-NL" sz="2400" i="1" dirty="0">
                <a:solidFill>
                  <a:srgbClr val="387038"/>
                </a:solidFill>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Alle muizen </a:t>
            </a:r>
            <a:r>
              <a:rPr lang="nl-NL" sz="2400" i="1" u="sng" dirty="0">
                <a:solidFill>
                  <a:srgbClr val="387038"/>
                </a:solidFill>
                <a:latin typeface="Century Gothic" panose="020B0502020202020204" pitchFamily="34" charset="0"/>
                <a:ea typeface="Calibri"/>
                <a:cs typeface="Times New Roman"/>
              </a:rPr>
              <a:t>stelden</a:t>
            </a:r>
            <a:r>
              <a:rPr lang="nl-NL" sz="2400" i="1" dirty="0">
                <a:solidFill>
                  <a:srgbClr val="387038"/>
                </a:solidFill>
                <a:latin typeface="Century Gothic" panose="020B0502020202020204" pitchFamily="34" charset="0"/>
                <a:ea typeface="Calibri"/>
                <a:cs typeface="Times New Roman"/>
              </a:rPr>
              <a:t> hun kaasvoorraad </a:t>
            </a:r>
            <a:r>
              <a:rPr lang="nl-NL" sz="2400" i="1" u="sng" dirty="0">
                <a:solidFill>
                  <a:srgbClr val="387038"/>
                </a:solidFill>
                <a:latin typeface="Century Gothic" panose="020B0502020202020204" pitchFamily="34" charset="0"/>
                <a:ea typeface="Calibri"/>
                <a:cs typeface="Times New Roman"/>
              </a:rPr>
              <a:t>beschikbaar</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bewaren voor jezelf</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a:t>
            </a:r>
            <a:r>
              <a:rPr lang="nl-NL" sz="2400" i="1" dirty="0">
                <a:solidFill>
                  <a:srgbClr val="387038"/>
                </a:solidFill>
                <a:effectLst/>
                <a:latin typeface="Century Gothic" panose="020B0502020202020204" pitchFamily="34" charset="0"/>
                <a:ea typeface="Calibri"/>
                <a:cs typeface="Times New Roman"/>
              </a:rPr>
              <a:t> muis wilde liever al zijn kaas </a:t>
            </a:r>
            <a:r>
              <a:rPr lang="nl-NL" sz="2400" i="1" u="sng" dirty="0">
                <a:solidFill>
                  <a:srgbClr val="387038"/>
                </a:solidFill>
                <a:effectLst/>
                <a:latin typeface="Century Gothic" panose="020B0502020202020204" pitchFamily="34" charset="0"/>
                <a:ea typeface="Calibri"/>
                <a:cs typeface="Times New Roman"/>
              </a:rPr>
              <a:t>oppotten</a:t>
            </a:r>
            <a:r>
              <a:rPr lang="nl-NL" sz="2400" i="1" dirty="0">
                <a:solidFill>
                  <a:srgbClr val="387038"/>
                </a:solidFill>
                <a:effectLst/>
                <a:latin typeface="Century Gothic" panose="020B0502020202020204" pitchFamily="34" charset="0"/>
                <a:ea typeface="Calibri"/>
                <a:cs typeface="Times New Roman"/>
              </a:rPr>
              <a:t> en niet delen.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667F64C5-0236-0599-C7DB-AA041D0BF9F9}"/>
              </a:ext>
            </a:extLst>
          </p:cNvPr>
          <p:cNvSpPr txBox="1">
            <a:spLocks noChangeArrowheads="1"/>
          </p:cNvSpPr>
          <p:nvPr/>
        </p:nvSpPr>
        <p:spPr bwMode="auto">
          <a:xfrm>
            <a:off x="296416" y="652057"/>
            <a:ext cx="4275584"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stellen</a:t>
            </a:r>
            <a:endParaRPr lang="nl-NL" sz="4800" dirty="0">
              <a:effectLst/>
              <a:latin typeface="Century Gothic" panose="020B0502020202020204" pitchFamily="34" charset="0"/>
              <a:ea typeface="Calibri"/>
              <a:cs typeface="Times New Roman"/>
            </a:endParaRPr>
          </a:p>
        </p:txBody>
      </p:sp>
      <p:grpSp>
        <p:nvGrpSpPr>
          <p:cNvPr id="3" name="Groep 2">
            <a:extLst>
              <a:ext uri="{FF2B5EF4-FFF2-40B4-BE49-F238E27FC236}">
                <a16:creationId xmlns:a16="http://schemas.microsoft.com/office/drawing/2014/main" id="{C57D4FDD-F97F-772B-9344-B8B0C8EF53A7}"/>
              </a:ext>
            </a:extLst>
          </p:cNvPr>
          <p:cNvGrpSpPr/>
          <p:nvPr/>
        </p:nvGrpSpPr>
        <p:grpSpPr>
          <a:xfrm>
            <a:off x="533766" y="2222812"/>
            <a:ext cx="3656867" cy="2412375"/>
            <a:chOff x="1043608" y="1568073"/>
            <a:chExt cx="7569359" cy="4993382"/>
          </a:xfrm>
        </p:grpSpPr>
        <p:pic>
          <p:nvPicPr>
            <p:cNvPr id="4" name="Afbeelding 3" descr="Afbeelding met Dierfiguur, clipart, zoogdier, tekenfilm&#10;&#10;Automatisch gegenereerde beschrijving">
              <a:extLst>
                <a:ext uri="{FF2B5EF4-FFF2-40B4-BE49-F238E27FC236}">
                  <a16:creationId xmlns:a16="http://schemas.microsoft.com/office/drawing/2014/main" id="{7765E12A-F3B6-6E70-DAC2-D4803FB35B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0926" y="1630822"/>
              <a:ext cx="3307490" cy="2341703"/>
            </a:xfrm>
            <a:prstGeom prst="rect">
              <a:avLst/>
            </a:prstGeom>
          </p:spPr>
        </p:pic>
        <p:pic>
          <p:nvPicPr>
            <p:cNvPr id="5" name="Afbeelding 4" descr="Afbeelding met Kinderkunst, Dierfiguur, clipart, tekening&#10;&#10;Automatisch gegenereerde beschrijving">
              <a:extLst>
                <a:ext uri="{FF2B5EF4-FFF2-40B4-BE49-F238E27FC236}">
                  <a16:creationId xmlns:a16="http://schemas.microsoft.com/office/drawing/2014/main" id="{9D19F288-3D2F-BE67-AEB3-C027D0219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200" t="12202" r="14563" b="13246"/>
            <a:stretch/>
          </p:blipFill>
          <p:spPr>
            <a:xfrm flipH="1">
              <a:off x="5796136" y="4411152"/>
              <a:ext cx="2816831" cy="2150303"/>
            </a:xfrm>
            <a:prstGeom prst="rect">
              <a:avLst/>
            </a:prstGeom>
          </p:spPr>
        </p:pic>
        <p:pic>
          <p:nvPicPr>
            <p:cNvPr id="6" name="Afbeelding 5" descr="Afbeelding met tekenfilm, clipart, tekening, illustratie&#10;&#10;Automatisch gegenereerde beschrijving">
              <a:extLst>
                <a:ext uri="{FF2B5EF4-FFF2-40B4-BE49-F238E27FC236}">
                  <a16:creationId xmlns:a16="http://schemas.microsoft.com/office/drawing/2014/main" id="{EA9B166F-2275-DFF4-942C-4E1DC42035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2200" y="1568073"/>
              <a:ext cx="1865376" cy="2438400"/>
            </a:xfrm>
            <a:prstGeom prst="rect">
              <a:avLst/>
            </a:prstGeom>
          </p:spPr>
        </p:pic>
        <p:pic>
          <p:nvPicPr>
            <p:cNvPr id="10" name="Afbeelding 9" descr="Afbeelding met speelgoed&#10;&#10;Automatisch gegenereerde beschrijving">
              <a:extLst>
                <a:ext uri="{FF2B5EF4-FFF2-40B4-BE49-F238E27FC236}">
                  <a16:creationId xmlns:a16="http://schemas.microsoft.com/office/drawing/2014/main" id="{6B1DF543-3619-F80B-C765-4D7AEC5CF6C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568" t="20144" r="7282" b="15329"/>
            <a:stretch/>
          </p:blipFill>
          <p:spPr>
            <a:xfrm flipH="1">
              <a:off x="1043608" y="4082040"/>
              <a:ext cx="3824750" cy="2150303"/>
            </a:xfrm>
            <a:prstGeom prst="rect">
              <a:avLst/>
            </a:prstGeom>
          </p:spPr>
        </p:pic>
      </p:grpSp>
      <p:pic>
        <p:nvPicPr>
          <p:cNvPr id="9" name="Afbeelding 8" descr="Afbeelding met clipart, tekening, illustratie, Kinderkunst&#10;&#10;Automatisch gegenereerde beschrijving">
            <a:extLst>
              <a:ext uri="{FF2B5EF4-FFF2-40B4-BE49-F238E27FC236}">
                <a16:creationId xmlns:a16="http://schemas.microsoft.com/office/drawing/2014/main" id="{62450600-EC73-DDDD-7D72-8883532A5A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1708" y="2364055"/>
            <a:ext cx="2464579" cy="2464579"/>
          </a:xfrm>
          <a:prstGeom prst="rect">
            <a:avLst/>
          </a:prstGeom>
        </p:spPr>
      </p:pic>
    </p:spTree>
    <p:extLst>
      <p:ext uri="{BB962C8B-B14F-4D97-AF65-F5344CB8AC3E}">
        <p14:creationId xmlns:p14="http://schemas.microsoft.com/office/powerpoint/2010/main" val="156154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26 </a:t>
            </a:r>
            <a:r>
              <a:rPr lang="nl-NL">
                <a:solidFill>
                  <a:srgbClr val="C00000"/>
                </a:solidFill>
                <a:latin typeface="Century Gothic" panose="020B0502020202020204" pitchFamily="34" charset="0"/>
              </a:rPr>
              <a:t>– 27 juni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7103" y="4547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700922" y="46315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in totaal</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157977" y="42629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onder meer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4716017" y="1573412"/>
            <a:ext cx="413160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alles bij elkaar</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effectLst/>
              <a:latin typeface="Trebuchet MS"/>
              <a:ea typeface="Calibri"/>
              <a:cs typeface="Times New Roman"/>
            </a:endParaRPr>
          </a:p>
          <a:p>
            <a:pPr>
              <a:lnSpc>
                <a:spcPct val="107000"/>
              </a:lnSpc>
              <a:spcAft>
                <a:spcPts val="0"/>
              </a:spcAft>
            </a:pPr>
            <a:endParaRPr lang="nl-NL" sz="28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200" i="1" u="sng" dirty="0">
                <a:solidFill>
                  <a:srgbClr val="387038"/>
                </a:solidFill>
                <a:effectLst/>
                <a:latin typeface="Century Gothic" panose="020B0502020202020204" pitchFamily="34" charset="0"/>
                <a:ea typeface="Calibri"/>
                <a:cs typeface="Times New Roman"/>
              </a:rPr>
              <a:t>In totaal</a:t>
            </a:r>
            <a:r>
              <a:rPr lang="nl-NL" sz="2200" i="1" dirty="0">
                <a:solidFill>
                  <a:srgbClr val="387038"/>
                </a:solidFill>
                <a:effectLst/>
                <a:latin typeface="Century Gothic" panose="020B0502020202020204" pitchFamily="34" charset="0"/>
                <a:ea typeface="Calibri"/>
                <a:cs typeface="Times New Roman"/>
              </a:rPr>
              <a:t> stonden er 3 afspraken in het verdrag.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242066" y="1586222"/>
            <a:ext cx="4131606"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onder andere, </a:t>
            </a:r>
            <a:r>
              <a:rPr lang="nl-NL" sz="2800" dirty="0">
                <a:latin typeface="Century Gothic" panose="020B0502020202020204" pitchFamily="34" charset="0"/>
                <a:ea typeface="Calibri"/>
                <a:cs typeface="Times New Roman"/>
              </a:rPr>
              <a:t>bijvoorbeeld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gn="ctr">
              <a:lnSpc>
                <a:spcPct val="107000"/>
              </a:lnSpc>
            </a:pPr>
            <a:endParaRPr lang="nl-NL" sz="28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Max wilde </a:t>
            </a:r>
            <a:r>
              <a:rPr lang="nl-NL" sz="2200" i="1" u="sng" dirty="0">
                <a:solidFill>
                  <a:srgbClr val="387038"/>
                </a:solidFill>
                <a:latin typeface="Century Gothic" panose="020B0502020202020204" pitchFamily="34" charset="0"/>
                <a:ea typeface="Calibri"/>
                <a:cs typeface="Times New Roman"/>
              </a:rPr>
              <a:t>onder meer</a:t>
            </a:r>
            <a:r>
              <a:rPr lang="nl-NL" sz="2200" i="1" dirty="0">
                <a:solidFill>
                  <a:srgbClr val="387038"/>
                </a:solidFill>
                <a:latin typeface="Century Gothic" panose="020B0502020202020204" pitchFamily="34" charset="0"/>
                <a:ea typeface="Calibri"/>
                <a:cs typeface="Times New Roman"/>
              </a:rPr>
              <a:t> in het verdrag opnemen dat alle kaasvoorraden eerlijk verdeeld zouden worden.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Afbeelding 9" descr="Afbeelding met Kinderkunst, tekening, illustratie, tekenfilm&#10;&#10;Automatisch gegenereerde beschrijving">
            <a:extLst>
              <a:ext uri="{FF2B5EF4-FFF2-40B4-BE49-F238E27FC236}">
                <a16:creationId xmlns:a16="http://schemas.microsoft.com/office/drawing/2014/main" id="{3624FC7F-2D0F-5FF2-5083-DFEDE43F0B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7784" y="2500135"/>
            <a:ext cx="1439162" cy="1857730"/>
          </a:xfrm>
          <a:prstGeom prst="rect">
            <a:avLst/>
          </a:prstGeom>
        </p:spPr>
      </p:pic>
      <p:sp>
        <p:nvSpPr>
          <p:cNvPr id="24" name="Tekstvak 23">
            <a:extLst>
              <a:ext uri="{FF2B5EF4-FFF2-40B4-BE49-F238E27FC236}">
                <a16:creationId xmlns:a16="http://schemas.microsoft.com/office/drawing/2014/main" id="{1E0E1D96-B2B2-19F0-1714-350CB6FDCD63}"/>
              </a:ext>
            </a:extLst>
          </p:cNvPr>
          <p:cNvSpPr txBox="1"/>
          <p:nvPr/>
        </p:nvSpPr>
        <p:spPr>
          <a:xfrm>
            <a:off x="2771800" y="2708920"/>
            <a:ext cx="1295146" cy="369332"/>
          </a:xfrm>
          <a:prstGeom prst="rect">
            <a:avLst/>
          </a:prstGeom>
          <a:noFill/>
        </p:spPr>
        <p:txBody>
          <a:bodyPr wrap="square" rtlCol="0">
            <a:spAutoFit/>
          </a:bodyPr>
          <a:lstStyle/>
          <a:p>
            <a:r>
              <a:rPr lang="nl-NL" dirty="0"/>
              <a:t>1. ………….</a:t>
            </a:r>
          </a:p>
        </p:txBody>
      </p:sp>
      <p:pic>
        <p:nvPicPr>
          <p:cNvPr id="27" name="Afbeelding 26" descr="Afbeelding met Kinderkunst, tekening, illustratie, tekenfilm&#10;&#10;Automatisch gegenereerde beschrijving">
            <a:extLst>
              <a:ext uri="{FF2B5EF4-FFF2-40B4-BE49-F238E27FC236}">
                <a16:creationId xmlns:a16="http://schemas.microsoft.com/office/drawing/2014/main" id="{4B2E77B0-2877-52E9-6B68-6F809D7A4E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1150" y="2523728"/>
            <a:ext cx="1439162" cy="1857730"/>
          </a:xfrm>
          <a:prstGeom prst="rect">
            <a:avLst/>
          </a:prstGeom>
        </p:spPr>
      </p:pic>
      <p:sp>
        <p:nvSpPr>
          <p:cNvPr id="28" name="Tekstvak 27">
            <a:extLst>
              <a:ext uri="{FF2B5EF4-FFF2-40B4-BE49-F238E27FC236}">
                <a16:creationId xmlns:a16="http://schemas.microsoft.com/office/drawing/2014/main" id="{1CAC05D0-4448-D251-1A3D-22B755BA15A6}"/>
              </a:ext>
            </a:extLst>
          </p:cNvPr>
          <p:cNvSpPr txBox="1"/>
          <p:nvPr/>
        </p:nvSpPr>
        <p:spPr>
          <a:xfrm>
            <a:off x="6085166" y="2732513"/>
            <a:ext cx="1295146" cy="923330"/>
          </a:xfrm>
          <a:prstGeom prst="rect">
            <a:avLst/>
          </a:prstGeom>
          <a:noFill/>
        </p:spPr>
        <p:txBody>
          <a:bodyPr wrap="square" rtlCol="0">
            <a:spAutoFit/>
          </a:bodyPr>
          <a:lstStyle/>
          <a:p>
            <a:pPr marL="342900" indent="-342900">
              <a:buAutoNum type="arabicPeriod"/>
            </a:pPr>
            <a:r>
              <a:rPr lang="nl-NL" dirty="0"/>
              <a:t>………….</a:t>
            </a:r>
          </a:p>
          <a:p>
            <a:pPr marL="342900" indent="-342900">
              <a:buAutoNum type="arabicPeriod"/>
            </a:pPr>
            <a:r>
              <a:rPr lang="nl-NL" dirty="0"/>
              <a:t>…………</a:t>
            </a:r>
          </a:p>
          <a:p>
            <a:pPr marL="342900" indent="-342900">
              <a:buAutoNum type="arabicPeriod"/>
            </a:pPr>
            <a:r>
              <a:rPr lang="nl-NL" dirty="0"/>
              <a:t>…………</a:t>
            </a:r>
          </a:p>
        </p:txBody>
      </p:sp>
    </p:spTree>
    <p:extLst>
      <p:ext uri="{BB962C8B-B14F-4D97-AF65-F5344CB8AC3E}">
        <p14:creationId xmlns:p14="http://schemas.microsoft.com/office/powerpoint/2010/main" val="424659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87308" y="233953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de ranglijst</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8" cy="10406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774663" y="4285113"/>
            <a:ext cx="239773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634123" y="425362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uitslag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criteria</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jury</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4851202"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4941885" cy="73277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lijst waarop het beste bovenaan staat</a:t>
            </a:r>
            <a:endParaRPr lang="nl-NL" sz="1100" dirty="0">
              <a:effectLst/>
              <a:latin typeface="Century Gothic" panose="020B0502020202020204" pitchFamily="34" charset="0"/>
              <a:ea typeface="Calibri"/>
              <a:cs typeface="Times New Roman"/>
            </a:endParaRPr>
          </a:p>
        </p:txBody>
      </p:sp>
      <p:pic>
        <p:nvPicPr>
          <p:cNvPr id="3" name="Afbeelding 2" descr="Afbeelding met verbruiksartikelen voor kantoor, ontwerp, illustratie&#10;&#10;Automatisch gegenereerde beschrijving">
            <a:extLst>
              <a:ext uri="{FF2B5EF4-FFF2-40B4-BE49-F238E27FC236}">
                <a16:creationId xmlns:a16="http://schemas.microsoft.com/office/drawing/2014/main" id="{DAE8D42B-CA4B-173C-5F90-1499516FD5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195" y="1227238"/>
            <a:ext cx="1811237" cy="1811237"/>
          </a:xfrm>
          <a:prstGeom prst="rect">
            <a:avLst/>
          </a:prstGeom>
        </p:spPr>
      </p:pic>
      <p:pic>
        <p:nvPicPr>
          <p:cNvPr id="20" name="Afbeelding 19" descr="Afbeelding met speelgoed, clipart, Dierfiguur, tekenfilm&#10;&#10;Automatisch gegenereerde beschrijving">
            <a:extLst>
              <a:ext uri="{FF2B5EF4-FFF2-40B4-BE49-F238E27FC236}">
                <a16:creationId xmlns:a16="http://schemas.microsoft.com/office/drawing/2014/main" id="{3C93F574-8647-1960-AAEB-395924452B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052" t="17143" r="6877" b="11020"/>
          <a:stretch/>
        </p:blipFill>
        <p:spPr>
          <a:xfrm>
            <a:off x="719809" y="4988967"/>
            <a:ext cx="984239" cy="929465"/>
          </a:xfrm>
          <a:prstGeom prst="rect">
            <a:avLst/>
          </a:prstGeom>
        </p:spPr>
      </p:pic>
      <p:pic>
        <p:nvPicPr>
          <p:cNvPr id="21" name="Afbeelding 20" descr="Afbeelding met speelgoed, clipart, Dierfiguur, tekenfilm&#10;&#10;Automatisch gegenereerde beschrijving">
            <a:extLst>
              <a:ext uri="{FF2B5EF4-FFF2-40B4-BE49-F238E27FC236}">
                <a16:creationId xmlns:a16="http://schemas.microsoft.com/office/drawing/2014/main" id="{3A92A97D-BB68-0EBF-EE6F-D5129481FE5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052" t="17143" r="6877" b="11020"/>
          <a:stretch/>
        </p:blipFill>
        <p:spPr>
          <a:xfrm>
            <a:off x="1403069" y="5013450"/>
            <a:ext cx="984239" cy="929465"/>
          </a:xfrm>
          <a:prstGeom prst="rect">
            <a:avLst/>
          </a:prstGeom>
        </p:spPr>
      </p:pic>
      <p:pic>
        <p:nvPicPr>
          <p:cNvPr id="23" name="Afbeelding 22" descr="Afbeelding met speelgoed, clipart, Dierfiguur, tekenfilm&#10;&#10;Automatisch gegenereerde beschrijving">
            <a:extLst>
              <a:ext uri="{FF2B5EF4-FFF2-40B4-BE49-F238E27FC236}">
                <a16:creationId xmlns:a16="http://schemas.microsoft.com/office/drawing/2014/main" id="{F9706C81-AB10-6FBF-8B2B-0CF8D5E5EC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052" t="17143" r="6877" b="11020"/>
          <a:stretch/>
        </p:blipFill>
        <p:spPr>
          <a:xfrm>
            <a:off x="2022210" y="5013450"/>
            <a:ext cx="984239" cy="929465"/>
          </a:xfrm>
          <a:prstGeom prst="rect">
            <a:avLst/>
          </a:prstGeom>
        </p:spPr>
      </p:pic>
      <p:pic>
        <p:nvPicPr>
          <p:cNvPr id="24" name="Afbeelding 23" descr="Afbeelding met speelgoed, clipart, Dierfiguur, tekenfilm&#10;&#10;Automatisch gegenereerde beschrijving">
            <a:extLst>
              <a:ext uri="{FF2B5EF4-FFF2-40B4-BE49-F238E27FC236}">
                <a16:creationId xmlns:a16="http://schemas.microsoft.com/office/drawing/2014/main" id="{1DD9D241-0489-FA65-52BF-5057061B79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052" t="17143" r="6877" b="11020"/>
          <a:stretch/>
        </p:blipFill>
        <p:spPr>
          <a:xfrm>
            <a:off x="2641351" y="5032976"/>
            <a:ext cx="984239" cy="929465"/>
          </a:xfrm>
          <a:prstGeom prst="rect">
            <a:avLst/>
          </a:prstGeom>
        </p:spPr>
      </p:pic>
      <p:pic>
        <p:nvPicPr>
          <p:cNvPr id="26" name="Afbeelding 25" descr="Afbeelding met tekst, symbool, Lettertype, logo&#10;&#10;Automatisch gegenereerde beschrijving">
            <a:extLst>
              <a:ext uri="{FF2B5EF4-FFF2-40B4-BE49-F238E27FC236}">
                <a16:creationId xmlns:a16="http://schemas.microsoft.com/office/drawing/2014/main" id="{F5D07546-8052-ED10-6BA5-93462CAE1F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0235" y="311639"/>
            <a:ext cx="1834301" cy="1834301"/>
          </a:xfrm>
          <a:prstGeom prst="rect">
            <a:avLst/>
          </a:prstGeom>
        </p:spPr>
      </p:pic>
      <p:pic>
        <p:nvPicPr>
          <p:cNvPr id="28" name="Afbeelding 27" descr="Afbeelding met kop, tekening, tekenfilm, clipart&#10;&#10;Automatisch gegenereerde beschrijving">
            <a:extLst>
              <a:ext uri="{FF2B5EF4-FFF2-40B4-BE49-F238E27FC236}">
                <a16:creationId xmlns:a16="http://schemas.microsoft.com/office/drawing/2014/main" id="{26BE55D0-F267-ADBD-6FBB-F07406E233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5878" y="5050699"/>
            <a:ext cx="1251728" cy="1251978"/>
          </a:xfrm>
          <a:prstGeom prst="rect">
            <a:avLst/>
          </a:prstGeom>
        </p:spPr>
      </p:pic>
      <p:pic>
        <p:nvPicPr>
          <p:cNvPr id="2" name="Afbeelding 1" descr="Afbeelding met tekenfilm, speelgoed, Dierfiguur, stof&#10;&#10;Automatisch gegenereerde beschrijving">
            <a:extLst>
              <a:ext uri="{FF2B5EF4-FFF2-40B4-BE49-F238E27FC236}">
                <a16:creationId xmlns:a16="http://schemas.microsoft.com/office/drawing/2014/main" id="{F1C59E84-FF85-15F5-EAB1-BEB4BB2B5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05906" y="4957837"/>
            <a:ext cx="866457" cy="960595"/>
          </a:xfrm>
          <a:prstGeom prst="rect">
            <a:avLst/>
          </a:prstGeom>
        </p:spPr>
      </p:pic>
    </p:spTree>
    <p:extLst>
      <p:ext uri="{BB962C8B-B14F-4D97-AF65-F5344CB8AC3E}">
        <p14:creationId xmlns:p14="http://schemas.microsoft.com/office/powerpoint/2010/main" val="375679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86050" y="2392151"/>
            <a:ext cx="543827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996877" y="2214553"/>
            <a:ext cx="561662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verdrag</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842400" y="1290355"/>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373448" y="4352535"/>
            <a:ext cx="35405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138106" y="4349382"/>
            <a:ext cx="399066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onderhandelen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063891" y="825813"/>
            <a:ext cx="296449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392239" y="803866"/>
            <a:ext cx="421220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afspraak</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932677" y="4324861"/>
            <a:ext cx="39906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99007" y="4284122"/>
            <a:ext cx="445967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handtekening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5" y="3212976"/>
            <a:ext cx="5040560" cy="9674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5616624"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belangrijke afspraak tussen twee of meer landen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persoon, verbruiksartikelen voor kantoor, kleding, Kantoorinstrument&#10;&#10;Automatisch gegenereerde beschrijving">
            <a:extLst>
              <a:ext uri="{FF2B5EF4-FFF2-40B4-BE49-F238E27FC236}">
                <a16:creationId xmlns:a16="http://schemas.microsoft.com/office/drawing/2014/main" id="{D04D7CCB-6234-D756-53E4-9010E01C60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6239" y="296229"/>
            <a:ext cx="2966161" cy="1963598"/>
          </a:xfrm>
          <a:prstGeom prst="rect">
            <a:avLst/>
          </a:prstGeom>
        </p:spPr>
      </p:pic>
      <p:pic>
        <p:nvPicPr>
          <p:cNvPr id="6" name="Afbeelding 5" descr="Afbeelding met schrijfmateriaal, pen, verbruiksartikelen voor kantoor, handschrift&#10;&#10;Automatisch gegenereerde beschrijving">
            <a:extLst>
              <a:ext uri="{FF2B5EF4-FFF2-40B4-BE49-F238E27FC236}">
                <a16:creationId xmlns:a16="http://schemas.microsoft.com/office/drawing/2014/main" id="{661D08B5-AD2D-5EF7-1D9A-4E59EE961F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5172" y="5022302"/>
            <a:ext cx="2398557" cy="1602236"/>
          </a:xfrm>
          <a:prstGeom prst="rect">
            <a:avLst/>
          </a:prstGeom>
        </p:spPr>
      </p:pic>
      <p:pic>
        <p:nvPicPr>
          <p:cNvPr id="20" name="Afbeelding 19" descr="Afbeelding met persoon, kleding, Menselijk gezicht, muur&#10;&#10;Automatisch gegenereerde beschrijving">
            <a:extLst>
              <a:ext uri="{FF2B5EF4-FFF2-40B4-BE49-F238E27FC236}">
                <a16:creationId xmlns:a16="http://schemas.microsoft.com/office/drawing/2014/main" id="{1083B3D1-DCF6-9865-03A7-662BFBBDD0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4341" y="5021554"/>
            <a:ext cx="2287479" cy="1528036"/>
          </a:xfrm>
          <a:prstGeom prst="rect">
            <a:avLst/>
          </a:prstGeom>
        </p:spPr>
      </p:pic>
    </p:spTree>
    <p:extLst>
      <p:ext uri="{BB962C8B-B14F-4D97-AF65-F5344CB8AC3E}">
        <p14:creationId xmlns:p14="http://schemas.microsoft.com/office/powerpoint/2010/main" val="2229959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61719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situatie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hoe iets is op een bepaald moment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Op een dag kwam Max erachter dat ze in een moeilijke </a:t>
            </a:r>
            <a:r>
              <a:rPr lang="nl-NL" sz="2800" i="1" u="sng" dirty="0">
                <a:solidFill>
                  <a:srgbClr val="387038"/>
                </a:solidFill>
                <a:latin typeface="Century Gothic" panose="020B0502020202020204" pitchFamily="34" charset="0"/>
                <a:cs typeface="Times New Roman"/>
              </a:rPr>
              <a:t>situatie</a:t>
            </a:r>
            <a:r>
              <a:rPr lang="nl-NL" sz="2800" i="1" dirty="0">
                <a:solidFill>
                  <a:srgbClr val="387038"/>
                </a:solidFill>
                <a:latin typeface="Century Gothic" panose="020B0502020202020204" pitchFamily="34" charset="0"/>
                <a:cs typeface="Times New Roman"/>
              </a:rPr>
              <a:t> zaten. </a:t>
            </a:r>
            <a:endParaRPr lang="nl-NL" sz="2800" i="1" dirty="0">
              <a:solidFill>
                <a:srgbClr val="00B050"/>
              </a:solidFill>
              <a:latin typeface="Century Gothic" panose="020B0502020202020204" pitchFamily="34" charset="0"/>
            </a:endParaRPr>
          </a:p>
        </p:txBody>
      </p:sp>
      <p:pic>
        <p:nvPicPr>
          <p:cNvPr id="2" name="Afbeelding 1" descr="Afbeelding met persoon, kleding, Menselijk gezicht, muur&#10;&#10;Automatisch gegenereerde beschrijving">
            <a:extLst>
              <a:ext uri="{FF2B5EF4-FFF2-40B4-BE49-F238E27FC236}">
                <a16:creationId xmlns:a16="http://schemas.microsoft.com/office/drawing/2014/main" id="{5E3932C2-CD18-8886-95B3-656C219CD5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1656" y="2132856"/>
            <a:ext cx="4366280" cy="2916675"/>
          </a:xfrm>
          <a:prstGeom prst="rect">
            <a:avLst/>
          </a:prstGeom>
        </p:spPr>
      </p:pic>
    </p:spTree>
    <p:extLst>
      <p:ext uri="{BB962C8B-B14F-4D97-AF65-F5344CB8AC3E}">
        <p14:creationId xmlns:p14="http://schemas.microsoft.com/office/powerpoint/2010/main" val="339509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ranglijst</a:t>
            </a:r>
          </a:p>
        </p:txBody>
      </p:sp>
      <p:pic>
        <p:nvPicPr>
          <p:cNvPr id="3" name="Afbeelding 2" descr="Afbeelding met ontwerp, stekker&#10;&#10;Beschrijving automatisch gegenereerd met gemiddelde betrouwbaarheid">
            <a:extLst>
              <a:ext uri="{FF2B5EF4-FFF2-40B4-BE49-F238E27FC236}">
                <a16:creationId xmlns:a16="http://schemas.microsoft.com/office/drawing/2014/main" id="{14E5157C-0FA1-E9D2-0E1C-50FBCE991B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62" t="20581" r="7418" b="21774"/>
          <a:stretch/>
        </p:blipFill>
        <p:spPr>
          <a:xfrm>
            <a:off x="606074" y="3140968"/>
            <a:ext cx="7931851" cy="3597953"/>
          </a:xfrm>
          <a:prstGeom prst="rect">
            <a:avLst/>
          </a:prstGeom>
        </p:spPr>
      </p:pic>
      <p:pic>
        <p:nvPicPr>
          <p:cNvPr id="5" name="Afbeelding 4" descr="Afbeelding met verbruiksartikelen voor kantoor, ontwerp, illustratie&#10;&#10;Automatisch gegenereerde beschrijving">
            <a:extLst>
              <a:ext uri="{FF2B5EF4-FFF2-40B4-BE49-F238E27FC236}">
                <a16:creationId xmlns:a16="http://schemas.microsoft.com/office/drawing/2014/main" id="{3E4F0A58-1FFA-2788-6FDF-4F078426A2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192" y="151797"/>
            <a:ext cx="2448272" cy="2448272"/>
          </a:xfrm>
          <a:prstGeom prst="rect">
            <a:avLst/>
          </a:prstGeom>
        </p:spPr>
      </p:pic>
      <p:pic>
        <p:nvPicPr>
          <p:cNvPr id="4" name="Afbeelding 3" descr="Afbeelding met tekenfilm, speelgoed, Dierfiguur, stof&#10;&#10;Automatisch gegenereerde beschrijving">
            <a:extLst>
              <a:ext uri="{FF2B5EF4-FFF2-40B4-BE49-F238E27FC236}">
                <a16:creationId xmlns:a16="http://schemas.microsoft.com/office/drawing/2014/main" id="{DEAE4079-FEF9-3F2B-B748-6A199ACD2C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3888" y="1407699"/>
            <a:ext cx="1823214" cy="202130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kritisch</a:t>
            </a:r>
          </a:p>
        </p:txBody>
      </p:sp>
      <p:pic>
        <p:nvPicPr>
          <p:cNvPr id="5" name="Afbeelding 4" descr="Afbeelding met kleding, Menselijk gezicht, illustratie, tekenfilm&#10;&#10;Automatisch gegenereerde beschrijving">
            <a:extLst>
              <a:ext uri="{FF2B5EF4-FFF2-40B4-BE49-F238E27FC236}">
                <a16:creationId xmlns:a16="http://schemas.microsoft.com/office/drawing/2014/main" id="{80C7A364-803E-6598-59AD-AA9B0367ED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7744" y="1628800"/>
            <a:ext cx="4968552" cy="461988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kwetsbaar</a:t>
            </a:r>
          </a:p>
        </p:txBody>
      </p:sp>
      <p:pic>
        <p:nvPicPr>
          <p:cNvPr id="3" name="Afbeelding 2" descr="Afbeelding met buitenshuis, grond, reptiel, fauna&#10;&#10;Automatisch gegenereerde beschrijving">
            <a:extLst>
              <a:ext uri="{FF2B5EF4-FFF2-40B4-BE49-F238E27FC236}">
                <a16:creationId xmlns:a16="http://schemas.microsoft.com/office/drawing/2014/main" id="{3407F33F-A271-9EE8-75FB-EB505E0D64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999" y="1772816"/>
            <a:ext cx="7034001" cy="468464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situatie</a:t>
            </a:r>
          </a:p>
        </p:txBody>
      </p:sp>
      <p:pic>
        <p:nvPicPr>
          <p:cNvPr id="3" name="Afbeelding 2" descr="Afbeelding met persoon, kleding, Menselijk gezicht, muur&#10;&#10;Automatisch gegenereerde beschrijving">
            <a:extLst>
              <a:ext uri="{FF2B5EF4-FFF2-40B4-BE49-F238E27FC236}">
                <a16:creationId xmlns:a16="http://schemas.microsoft.com/office/drawing/2014/main" id="{655133FB-6EF5-AD2B-7F70-C983C4A484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436" y="1844824"/>
            <a:ext cx="6306616" cy="421281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3528" y="25814"/>
            <a:ext cx="9276048" cy="1200329"/>
          </a:xfrm>
          <a:prstGeom prst="rect">
            <a:avLst/>
          </a:prstGeom>
          <a:noFill/>
        </p:spPr>
        <p:txBody>
          <a:bodyPr wrap="square" rtlCol="0">
            <a:spAutoFit/>
          </a:bodyPr>
          <a:lstStyle/>
          <a:p>
            <a:r>
              <a:rPr lang="nl-NL" sz="7200" b="1" u="sng" dirty="0">
                <a:latin typeface="Century Gothic" panose="020B0502020202020204" pitchFamily="34" charset="0"/>
              </a:rPr>
              <a:t>de lange termijn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p:cNvSpPr txBox="1"/>
          <p:nvPr/>
        </p:nvSpPr>
        <p:spPr>
          <a:xfrm>
            <a:off x="460375" y="4725144"/>
            <a:ext cx="8496944" cy="369332"/>
          </a:xfrm>
          <a:prstGeom prst="rect">
            <a:avLst/>
          </a:prstGeom>
          <a:noFill/>
        </p:spPr>
        <p:txBody>
          <a:bodyPr wrap="square" rtlCol="0">
            <a:spAutoFit/>
          </a:bodyPr>
          <a:lstStyle/>
          <a:p>
            <a:r>
              <a:rPr lang="nl-NL" dirty="0"/>
              <a:t>nu………………………..…………………………………………………………………………………….volgend jaar</a:t>
            </a:r>
          </a:p>
        </p:txBody>
      </p:sp>
      <p:sp>
        <p:nvSpPr>
          <p:cNvPr id="9" name="Pijl: gekromd omlaag 8">
            <a:extLst>
              <a:ext uri="{FF2B5EF4-FFF2-40B4-BE49-F238E27FC236}">
                <a16:creationId xmlns:a16="http://schemas.microsoft.com/office/drawing/2014/main" id="{AB1B734F-4456-4A40-0B9C-866F89632B73}"/>
              </a:ext>
            </a:extLst>
          </p:cNvPr>
          <p:cNvSpPr/>
          <p:nvPr/>
        </p:nvSpPr>
        <p:spPr>
          <a:xfrm>
            <a:off x="755576" y="1988840"/>
            <a:ext cx="7632848" cy="2376264"/>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pic>
        <p:nvPicPr>
          <p:cNvPr id="8" name="Afbeelding 7" descr="Afbeelding met voedsel&#10;&#10;Beschrijving automatisch gegenereerd met gemiddelde betrouwbaarheid">
            <a:extLst>
              <a:ext uri="{FF2B5EF4-FFF2-40B4-BE49-F238E27FC236}">
                <a16:creationId xmlns:a16="http://schemas.microsoft.com/office/drawing/2014/main" id="{E7FF3CFF-1810-8100-F9A6-95AAF70737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191" y="5229200"/>
            <a:ext cx="2417558" cy="1200329"/>
          </a:xfrm>
          <a:prstGeom prst="rect">
            <a:avLst/>
          </a:prstGeom>
        </p:spPr>
      </p:pic>
      <p:pic>
        <p:nvPicPr>
          <p:cNvPr id="11" name="Afbeelding 10" descr="Afbeelding met geel, speelgoed&#10;&#10;Automatisch gegenereerde beschrijving">
            <a:extLst>
              <a:ext uri="{FF2B5EF4-FFF2-40B4-BE49-F238E27FC236}">
                <a16:creationId xmlns:a16="http://schemas.microsoft.com/office/drawing/2014/main" id="{E6FC0D32-308F-DC9B-699A-D4FD65EE19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74881" y="5545978"/>
            <a:ext cx="713543" cy="566772"/>
          </a:xfrm>
          <a:prstGeom prst="rect">
            <a:avLst/>
          </a:prstGeom>
        </p:spPr>
      </p:pic>
    </p:spTree>
    <p:extLst>
      <p:ext uri="{BB962C8B-B14F-4D97-AF65-F5344CB8AC3E}">
        <p14:creationId xmlns:p14="http://schemas.microsoft.com/office/powerpoint/2010/main" val="408895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verdrag</a:t>
            </a:r>
          </a:p>
        </p:txBody>
      </p:sp>
      <p:pic>
        <p:nvPicPr>
          <p:cNvPr id="3" name="Afbeelding 2" descr="Afbeelding met tekenfilm, clipart, illustratie, Dierfiguur&#10;&#10;Automatisch gegenereerde beschrijving">
            <a:extLst>
              <a:ext uri="{FF2B5EF4-FFF2-40B4-BE49-F238E27FC236}">
                <a16:creationId xmlns:a16="http://schemas.microsoft.com/office/drawing/2014/main" id="{2933B0E0-506E-B2CC-C2CA-CF8F1BAD84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4077072"/>
            <a:ext cx="6300192" cy="2638242"/>
          </a:xfrm>
          <a:prstGeom prst="rect">
            <a:avLst/>
          </a:prstGeom>
        </p:spPr>
      </p:pic>
      <p:pic>
        <p:nvPicPr>
          <p:cNvPr id="8" name="Afbeelding 7" descr="Afbeelding met Kinderkunst, tekening, illustratie, tekenfilm&#10;&#10;Automatisch gegenereerde beschrijving">
            <a:extLst>
              <a:ext uri="{FF2B5EF4-FFF2-40B4-BE49-F238E27FC236}">
                <a16:creationId xmlns:a16="http://schemas.microsoft.com/office/drawing/2014/main" id="{2FA49E9F-638D-54BB-BD62-649C91B962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5729">
            <a:off x="5584195" y="868070"/>
            <a:ext cx="2732981" cy="352784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 meer</a:t>
            </a:r>
          </a:p>
        </p:txBody>
      </p:sp>
      <p:pic>
        <p:nvPicPr>
          <p:cNvPr id="4" name="Afbeelding 3" descr="Afbeelding met Kinderkunst, tekening, illustratie, tekenfilm&#10;&#10;Automatisch gegenereerde beschrijving">
            <a:extLst>
              <a:ext uri="{FF2B5EF4-FFF2-40B4-BE49-F238E27FC236}">
                <a16:creationId xmlns:a16="http://schemas.microsoft.com/office/drawing/2014/main" id="{DDEF5E21-95A8-E793-D5D5-AE7512B30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0604" y="1844824"/>
            <a:ext cx="3384376" cy="4368694"/>
          </a:xfrm>
          <a:prstGeom prst="rect">
            <a:avLst/>
          </a:prstGeom>
        </p:spPr>
      </p:pic>
      <p:sp>
        <p:nvSpPr>
          <p:cNvPr id="3" name="Tekstvak 2">
            <a:extLst>
              <a:ext uri="{FF2B5EF4-FFF2-40B4-BE49-F238E27FC236}">
                <a16:creationId xmlns:a16="http://schemas.microsoft.com/office/drawing/2014/main" id="{BA45524F-D710-0C91-8549-BE2D80120A27}"/>
              </a:ext>
            </a:extLst>
          </p:cNvPr>
          <p:cNvSpPr txBox="1"/>
          <p:nvPr/>
        </p:nvSpPr>
        <p:spPr>
          <a:xfrm>
            <a:off x="2954680" y="2492896"/>
            <a:ext cx="2016224" cy="369332"/>
          </a:xfrm>
          <a:prstGeom prst="rect">
            <a:avLst/>
          </a:prstGeom>
          <a:noFill/>
        </p:spPr>
        <p:txBody>
          <a:bodyPr wrap="square" rtlCol="0">
            <a:spAutoFit/>
          </a:bodyPr>
          <a:lstStyle/>
          <a:p>
            <a:r>
              <a:rPr lang="nl-NL" b="1" dirty="0">
                <a:latin typeface="Century Gothic" panose="020B0502020202020204" pitchFamily="34" charset="0"/>
              </a:rPr>
              <a:t>1. ………....</a:t>
            </a:r>
          </a:p>
        </p:txBody>
      </p:sp>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967</Words>
  <Application>Microsoft Office PowerPoint</Application>
  <PresentationFormat>Diavoorstelling (4:3)</PresentationFormat>
  <Paragraphs>303</Paragraphs>
  <Slides>23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497</cp:revision>
  <dcterms:created xsi:type="dcterms:W3CDTF">2021-06-08T06:13:59Z</dcterms:created>
  <dcterms:modified xsi:type="dcterms:W3CDTF">2023-06-27T09:34:57Z</dcterms:modified>
</cp:coreProperties>
</file>