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21" r:id="rId2"/>
    <p:sldId id="548" r:id="rId3"/>
    <p:sldId id="1483" r:id="rId4"/>
    <p:sldId id="1476" r:id="rId5"/>
    <p:sldId id="1460" r:id="rId6"/>
    <p:sldId id="311" r:id="rId7"/>
    <p:sldId id="1482" r:id="rId8"/>
    <p:sldId id="1480" r:id="rId9"/>
    <p:sldId id="1475" r:id="rId10"/>
    <p:sldId id="1477" r:id="rId11"/>
    <p:sldId id="1478" r:id="rId12"/>
    <p:sldId id="1481" r:id="rId13"/>
    <p:sldId id="934" r:id="rId14"/>
    <p:sldId id="1519" r:id="rId15"/>
    <p:sldId id="1469" r:id="rId16"/>
    <p:sldId id="1398" r:id="rId17"/>
    <p:sldId id="1486" r:id="rId18"/>
    <p:sldId id="1516" r:id="rId19"/>
    <p:sldId id="381" r:id="rId20"/>
    <p:sldId id="1192" r:id="rId21"/>
    <p:sldId id="1517" r:id="rId22"/>
    <p:sldId id="1518" r:id="rId23"/>
    <p:sldId id="1520"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21"/>
            <p14:sldId id="548"/>
            <p14:sldId id="1483"/>
            <p14:sldId id="1476"/>
            <p14:sldId id="1460"/>
            <p14:sldId id="311"/>
            <p14:sldId id="1482"/>
            <p14:sldId id="1480"/>
            <p14:sldId id="1475"/>
            <p14:sldId id="1477"/>
            <p14:sldId id="1478"/>
            <p14:sldId id="1481"/>
            <p14:sldId id="934"/>
            <p14:sldId id="1519"/>
            <p14:sldId id="1469"/>
            <p14:sldId id="1398"/>
            <p14:sldId id="1486"/>
            <p14:sldId id="1516"/>
            <p14:sldId id="381"/>
            <p14:sldId id="1192"/>
            <p14:sldId id="1517"/>
            <p14:sldId id="1518"/>
            <p14:sldId id="15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5226" autoAdjust="0"/>
  </p:normalViewPr>
  <p:slideViewPr>
    <p:cSldViewPr>
      <p:cViewPr varScale="1">
        <p:scale>
          <a:sx n="82" d="100"/>
          <a:sy n="82" d="100"/>
        </p:scale>
        <p:origin x="116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20-6-2023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20-6-2023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inzamelen: </a:t>
            </a:r>
            <a:r>
              <a:rPr kumimoji="0" lang="nl-NL" altLang="nl-NL" sz="1000" b="0" i="0" u="none" strike="noStrike" cap="none" normalizeH="0" baseline="0" dirty="0">
                <a:ln>
                  <a:noFill/>
                </a:ln>
                <a:solidFill>
                  <a:srgbClr val="4F4F4F"/>
                </a:solidFill>
                <a:effectLst/>
                <a:latin typeface="Verdana" panose="020B0604030504040204" pitchFamily="34" charset="0"/>
              </a:rPr>
              <a:t>ophalen om er iets mee te doen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vorm: </a:t>
            </a:r>
            <a:r>
              <a:rPr kumimoji="0" lang="nl-NL" altLang="nl-NL" sz="1000" b="0" i="0" u="none" strike="noStrike" cap="none" normalizeH="0" baseline="0" dirty="0">
                <a:ln>
                  <a:noFill/>
                </a:ln>
                <a:solidFill>
                  <a:srgbClr val="4F4F4F"/>
                </a:solidFill>
                <a:effectLst/>
                <a:latin typeface="Verdana" panose="020B0604030504040204" pitchFamily="34" charset="0"/>
              </a:rPr>
              <a:t>de soort, de manier waarop iets zich laat zien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volledig: </a:t>
            </a:r>
            <a:r>
              <a:rPr kumimoji="0" lang="nl-NL" altLang="nl-NL" sz="1000" b="0" i="0" u="none" strike="noStrike" cap="none" normalizeH="0" baseline="0" dirty="0">
                <a:ln>
                  <a:noFill/>
                </a:ln>
                <a:solidFill>
                  <a:srgbClr val="4F4F4F"/>
                </a:solidFill>
                <a:effectLst/>
                <a:latin typeface="Verdana" panose="020B0604030504040204" pitchFamily="34" charset="0"/>
              </a:rPr>
              <a:t>helemaal</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terugdoen: </a:t>
            </a:r>
            <a:r>
              <a:rPr kumimoji="0" lang="nl-NL" altLang="nl-NL" sz="1000" b="0" i="0" u="none" strike="noStrike" cap="none" normalizeH="0" baseline="0" dirty="0">
                <a:ln>
                  <a:noFill/>
                </a:ln>
                <a:solidFill>
                  <a:srgbClr val="4F4F4F"/>
                </a:solidFill>
                <a:effectLst/>
                <a:latin typeface="Verdana" panose="020B0604030504040204" pitchFamily="34" charset="0"/>
              </a:rPr>
              <a:t>iets doen in ruil voor</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prestatie: </a:t>
            </a:r>
            <a:r>
              <a:rPr kumimoji="0" lang="nl-NL" altLang="nl-NL" sz="1000" b="0" i="0" u="none" strike="noStrike" cap="none" normalizeH="0" baseline="0" dirty="0">
                <a:ln>
                  <a:noFill/>
                </a:ln>
                <a:solidFill>
                  <a:srgbClr val="4F4F4F"/>
                </a:solidFill>
                <a:effectLst/>
                <a:latin typeface="Verdana" panose="020B0604030504040204" pitchFamily="34" charset="0"/>
              </a:rPr>
              <a:t>iets bijzonders wat je doet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afleggen: </a:t>
            </a:r>
            <a:r>
              <a:rPr kumimoji="0" lang="nl-NL" altLang="nl-NL" sz="1000" b="0" i="0" u="none" strike="noStrike" cap="none" normalizeH="0" baseline="0" dirty="0">
                <a:ln>
                  <a:noFill/>
                </a:ln>
                <a:solidFill>
                  <a:srgbClr val="4F4F4F"/>
                </a:solidFill>
                <a:effectLst/>
                <a:latin typeface="Verdana" panose="020B0604030504040204" pitchFamily="34" charset="0"/>
              </a:rPr>
              <a:t>tot het einde volgen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slechts: </a:t>
            </a:r>
            <a:r>
              <a:rPr kumimoji="0" lang="nl-NL" altLang="nl-NL" sz="1000" b="0" i="0" u="none" strike="noStrike" cap="none" normalizeH="0" baseline="0" dirty="0">
                <a:ln>
                  <a:noFill/>
                </a:ln>
                <a:solidFill>
                  <a:srgbClr val="4F4F4F"/>
                </a:solidFill>
                <a:effectLst/>
                <a:latin typeface="Verdana" panose="020B0604030504040204" pitchFamily="34" charset="0"/>
              </a:rPr>
              <a:t>niet meer dan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volbrengen: </a:t>
            </a:r>
            <a:r>
              <a:rPr kumimoji="0" lang="nl-NL" altLang="nl-NL" sz="1000" b="0" i="0" u="none" strike="noStrike" cap="none" normalizeH="0" baseline="0" dirty="0">
                <a:ln>
                  <a:noFill/>
                </a:ln>
                <a:solidFill>
                  <a:srgbClr val="4F4F4F"/>
                </a:solidFill>
                <a:effectLst/>
                <a:latin typeface="Verdana" panose="020B0604030504040204" pitchFamily="34" charset="0"/>
              </a:rPr>
              <a:t>afmaken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planning: </a:t>
            </a:r>
            <a:r>
              <a:rPr kumimoji="0" lang="nl-NL" altLang="nl-NL" sz="1000" b="0" i="0" u="none" strike="noStrike" cap="none" normalizeH="0" baseline="0" dirty="0">
                <a:ln>
                  <a:noFill/>
                </a:ln>
                <a:solidFill>
                  <a:srgbClr val="4F4F4F"/>
                </a:solidFill>
                <a:effectLst/>
                <a:latin typeface="Verdana" panose="020B0604030504040204" pitchFamily="34" charset="0"/>
              </a:rPr>
              <a:t>het plan dat aangeeft wanneer iets moet gebeuren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inmiddels: </a:t>
            </a:r>
            <a:r>
              <a:rPr kumimoji="0" lang="nl-NL" altLang="nl-NL" sz="1000" b="0" i="0" u="none" strike="noStrike" cap="none" normalizeH="0" baseline="0" dirty="0">
                <a:ln>
                  <a:noFill/>
                </a:ln>
                <a:solidFill>
                  <a:srgbClr val="4F4F4F"/>
                </a:solidFill>
                <a:effectLst/>
                <a:latin typeface="Verdana" panose="020B0604030504040204" pitchFamily="34" charset="0"/>
              </a:rPr>
              <a:t>nu, ondertussen</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31615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124180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20-6-2023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2.png"/><Relationship Id="rId7" Type="http://schemas.openxmlformats.org/officeDocument/2006/relationships/image" Target="../media/image29.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Er zit </a:t>
            </a:r>
            <a:r>
              <a:rPr lang="nl-NL" sz="2000" b="1" u="sng" dirty="0">
                <a:ea typeface="Times New Roman" panose="02020603050405020304" pitchFamily="18" charset="0"/>
                <a:cs typeface="Arial" panose="020B0604020202020204" pitchFamily="34" charset="0"/>
              </a:rPr>
              <a:t>inmiddels</a:t>
            </a:r>
            <a:r>
              <a:rPr lang="nl-NL" sz="2000" dirty="0">
                <a:ea typeface="Times New Roman" panose="02020603050405020304" pitchFamily="18" charset="0"/>
                <a:cs typeface="Arial" panose="020B0604020202020204" pitchFamily="34" charset="0"/>
              </a:rPr>
              <a:t> statiegeld op blikjes en kleine flesjes hè? </a:t>
            </a:r>
            <a:r>
              <a:rPr lang="nl-NL" sz="2000" b="1" i="1" dirty="0">
                <a:ea typeface="Times New Roman" panose="02020603050405020304" pitchFamily="18" charset="0"/>
                <a:cs typeface="Arial" panose="020B0604020202020204" pitchFamily="34" charset="0"/>
              </a:rPr>
              <a:t>Nu, ondertussen</a:t>
            </a:r>
            <a:r>
              <a:rPr lang="nl-NL" sz="2000" dirty="0">
                <a:ea typeface="Times New Roman" panose="02020603050405020304" pitchFamily="18" charset="0"/>
                <a:cs typeface="Arial" panose="020B0604020202020204" pitchFamily="34" charset="0"/>
              </a:rPr>
              <a:t> is dat ingevoerd. Ik vind dat heel goed. Vorig weekend was er een festival in de stad, én het was heel erg warm. Mensen stonden </a:t>
            </a:r>
            <a:r>
              <a:rPr lang="nl-NL" sz="2000" b="1" u="sng" dirty="0">
                <a:ea typeface="Times New Roman" panose="02020603050405020304" pitchFamily="18" charset="0"/>
                <a:cs typeface="Arial" panose="020B0604020202020204" pitchFamily="34" charset="0"/>
              </a:rPr>
              <a:t>volledig</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helemaal</a:t>
            </a:r>
            <a:r>
              <a:rPr lang="nl-NL" sz="2000" dirty="0">
                <a:ea typeface="Times New Roman" panose="02020603050405020304" pitchFamily="18" charset="0"/>
                <a:cs typeface="Arial" panose="020B0604020202020204" pitchFamily="34" charset="0"/>
              </a:rPr>
              <a:t> in de zon. Er werden toen heel veel flesjes water en blikjes drinken gedronken. Veel mensen gooiden die flesjes en blikjes weg. Ze hadden geen zin om ze te bewaren en later in te leveren voor het statiegeld. Nu was er een man zo slim om op zoek te gaan naar lege flesjes en blikjes op het festival en deze </a:t>
            </a:r>
            <a:r>
              <a:rPr lang="nl-NL" sz="2000" b="1" u="sng" dirty="0">
                <a:ea typeface="Times New Roman" panose="02020603050405020304" pitchFamily="18" charset="0"/>
                <a:cs typeface="Arial" panose="020B0604020202020204" pitchFamily="34" charset="0"/>
              </a:rPr>
              <a:t>in te zamelen</a:t>
            </a:r>
            <a:r>
              <a:rPr lang="nl-NL" sz="2000" dirty="0">
                <a:ea typeface="Times New Roman" panose="02020603050405020304" pitchFamily="18" charset="0"/>
                <a:cs typeface="Arial" panose="020B0604020202020204" pitchFamily="34" charset="0"/>
              </a:rPr>
              <a:t>. Inzamelen betekent </a:t>
            </a:r>
            <a:r>
              <a:rPr lang="nl-NL" sz="2000" b="1" i="1" dirty="0">
                <a:ea typeface="Times New Roman" panose="02020603050405020304" pitchFamily="18" charset="0"/>
                <a:cs typeface="Arial" panose="020B0604020202020204" pitchFamily="34" charset="0"/>
              </a:rPr>
              <a:t>ophalen om er iets mee te doen</a:t>
            </a:r>
            <a:r>
              <a:rPr lang="nl-NL" sz="2000" dirty="0">
                <a:ea typeface="Times New Roman" panose="02020603050405020304" pitchFamily="18" charset="0"/>
                <a:cs typeface="Arial" panose="020B0604020202020204" pitchFamily="34" charset="0"/>
              </a:rPr>
              <a:t>. Hij ging het hele terrein over. Dat is bij elkaar wel 6 km lopen of zoiets, maar hij </a:t>
            </a:r>
            <a:r>
              <a:rPr lang="nl-NL" sz="2000" b="1" u="sng" dirty="0">
                <a:ea typeface="Times New Roman" panose="02020603050405020304" pitchFamily="18" charset="0"/>
                <a:cs typeface="Arial" panose="020B0604020202020204" pitchFamily="34" charset="0"/>
              </a:rPr>
              <a:t>legde het helemaal af</a:t>
            </a:r>
            <a:r>
              <a:rPr lang="nl-NL" sz="2000" dirty="0">
                <a:ea typeface="Times New Roman" panose="02020603050405020304" pitchFamily="18" charset="0"/>
                <a:cs typeface="Arial" panose="020B0604020202020204" pitchFamily="34" charset="0"/>
              </a:rPr>
              <a:t>. Afleggen betekent </a:t>
            </a:r>
            <a:r>
              <a:rPr lang="nl-NL" sz="2000" b="1" i="1" dirty="0">
                <a:ea typeface="Times New Roman" panose="02020603050405020304" pitchFamily="18" charset="0"/>
                <a:cs typeface="Arial" panose="020B0604020202020204" pitchFamily="34" charset="0"/>
              </a:rPr>
              <a:t>tot het einde volgen</a:t>
            </a:r>
            <a:r>
              <a:rPr lang="nl-NL" sz="2000" dirty="0">
                <a:ea typeface="Times New Roman" panose="02020603050405020304" pitchFamily="18" charset="0"/>
                <a:cs typeface="Arial" panose="020B0604020202020204" pitchFamily="34" charset="0"/>
              </a:rPr>
              <a:t>. Hij had een </a:t>
            </a:r>
            <a:r>
              <a:rPr lang="nl-NL" sz="2000" b="1" u="sng" dirty="0">
                <a:ea typeface="Times New Roman" panose="02020603050405020304" pitchFamily="18" charset="0"/>
                <a:cs typeface="Arial" panose="020B0604020202020204" pitchFamily="34" charset="0"/>
              </a:rPr>
              <a:t>planning</a:t>
            </a:r>
            <a:r>
              <a:rPr lang="nl-NL" sz="2000" dirty="0">
                <a:ea typeface="Times New Roman" panose="02020603050405020304" pitchFamily="18" charset="0"/>
                <a:cs typeface="Arial" panose="020B0604020202020204" pitchFamily="34" charset="0"/>
              </a:rPr>
              <a:t> gemaakt waar hij allemaal ging kijken. De planning is </a:t>
            </a:r>
            <a:r>
              <a:rPr lang="nl-NL" sz="2000" b="1" i="1" dirty="0">
                <a:ea typeface="Times New Roman" panose="02020603050405020304" pitchFamily="18" charset="0"/>
                <a:cs typeface="Arial" panose="020B0604020202020204" pitchFamily="34" charset="0"/>
              </a:rPr>
              <a:t>het plan dat aangeeft wanneer iets moet gebeuren</a:t>
            </a:r>
            <a:r>
              <a:rPr lang="nl-NL" sz="2000" dirty="0">
                <a:ea typeface="Times New Roman" panose="02020603050405020304" pitchFamily="18" charset="0"/>
                <a:cs typeface="Arial" panose="020B0604020202020204" pitchFamily="34" charset="0"/>
              </a:rPr>
              <a:t>. Hij had dus een route bedacht. Hij vond zoveel lege flesjes en blikjes dat hij in </a:t>
            </a:r>
            <a:r>
              <a:rPr lang="nl-NL" sz="2000" b="1" u="sng" dirty="0">
                <a:ea typeface="Times New Roman" panose="02020603050405020304" pitchFamily="18" charset="0"/>
                <a:cs typeface="Arial" panose="020B0604020202020204" pitchFamily="34" charset="0"/>
              </a:rPr>
              <a:t>slechts</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niet meer dan</a:t>
            </a:r>
            <a:r>
              <a:rPr lang="nl-NL" sz="2000" dirty="0">
                <a:ea typeface="Times New Roman" panose="02020603050405020304" pitchFamily="18" charset="0"/>
                <a:cs typeface="Arial" panose="020B0604020202020204" pitchFamily="34" charset="0"/>
              </a:rPr>
              <a:t> 50 minuten al voor € 7,50 aan statiegeld had verzameld! En hij ging nog een paar uur door…! Dit was ook </a:t>
            </a:r>
            <a:r>
              <a:rPr lang="nl-NL" sz="2000" b="1" u="sng" dirty="0">
                <a:ea typeface="Times New Roman" panose="02020603050405020304" pitchFamily="18" charset="0"/>
                <a:cs typeface="Arial" panose="020B0604020202020204" pitchFamily="34" charset="0"/>
              </a:rPr>
              <a:t>een vorm</a:t>
            </a:r>
            <a:r>
              <a:rPr lang="nl-NL" sz="2000" dirty="0">
                <a:ea typeface="Times New Roman" panose="02020603050405020304" pitchFamily="18" charset="0"/>
                <a:cs typeface="Arial" panose="020B0604020202020204" pitchFamily="34" charset="0"/>
              </a:rPr>
              <a:t> van geld verdienen! De vorm is </a:t>
            </a:r>
            <a:r>
              <a:rPr lang="nl-NL" sz="2000" b="1" i="1" dirty="0">
                <a:ea typeface="Times New Roman" panose="02020603050405020304" pitchFamily="18" charset="0"/>
                <a:cs typeface="Arial" panose="020B0604020202020204" pitchFamily="34" charset="0"/>
              </a:rPr>
              <a:t>de soort, de manier waarop iets zich laat zien</a:t>
            </a:r>
            <a:r>
              <a:rPr lang="nl-NL" sz="2000" dirty="0">
                <a:ea typeface="Times New Roman" panose="02020603050405020304" pitchFamily="18" charset="0"/>
                <a:cs typeface="Arial" panose="020B0604020202020204" pitchFamily="34" charset="0"/>
              </a:rPr>
              <a:t>. Hij bracht alle meegenomen lege flesjes en blikjes naar een supermarkt. Zo kunnen ze gerecycled worden. Hij </a:t>
            </a:r>
            <a:r>
              <a:rPr lang="nl-NL" sz="2000" b="1" u="sng" dirty="0">
                <a:ea typeface="Times New Roman" panose="02020603050405020304" pitchFamily="18" charset="0"/>
                <a:cs typeface="Arial" panose="020B0604020202020204" pitchFamily="34" charset="0"/>
              </a:rPr>
              <a:t>deed zo iets terug </a:t>
            </a:r>
            <a:r>
              <a:rPr lang="nl-NL" sz="2000" dirty="0">
                <a:ea typeface="Times New Roman" panose="02020603050405020304" pitchFamily="18" charset="0"/>
                <a:cs typeface="Arial" panose="020B0604020202020204" pitchFamily="34" charset="0"/>
              </a:rPr>
              <a:t>voor het milieu. Terugdoen is dus </a:t>
            </a:r>
            <a:r>
              <a:rPr lang="nl-NL" sz="2000" b="1" i="1" dirty="0">
                <a:ea typeface="Times New Roman" panose="02020603050405020304" pitchFamily="18" charset="0"/>
                <a:cs typeface="Arial" panose="020B0604020202020204" pitchFamily="34" charset="0"/>
              </a:rPr>
              <a:t>iets doen in ruil voor</a:t>
            </a:r>
            <a:r>
              <a:rPr lang="nl-NL" sz="2000" dirty="0">
                <a:ea typeface="Times New Roman" panose="02020603050405020304" pitchFamily="18" charset="0"/>
                <a:cs typeface="Arial" panose="020B0604020202020204" pitchFamily="34" charset="0"/>
              </a:rPr>
              <a:t>. Niet álle lege flesjes en blokjes heeft hij van het festivalterrein meegenomen hoor. Het waren er te veel. Ik zou het wel een hele </a:t>
            </a:r>
            <a:r>
              <a:rPr lang="nl-NL" sz="2000" b="1" u="sng" dirty="0">
                <a:ea typeface="Times New Roman" panose="02020603050405020304" pitchFamily="18" charset="0"/>
                <a:cs typeface="Arial" panose="020B0604020202020204" pitchFamily="34" charset="0"/>
              </a:rPr>
              <a:t>prestatie</a:t>
            </a:r>
            <a:r>
              <a:rPr lang="nl-NL" sz="2000" dirty="0">
                <a:ea typeface="Times New Roman" panose="02020603050405020304" pitchFamily="18" charset="0"/>
                <a:cs typeface="Arial" panose="020B0604020202020204" pitchFamily="34" charset="0"/>
              </a:rPr>
              <a:t> vinden als dat was gelukt. Dan had </a:t>
            </a:r>
            <a:r>
              <a:rPr lang="nl-NL" sz="2000" b="1" i="1" dirty="0">
                <a:ea typeface="Times New Roman" panose="02020603050405020304" pitchFamily="18" charset="0"/>
                <a:cs typeface="Arial" panose="020B0604020202020204" pitchFamily="34" charset="0"/>
              </a:rPr>
              <a:t>hij echt iets bijzonders gedaan</a:t>
            </a:r>
            <a:r>
              <a:rPr lang="nl-NL" sz="2000" dirty="0">
                <a:ea typeface="Times New Roman" panose="02020603050405020304" pitchFamily="18" charset="0"/>
                <a:cs typeface="Arial" panose="020B0604020202020204" pitchFamily="34" charset="0"/>
              </a:rPr>
              <a:t>! Gelukkig heeft hij zijn eigen missie kunnen </a:t>
            </a:r>
            <a:r>
              <a:rPr lang="nl-NL" sz="2000" b="1" u="sng" dirty="0">
                <a:ea typeface="Times New Roman" panose="02020603050405020304" pitchFamily="18" charset="0"/>
                <a:cs typeface="Arial" panose="020B0604020202020204" pitchFamily="34" charset="0"/>
              </a:rPr>
              <a:t>volbrengen</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afmaken</a:t>
            </a:r>
            <a:r>
              <a:rPr lang="nl-NL" sz="2000" dirty="0">
                <a:ea typeface="Times New Roman" panose="02020603050405020304" pitchFamily="18" charset="0"/>
                <a:cs typeface="Arial" panose="020B0604020202020204" pitchFamily="34" charset="0"/>
              </a:rPr>
              <a:t> én hiermee ook iets voor het milieu gedaan!</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945549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terugdoen</a:t>
            </a:r>
          </a:p>
        </p:txBody>
      </p:sp>
      <p:pic>
        <p:nvPicPr>
          <p:cNvPr id="3" name="Afbeelding 2" descr="Afbeelding met Kinderkunst, kaart, clipart, illustratie&#10;&#10;Automatisch gegenereerde beschrijving">
            <a:extLst>
              <a:ext uri="{FF2B5EF4-FFF2-40B4-BE49-F238E27FC236}">
                <a16:creationId xmlns:a16="http://schemas.microsoft.com/office/drawing/2014/main" id="{F6B3DE26-2B89-1708-AD1E-E783EE3814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2346" y="1556792"/>
            <a:ext cx="5619307" cy="509470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prestatie</a:t>
            </a:r>
          </a:p>
        </p:txBody>
      </p:sp>
      <p:pic>
        <p:nvPicPr>
          <p:cNvPr id="3" name="Afbeelding 2">
            <a:extLst>
              <a:ext uri="{FF2B5EF4-FFF2-40B4-BE49-F238E27FC236}">
                <a16:creationId xmlns:a16="http://schemas.microsoft.com/office/drawing/2014/main" id="{4F9A2BC4-CD80-49C4-36BF-8D2650063F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9692" y="1340768"/>
            <a:ext cx="5544616" cy="5265542"/>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volbrengen</a:t>
            </a:r>
          </a:p>
        </p:txBody>
      </p:sp>
      <p:pic>
        <p:nvPicPr>
          <p:cNvPr id="3" name="Afbeelding 2" descr="Afbeelding met persoon, Menselijk gezicht, muur, kleding&#10;&#10;Automatisch gegenereerde beschrijving">
            <a:extLst>
              <a:ext uri="{FF2B5EF4-FFF2-40B4-BE49-F238E27FC236}">
                <a16:creationId xmlns:a16="http://schemas.microsoft.com/office/drawing/2014/main" id="{FBA577B4-850A-BF82-7832-6FF51C51AF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638882"/>
            <a:ext cx="5802560" cy="4491181"/>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800" b="1" dirty="0">
                <a:solidFill>
                  <a:srgbClr val="387038"/>
                </a:solidFill>
                <a:latin typeface="Century Gothic" panose="020B0502020202020204" pitchFamily="34" charset="0"/>
                <a:ea typeface="Calibri"/>
                <a:cs typeface="Times New Roman"/>
              </a:rPr>
              <a:t>volbrengen</a:t>
            </a:r>
            <a:endParaRPr lang="nl-NL" sz="5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afhaken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afmaken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Zijn missie was </a:t>
            </a:r>
            <a:r>
              <a:rPr lang="nl-NL" sz="2400" i="1" u="sng" dirty="0">
                <a:solidFill>
                  <a:srgbClr val="387038"/>
                </a:solidFill>
                <a:latin typeface="Century Gothic" panose="020B0502020202020204" pitchFamily="34" charset="0"/>
                <a:ea typeface="Calibri"/>
                <a:cs typeface="Times New Roman"/>
              </a:rPr>
              <a:t>volbracht</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 een einde aan maken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a:t>
            </a:r>
            <a:r>
              <a:rPr lang="nl-NL" sz="2400" i="1" dirty="0">
                <a:solidFill>
                  <a:srgbClr val="387038"/>
                </a:solidFill>
                <a:effectLst/>
                <a:latin typeface="Century Gothic" panose="020B0502020202020204" pitchFamily="34" charset="0"/>
                <a:ea typeface="Calibri"/>
                <a:cs typeface="Times New Roman"/>
              </a:rPr>
              <a:t>ij had er geen zin meer </a:t>
            </a:r>
            <a:br>
              <a:rPr lang="nl-NL" sz="2400" i="1" dirty="0">
                <a:solidFill>
                  <a:srgbClr val="387038"/>
                </a:solidFill>
                <a:effectLst/>
                <a:latin typeface="Century Gothic" panose="020B0502020202020204" pitchFamily="34" charset="0"/>
                <a:ea typeface="Calibri"/>
                <a:cs typeface="Times New Roman"/>
              </a:rPr>
            </a:br>
            <a:r>
              <a:rPr lang="nl-NL" sz="2400" i="1" dirty="0">
                <a:solidFill>
                  <a:srgbClr val="387038"/>
                </a:solidFill>
                <a:effectLst/>
                <a:latin typeface="Century Gothic" panose="020B0502020202020204" pitchFamily="34" charset="0"/>
                <a:ea typeface="Calibri"/>
                <a:cs typeface="Times New Roman"/>
              </a:rPr>
              <a:t>in en </a:t>
            </a:r>
            <a:r>
              <a:rPr lang="nl-NL" sz="2400" i="1" u="sng" dirty="0">
                <a:solidFill>
                  <a:srgbClr val="387038"/>
                </a:solidFill>
                <a:latin typeface="Century Gothic" panose="020B0502020202020204" pitchFamily="34" charset="0"/>
                <a:ea typeface="Calibri"/>
                <a:cs typeface="Times New Roman"/>
              </a:rPr>
              <a:t>haakte</a:t>
            </a:r>
            <a:r>
              <a:rPr lang="nl-NL" sz="2400" i="1" u="sng" dirty="0">
                <a:solidFill>
                  <a:srgbClr val="387038"/>
                </a:solidFill>
                <a:effectLst/>
                <a:latin typeface="Century Gothic" panose="020B0502020202020204" pitchFamily="34" charset="0"/>
                <a:ea typeface="Calibri"/>
                <a:cs typeface="Times New Roman"/>
              </a:rPr>
              <a:t> af</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Menselijk gezicht, muur, kleding&#10;&#10;Automatisch gegenereerde beschrijving">
            <a:extLst>
              <a:ext uri="{FF2B5EF4-FFF2-40B4-BE49-F238E27FC236}">
                <a16:creationId xmlns:a16="http://schemas.microsoft.com/office/drawing/2014/main" id="{D020DF8A-C6F2-29E0-C647-15879F14E1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2348880"/>
            <a:ext cx="3312368" cy="2563773"/>
          </a:xfrm>
          <a:prstGeom prst="rect">
            <a:avLst/>
          </a:prstGeom>
        </p:spPr>
      </p:pic>
      <p:pic>
        <p:nvPicPr>
          <p:cNvPr id="5" name="Afbeelding 4" descr="Afbeelding met hemel, buitenshuis, persoon, Achterverlichting&#10;&#10;Automatisch gegenereerde beschrijving">
            <a:extLst>
              <a:ext uri="{FF2B5EF4-FFF2-40B4-BE49-F238E27FC236}">
                <a16:creationId xmlns:a16="http://schemas.microsoft.com/office/drawing/2014/main" id="{8C0F9432-A582-12A2-485E-DFE8A8F91F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4" y="2876947"/>
            <a:ext cx="3312368" cy="2212662"/>
          </a:xfrm>
          <a:prstGeom prst="rect">
            <a:avLst/>
          </a:prstGeom>
        </p:spPr>
      </p:pic>
    </p:spTree>
    <p:extLst>
      <p:ext uri="{BB962C8B-B14F-4D97-AF65-F5344CB8AC3E}">
        <p14:creationId xmlns:p14="http://schemas.microsoft.com/office/powerpoint/2010/main" val="37881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1806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600" b="1" dirty="0">
                <a:solidFill>
                  <a:srgbClr val="387038"/>
                </a:solidFill>
                <a:latin typeface="Century Gothic" panose="020B0502020202020204" pitchFamily="34" charset="0"/>
                <a:ea typeface="Calibri"/>
                <a:cs typeface="Times New Roman"/>
              </a:rPr>
              <a:t>volledig</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gedeeltelijk</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helemaal</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endParaRPr lang="nl-NL" sz="3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mensen stonden </a:t>
            </a:r>
            <a:r>
              <a:rPr lang="nl-NL" sz="2400" i="1" u="sng" dirty="0">
                <a:solidFill>
                  <a:srgbClr val="387038"/>
                </a:solidFill>
                <a:latin typeface="Century Gothic" panose="020B0502020202020204" pitchFamily="34" charset="0"/>
                <a:ea typeface="Calibri"/>
                <a:cs typeface="Times New Roman"/>
              </a:rPr>
              <a:t>volledig</a:t>
            </a:r>
            <a:r>
              <a:rPr lang="nl-NL" sz="2400" i="1" dirty="0">
                <a:solidFill>
                  <a:srgbClr val="387038"/>
                </a:solidFill>
                <a:latin typeface="Century Gothic" panose="020B0502020202020204" pitchFamily="34" charset="0"/>
                <a:ea typeface="Calibri"/>
                <a:cs typeface="Times New Roman"/>
              </a:rPr>
              <a:t> in de zon.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voor een deel</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3200" i="1" dirty="0">
              <a:solidFill>
                <a:srgbClr val="387038"/>
              </a:solidFill>
              <a:effectLst/>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Bij dit festival stonden mensen maar </a:t>
            </a:r>
            <a:r>
              <a:rPr lang="nl-NL" sz="2400" i="1" u="sng" dirty="0">
                <a:solidFill>
                  <a:srgbClr val="387038"/>
                </a:solidFill>
                <a:latin typeface="Century Gothic" panose="020B0502020202020204" pitchFamily="34" charset="0"/>
                <a:ea typeface="Calibri"/>
                <a:cs typeface="Times New Roman"/>
              </a:rPr>
              <a:t>gedeeltelijk</a:t>
            </a:r>
            <a:r>
              <a:rPr lang="nl-NL" sz="2400" i="1" dirty="0">
                <a:solidFill>
                  <a:srgbClr val="387038"/>
                </a:solidFill>
                <a:latin typeface="Century Gothic" panose="020B0502020202020204" pitchFamily="34" charset="0"/>
                <a:ea typeface="Calibri"/>
                <a:cs typeface="Times New Roman"/>
              </a:rPr>
              <a:t> in de zon. Er was ook schaduw. </a:t>
            </a:r>
            <a:endParaRPr lang="nl-NL" sz="2400" dirty="0">
              <a:effectLst/>
              <a:latin typeface="Century Gothic" panose="020B0502020202020204" pitchFamily="34" charset="0"/>
              <a:ea typeface="Calibri"/>
              <a:cs typeface="Times New Roman"/>
            </a:endParaRPr>
          </a:p>
        </p:txBody>
      </p:sp>
      <p:pic>
        <p:nvPicPr>
          <p:cNvPr id="2" name="Afbeelding 1" descr="Afbeelding met hemel, Achterverlichting, silhouet, warmte&#10;&#10;Automatisch gegenereerde beschrijving">
            <a:extLst>
              <a:ext uri="{FF2B5EF4-FFF2-40B4-BE49-F238E27FC236}">
                <a16:creationId xmlns:a16="http://schemas.microsoft.com/office/drawing/2014/main" id="{6FED753A-F405-9BCC-E223-1A5CEC19D1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224" y="2234530"/>
            <a:ext cx="3042781" cy="3036303"/>
          </a:xfrm>
          <a:prstGeom prst="rect">
            <a:avLst/>
          </a:prstGeom>
        </p:spPr>
      </p:pic>
      <p:pic>
        <p:nvPicPr>
          <p:cNvPr id="6" name="Afbeelding 5" descr="Afbeelding met buitenshuis, gras, boom, festival&#10;&#10;Automatisch gegenereerde beschrijving">
            <a:extLst>
              <a:ext uri="{FF2B5EF4-FFF2-40B4-BE49-F238E27FC236}">
                <a16:creationId xmlns:a16="http://schemas.microsoft.com/office/drawing/2014/main" id="{42A2C6B2-9590-5485-7898-80C8A803F5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8064" y="2234530"/>
            <a:ext cx="3343282" cy="2233312"/>
          </a:xfrm>
          <a:prstGeom prst="rect">
            <a:avLst/>
          </a:prstGeom>
        </p:spPr>
      </p:pic>
    </p:spTree>
    <p:extLst>
      <p:ext uri="{BB962C8B-B14F-4D97-AF65-F5344CB8AC3E}">
        <p14:creationId xmlns:p14="http://schemas.microsoft.com/office/powerpoint/2010/main" val="983773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0651" y="4581128"/>
            <a:ext cx="2675878"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solidFill>
                  <a:prstClr val="black"/>
                </a:solidFill>
                <a:latin typeface="Century Gothic"/>
                <a:ea typeface="Calibri"/>
                <a:cs typeface="Times New Roman"/>
              </a:rPr>
              <a:t> </a:t>
            </a:r>
            <a:endParaRPr lang="nl-NL" sz="1100">
              <a:solidFill>
                <a:prstClr val="black"/>
              </a:solidFill>
              <a:ea typeface="Calibri"/>
              <a:cs typeface="Times New Roman"/>
            </a:endParaRPr>
          </a:p>
        </p:txBody>
      </p:sp>
      <p:sp>
        <p:nvSpPr>
          <p:cNvPr id="6" name="Text Box 14"/>
          <p:cNvSpPr txBox="1"/>
          <p:nvPr/>
        </p:nvSpPr>
        <p:spPr>
          <a:xfrm>
            <a:off x="3131841" y="4005064"/>
            <a:ext cx="2760088"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solidFill>
                  <a:prstClr val="black"/>
                </a:solidFill>
                <a:latin typeface="Century Gothic"/>
                <a:ea typeface="Calibri"/>
                <a:cs typeface="Times New Roman"/>
              </a:rPr>
              <a:t> </a:t>
            </a:r>
            <a:endParaRPr lang="nl-NL" sz="1100">
              <a:solidFill>
                <a:prstClr val="black"/>
              </a:solidFill>
              <a:ea typeface="Calibri"/>
              <a:cs typeface="Times New Roman"/>
            </a:endParaRPr>
          </a:p>
        </p:txBody>
      </p:sp>
      <p:sp>
        <p:nvSpPr>
          <p:cNvPr id="7" name="Text Box 14"/>
          <p:cNvSpPr txBox="1"/>
          <p:nvPr/>
        </p:nvSpPr>
        <p:spPr>
          <a:xfrm>
            <a:off x="6012161" y="3448040"/>
            <a:ext cx="2736304"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solidFill>
                  <a:prstClr val="black"/>
                </a:solidFill>
                <a:latin typeface="Century Gothic"/>
                <a:ea typeface="Calibri"/>
                <a:cs typeface="Times New Roman"/>
              </a:rPr>
              <a:t> </a:t>
            </a:r>
            <a:endParaRPr lang="nl-NL" sz="1100">
              <a:solidFill>
                <a:prstClr val="black"/>
              </a:solidFill>
              <a:ea typeface="Calibri"/>
              <a:cs typeface="Times New Roman"/>
            </a:endParaRPr>
          </a:p>
        </p:txBody>
      </p:sp>
      <p:sp>
        <p:nvSpPr>
          <p:cNvPr id="8" name="Text Box 14"/>
          <p:cNvSpPr txBox="1"/>
          <p:nvPr/>
        </p:nvSpPr>
        <p:spPr>
          <a:xfrm>
            <a:off x="164044" y="4527788"/>
            <a:ext cx="296779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solidFill>
                  <a:prstClr val="black"/>
                </a:solidFill>
                <a:latin typeface="Century Gothic" panose="020B0502020202020204" pitchFamily="34" charset="0"/>
                <a:ea typeface="Calibri"/>
                <a:cs typeface="Times New Roman"/>
              </a:rPr>
              <a:t>eerder</a:t>
            </a:r>
          </a:p>
        </p:txBody>
      </p:sp>
      <p:sp>
        <p:nvSpPr>
          <p:cNvPr id="9" name="Text Box 14"/>
          <p:cNvSpPr txBox="1"/>
          <p:nvPr/>
        </p:nvSpPr>
        <p:spPr>
          <a:xfrm>
            <a:off x="2966594" y="3989432"/>
            <a:ext cx="3138804"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solidFill>
                  <a:prstClr val="black"/>
                </a:solidFill>
                <a:latin typeface="Century Gothic" panose="020B0502020202020204" pitchFamily="34" charset="0"/>
                <a:ea typeface="Calibri"/>
                <a:cs typeface="Times New Roman"/>
              </a:rPr>
              <a:t>inmiddels</a:t>
            </a:r>
          </a:p>
        </p:txBody>
      </p:sp>
      <p:sp>
        <p:nvSpPr>
          <p:cNvPr id="10" name="Text Box 14"/>
          <p:cNvSpPr txBox="1"/>
          <p:nvPr/>
        </p:nvSpPr>
        <p:spPr>
          <a:xfrm>
            <a:off x="5940152" y="3413368"/>
            <a:ext cx="2922781"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solidFill>
                  <a:prstClr val="black"/>
                </a:solidFill>
                <a:latin typeface="Century Gothic" panose="020B0502020202020204" pitchFamily="34" charset="0"/>
                <a:ea typeface="Calibri"/>
                <a:cs typeface="Times New Roman"/>
              </a:rPr>
              <a:t>binnenkort</a:t>
            </a:r>
          </a:p>
        </p:txBody>
      </p:sp>
      <p:sp>
        <p:nvSpPr>
          <p:cNvPr id="11" name="Text Box 14"/>
          <p:cNvSpPr txBox="1"/>
          <p:nvPr/>
        </p:nvSpPr>
        <p:spPr>
          <a:xfrm>
            <a:off x="371750" y="480542"/>
            <a:ext cx="8232697" cy="148100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latin typeface="Century Gothic" panose="020B0502020202020204" pitchFamily="34" charset="0"/>
                <a:ea typeface="Calibri"/>
                <a:cs typeface="Times New Roman"/>
              </a:rPr>
              <a:t>Inmiddels</a:t>
            </a:r>
            <a:r>
              <a:rPr lang="nl-NL" sz="2000" i="1" dirty="0">
                <a:solidFill>
                  <a:srgbClr val="387038"/>
                </a:solidFill>
                <a:latin typeface="Century Gothic" panose="020B0502020202020204" pitchFamily="34" charset="0"/>
                <a:ea typeface="Calibri"/>
                <a:cs typeface="Times New Roman"/>
              </a:rPr>
              <a:t> zit er statiegeld op blikjes en flesjes. </a:t>
            </a:r>
            <a:endParaRPr lang="nl-NL" sz="1100" dirty="0">
              <a:solidFill>
                <a:prstClr val="black"/>
              </a:solidFill>
              <a:latin typeface="Century Gothic" panose="020B0502020202020204" pitchFamily="34" charset="0"/>
              <a:ea typeface="Calibri"/>
              <a:cs typeface="Times New Roman"/>
            </a:endParaRPr>
          </a:p>
        </p:txBody>
      </p:sp>
      <p:sp>
        <p:nvSpPr>
          <p:cNvPr id="14" name="Text Box 14"/>
          <p:cNvSpPr txBox="1"/>
          <p:nvPr/>
        </p:nvSpPr>
        <p:spPr>
          <a:xfrm>
            <a:off x="3152113" y="4883225"/>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solidFill>
                  <a:prstClr val="black"/>
                </a:solidFill>
                <a:latin typeface="Century Gothic"/>
                <a:ea typeface="Calibri"/>
                <a:cs typeface="Times New Roman"/>
              </a:rPr>
              <a:t> </a:t>
            </a:r>
            <a:endParaRPr lang="nl-NL" sz="1100">
              <a:solidFill>
                <a:prstClr val="black"/>
              </a:solidFill>
              <a:ea typeface="Calibri"/>
              <a:cs typeface="Times New Roman"/>
            </a:endParaRPr>
          </a:p>
        </p:txBody>
      </p:sp>
      <p:sp>
        <p:nvSpPr>
          <p:cNvPr id="15" name="Tekstvak 2"/>
          <p:cNvSpPr txBox="1">
            <a:spLocks noChangeArrowheads="1"/>
          </p:cNvSpPr>
          <p:nvPr/>
        </p:nvSpPr>
        <p:spPr bwMode="auto">
          <a:xfrm>
            <a:off x="3131839" y="4883225"/>
            <a:ext cx="297355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solidFill>
                  <a:prstClr val="black"/>
                </a:solidFill>
                <a:latin typeface="Century Gothic" panose="020B0502020202020204" pitchFamily="34" charset="0"/>
                <a:ea typeface="Calibri"/>
                <a:cs typeface="Times New Roman"/>
              </a:rPr>
              <a:t>= ondertussen, nu</a:t>
            </a:r>
            <a:endParaRPr lang="nl-NL" sz="1050" dirty="0">
              <a:solidFill>
                <a:prstClr val="black"/>
              </a:solidFill>
              <a:latin typeface="Century Gothic" panose="020B0502020202020204" pitchFamily="34" charset="0"/>
              <a:ea typeface="Calibri"/>
              <a:cs typeface="Times New Roman"/>
            </a:endParaRPr>
          </a:p>
        </p:txBody>
      </p:sp>
      <p:sp>
        <p:nvSpPr>
          <p:cNvPr id="20" name="Actieknop: Help 19">
            <a:hlinkClick r:id="" action="ppaction://noaction" highlightClick="1"/>
            <a:extLst>
              <a:ext uri="{FF2B5EF4-FFF2-40B4-BE49-F238E27FC236}">
                <a16:creationId xmlns:a16="http://schemas.microsoft.com/office/drawing/2014/main" id="{E446405B-4555-42A3-90CA-63A355B72451}"/>
              </a:ext>
            </a:extLst>
          </p:cNvPr>
          <p:cNvSpPr/>
          <p:nvPr/>
        </p:nvSpPr>
        <p:spPr>
          <a:xfrm>
            <a:off x="6588224" y="1668362"/>
            <a:ext cx="1728192" cy="1512168"/>
          </a:xfrm>
          <a:prstGeom prst="actionButtonHelp">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 name="Groep 1">
            <a:extLst>
              <a:ext uri="{FF2B5EF4-FFF2-40B4-BE49-F238E27FC236}">
                <a16:creationId xmlns:a16="http://schemas.microsoft.com/office/drawing/2014/main" id="{54BDE5B1-282E-984D-FA99-E3C0A7939F40}"/>
              </a:ext>
            </a:extLst>
          </p:cNvPr>
          <p:cNvGrpSpPr/>
          <p:nvPr/>
        </p:nvGrpSpPr>
        <p:grpSpPr>
          <a:xfrm>
            <a:off x="3089796" y="2321163"/>
            <a:ext cx="3015602" cy="1679413"/>
            <a:chOff x="3366147" y="3599838"/>
            <a:chExt cx="6264472" cy="3488737"/>
          </a:xfrm>
        </p:grpSpPr>
        <p:pic>
          <p:nvPicPr>
            <p:cNvPr id="12" name="Picture 2" descr="Statiegeld op blik">
              <a:extLst>
                <a:ext uri="{FF2B5EF4-FFF2-40B4-BE49-F238E27FC236}">
                  <a16:creationId xmlns:a16="http://schemas.microsoft.com/office/drawing/2014/main" id="{BCF4C834-CDA1-8C57-6EFB-E6A8E7FBD87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35250" y="3599838"/>
              <a:ext cx="5724127" cy="3219823"/>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CB2B252E-CF90-9082-48F9-45D133D1D092}"/>
                </a:ext>
              </a:extLst>
            </p:cNvPr>
            <p:cNvSpPr txBox="1"/>
            <p:nvPr/>
          </p:nvSpPr>
          <p:spPr>
            <a:xfrm>
              <a:off x="3366147" y="6800863"/>
              <a:ext cx="6264472" cy="287712"/>
            </a:xfrm>
            <a:prstGeom prst="rect">
              <a:avLst/>
            </a:prstGeom>
            <a:noFill/>
          </p:spPr>
          <p:txBody>
            <a:bodyPr wrap="square">
              <a:spAutoFit/>
            </a:bodyPr>
            <a:lstStyle/>
            <a:p>
              <a:r>
                <a:rPr lang="nl-NL" sz="300" dirty="0">
                  <a:solidFill>
                    <a:schemeClr val="bg1">
                      <a:lumMod val="85000"/>
                    </a:schemeClr>
                  </a:solidFill>
                </a:rPr>
                <a:t>https://backend.vanafhier.nl/sites/default/files/styles/twig_image_landscape_wide_650_315/public/images/statiegeld%20op%20blik.png.webp?h=9fa8c5a6&amp;itok=3rwlvi6-</a:t>
              </a:r>
            </a:p>
          </p:txBody>
        </p:sp>
      </p:grpSp>
      <p:grpSp>
        <p:nvGrpSpPr>
          <p:cNvPr id="16" name="Groep 15">
            <a:extLst>
              <a:ext uri="{FF2B5EF4-FFF2-40B4-BE49-F238E27FC236}">
                <a16:creationId xmlns:a16="http://schemas.microsoft.com/office/drawing/2014/main" id="{2EBDAEDF-E7CB-186A-209B-69231FAADE51}"/>
              </a:ext>
            </a:extLst>
          </p:cNvPr>
          <p:cNvGrpSpPr/>
          <p:nvPr/>
        </p:nvGrpSpPr>
        <p:grpSpPr>
          <a:xfrm>
            <a:off x="2196813" y="1571779"/>
            <a:ext cx="2321400" cy="1688462"/>
            <a:chOff x="467544" y="1861220"/>
            <a:chExt cx="4822370" cy="3507533"/>
          </a:xfrm>
        </p:grpSpPr>
        <p:pic>
          <p:nvPicPr>
            <p:cNvPr id="18" name="Picture 4" descr="Lever je kleine flesjes in: statiegeld! - HKV Achilles ...">
              <a:extLst>
                <a:ext uri="{FF2B5EF4-FFF2-40B4-BE49-F238E27FC236}">
                  <a16:creationId xmlns:a16="http://schemas.microsoft.com/office/drawing/2014/main" id="{17CB990F-1D32-8FBD-27DB-E3A7FFE1088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544" y="1861220"/>
              <a:ext cx="4351111" cy="3219822"/>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a:extLst>
                <a:ext uri="{FF2B5EF4-FFF2-40B4-BE49-F238E27FC236}">
                  <a16:creationId xmlns:a16="http://schemas.microsoft.com/office/drawing/2014/main" id="{08BCE6F6-EBA0-DC07-837F-A82FB1869DA8}"/>
                </a:ext>
              </a:extLst>
            </p:cNvPr>
            <p:cNvSpPr txBox="1"/>
            <p:nvPr/>
          </p:nvSpPr>
          <p:spPr>
            <a:xfrm>
              <a:off x="467544" y="5081042"/>
              <a:ext cx="4822370" cy="287711"/>
            </a:xfrm>
            <a:prstGeom prst="rect">
              <a:avLst/>
            </a:prstGeom>
            <a:noFill/>
          </p:spPr>
          <p:txBody>
            <a:bodyPr wrap="square">
              <a:spAutoFit/>
            </a:bodyPr>
            <a:lstStyle/>
            <a:p>
              <a:r>
                <a:rPr lang="nl-NL" sz="300" dirty="0">
                  <a:solidFill>
                    <a:schemeClr val="bg1">
                      <a:lumMod val="85000"/>
                    </a:schemeClr>
                  </a:solidFill>
                </a:rPr>
                <a:t>https://www.hkvachilles.nl/uploads/2022-05/e0be33f881076fd1de7b5b5f709fe891_default.png</a:t>
              </a:r>
            </a:p>
          </p:txBody>
        </p:sp>
      </p:grpSp>
      <p:pic>
        <p:nvPicPr>
          <p:cNvPr id="22" name="Afbeelding 21" descr="Afbeelding met fles, Container, afval, plastic&#10;&#10;Automatisch gegenereerde beschrijving">
            <a:extLst>
              <a:ext uri="{FF2B5EF4-FFF2-40B4-BE49-F238E27FC236}">
                <a16:creationId xmlns:a16="http://schemas.microsoft.com/office/drawing/2014/main" id="{18D079DE-F2E6-7773-A5FA-FE4C1706F6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677" y="2577948"/>
            <a:ext cx="1377492" cy="1940130"/>
          </a:xfrm>
          <a:prstGeom prst="rect">
            <a:avLst/>
          </a:prstGeom>
        </p:spPr>
      </p:pic>
    </p:spTree>
    <p:extLst>
      <p:ext uri="{BB962C8B-B14F-4D97-AF65-F5344CB8AC3E}">
        <p14:creationId xmlns:p14="http://schemas.microsoft.com/office/powerpoint/2010/main" val="1077653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65378" y="4623132"/>
            <a:ext cx="3138805" cy="7543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initiatief</a:t>
            </a:r>
            <a:endParaRPr lang="nl-NL" sz="3600" dirty="0">
              <a:effectLst/>
              <a:latin typeface="Century Gothic" panose="020B0502020202020204" pitchFamily="34" charset="0"/>
              <a:ea typeface="Calibri"/>
              <a:cs typeface="Times New Roman"/>
            </a:endParaRPr>
          </a:p>
        </p:txBody>
      </p:sp>
      <p:sp>
        <p:nvSpPr>
          <p:cNvPr id="9" name="Text Box 14"/>
          <p:cNvSpPr txBox="1"/>
          <p:nvPr/>
        </p:nvSpPr>
        <p:spPr>
          <a:xfrm>
            <a:off x="2945376" y="4012704"/>
            <a:ext cx="3138805" cy="7248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planning</a:t>
            </a:r>
            <a:endParaRPr lang="nl-NL" sz="900" dirty="0">
              <a:effectLst/>
              <a:latin typeface="Century Gothic" panose="020B0502020202020204" pitchFamily="34" charset="0"/>
              <a:ea typeface="Calibri"/>
              <a:cs typeface="Times New Roman"/>
            </a:endParaRPr>
          </a:p>
        </p:txBody>
      </p:sp>
      <p:sp>
        <p:nvSpPr>
          <p:cNvPr id="10" name="Text Box 14"/>
          <p:cNvSpPr txBox="1"/>
          <p:nvPr/>
        </p:nvSpPr>
        <p:spPr>
          <a:xfrm>
            <a:off x="5897716" y="3482977"/>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500" dirty="0">
                <a:effectLst/>
                <a:latin typeface="Century Gothic" panose="020B0502020202020204" pitchFamily="34" charset="0"/>
                <a:ea typeface="Calibri"/>
                <a:cs typeface="Times New Roman"/>
              </a:rPr>
              <a:t>de uitvoering</a:t>
            </a:r>
          </a:p>
        </p:txBody>
      </p:sp>
      <p:sp>
        <p:nvSpPr>
          <p:cNvPr id="11" name="Text Box 14"/>
          <p:cNvSpPr txBox="1"/>
          <p:nvPr/>
        </p:nvSpPr>
        <p:spPr>
          <a:xfrm>
            <a:off x="285056" y="540131"/>
            <a:ext cx="9032402"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900" i="1" dirty="0">
                <a:solidFill>
                  <a:srgbClr val="387038"/>
                </a:solidFill>
                <a:effectLst/>
                <a:latin typeface="Century Gothic" panose="020B0502020202020204" pitchFamily="34" charset="0"/>
                <a:ea typeface="Calibri"/>
                <a:cs typeface="Times New Roman"/>
              </a:rPr>
              <a:t>Hij maakte </a:t>
            </a:r>
            <a:r>
              <a:rPr lang="nl-NL" sz="1900" i="1" u="sng" dirty="0">
                <a:solidFill>
                  <a:srgbClr val="387038"/>
                </a:solidFill>
                <a:effectLst/>
                <a:latin typeface="Century Gothic" panose="020B0502020202020204" pitchFamily="34" charset="0"/>
                <a:ea typeface="Calibri"/>
                <a:cs typeface="Times New Roman"/>
              </a:rPr>
              <a:t>een planning</a:t>
            </a:r>
            <a:r>
              <a:rPr lang="nl-NL" sz="1900" i="1" dirty="0">
                <a:solidFill>
                  <a:srgbClr val="387038"/>
                </a:solidFill>
                <a:effectLst/>
                <a:latin typeface="Century Gothic" panose="020B0502020202020204" pitchFamily="34" charset="0"/>
                <a:ea typeface="Calibri"/>
                <a:cs typeface="Times New Roman"/>
              </a:rPr>
              <a:t> hoe hij het hele festivalterrein over zou gaan.</a:t>
            </a:r>
            <a:endParaRPr lang="nl-NL" sz="1900" dirty="0">
              <a:effectLst/>
              <a:latin typeface="Century Gothic" panose="020B0502020202020204" pitchFamily="34" charset="0"/>
              <a:ea typeface="Calibri"/>
              <a:cs typeface="Times New Roman"/>
            </a:endParaRPr>
          </a:p>
        </p:txBody>
      </p:sp>
      <p:sp>
        <p:nvSpPr>
          <p:cNvPr id="12" name="Text Box 14"/>
          <p:cNvSpPr txBox="1"/>
          <p:nvPr/>
        </p:nvSpPr>
        <p:spPr>
          <a:xfrm>
            <a:off x="415810" y="5440479"/>
            <a:ext cx="2716030" cy="90917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6142" y="5421581"/>
            <a:ext cx="2664295" cy="48999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het voorstel om iets voor het eerst te doen</a:t>
            </a:r>
            <a:endParaRPr lang="nl-NL" sz="105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75851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doen</a:t>
            </a:r>
            <a:endParaRPr lang="nl-NL" sz="1100" dirty="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DAD57EC2-6302-414C-737C-A7CC4C88E1C3}"/>
              </a:ext>
            </a:extLst>
          </p:cNvPr>
          <p:cNvSpPr txBox="1"/>
          <p:nvPr/>
        </p:nvSpPr>
        <p:spPr>
          <a:xfrm>
            <a:off x="3170412" y="4866762"/>
            <a:ext cx="2716030" cy="137766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9CF09EAB-EFFD-4304-1A66-1F6B7580E155}"/>
              </a:ext>
            </a:extLst>
          </p:cNvPr>
          <p:cNvSpPr txBox="1">
            <a:spLocks noChangeArrowheads="1"/>
          </p:cNvSpPr>
          <p:nvPr/>
        </p:nvSpPr>
        <p:spPr bwMode="auto">
          <a:xfrm>
            <a:off x="3222573" y="4888553"/>
            <a:ext cx="2664295" cy="48999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het plan dat aangeeft wanneer iets moet gebeuren</a:t>
            </a:r>
            <a:endParaRPr lang="nl-NL" sz="1050" dirty="0">
              <a:effectLst/>
              <a:latin typeface="Century Gothic" panose="020B0502020202020204" pitchFamily="34" charset="0"/>
              <a:ea typeface="Calibri"/>
              <a:cs typeface="Times New Roman"/>
            </a:endParaRPr>
          </a:p>
        </p:txBody>
      </p:sp>
      <p:pic>
        <p:nvPicPr>
          <p:cNvPr id="21" name="Afbeelding 20" descr="Afbeelding met tekening, tekenfilm, clipart, illustratie&#10;&#10;Automatisch gegenereerde beschrijving">
            <a:extLst>
              <a:ext uri="{FF2B5EF4-FFF2-40B4-BE49-F238E27FC236}">
                <a16:creationId xmlns:a16="http://schemas.microsoft.com/office/drawing/2014/main" id="{96C3A3F8-68AC-CB47-9E4F-72CCABD8AA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7999" y="1137537"/>
            <a:ext cx="2968915" cy="2284273"/>
          </a:xfrm>
          <a:prstGeom prst="rect">
            <a:avLst/>
          </a:prstGeom>
        </p:spPr>
      </p:pic>
      <p:sp>
        <p:nvSpPr>
          <p:cNvPr id="15" name="Tekstvak 14">
            <a:extLst>
              <a:ext uri="{FF2B5EF4-FFF2-40B4-BE49-F238E27FC236}">
                <a16:creationId xmlns:a16="http://schemas.microsoft.com/office/drawing/2014/main" id="{98053EBF-4109-0A6B-FBDC-55BEC81FA5ED}"/>
              </a:ext>
            </a:extLst>
          </p:cNvPr>
          <p:cNvSpPr txBox="1"/>
          <p:nvPr/>
        </p:nvSpPr>
        <p:spPr>
          <a:xfrm>
            <a:off x="7182457" y="1616920"/>
            <a:ext cx="2447496" cy="889192"/>
          </a:xfrm>
          <a:prstGeom prst="rect">
            <a:avLst/>
          </a:prstGeom>
          <a:noFill/>
        </p:spPr>
        <p:txBody>
          <a:bodyPr wrap="square" rtlCol="0">
            <a:spAutoFit/>
          </a:bodyPr>
          <a:lstStyle/>
          <a:p>
            <a:r>
              <a:rPr lang="nl-NL" sz="2800" dirty="0">
                <a:latin typeface="Abadi" panose="020B0604020202020204" pitchFamily="34" charset="0"/>
              </a:rPr>
              <a:t>€ 7,50</a:t>
            </a:r>
            <a:endParaRPr lang="nl-NL" dirty="0">
              <a:latin typeface="Abadi" panose="020B0604020202020204" pitchFamily="34" charset="0"/>
            </a:endParaRPr>
          </a:p>
        </p:txBody>
      </p:sp>
      <p:pic>
        <p:nvPicPr>
          <p:cNvPr id="23" name="Afbeelding 22" descr="Afbeelding met clipart, tekenfilm, illustratie, Graphics&#10;&#10;Automatisch gegenereerde beschrijving">
            <a:extLst>
              <a:ext uri="{FF2B5EF4-FFF2-40B4-BE49-F238E27FC236}">
                <a16:creationId xmlns:a16="http://schemas.microsoft.com/office/drawing/2014/main" id="{846224FB-466C-7DAB-E3B5-CD75169EEA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91237" y="1615568"/>
            <a:ext cx="1247084" cy="2284273"/>
          </a:xfrm>
          <a:prstGeom prst="rect">
            <a:avLst/>
          </a:prstGeom>
        </p:spPr>
      </p:pic>
      <p:pic>
        <p:nvPicPr>
          <p:cNvPr id="25" name="Afbeelding 24" descr="Afbeelding met Menselijk gezicht, persoon, kleding, muur&#10;&#10;Automatisch gegenereerde beschrijving">
            <a:extLst>
              <a:ext uri="{FF2B5EF4-FFF2-40B4-BE49-F238E27FC236}">
                <a16:creationId xmlns:a16="http://schemas.microsoft.com/office/drawing/2014/main" id="{49473C87-4034-D326-2891-5DC9FA52DC9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9788" y="2699850"/>
            <a:ext cx="2078501" cy="1796088"/>
          </a:xfrm>
          <a:prstGeom prst="rect">
            <a:avLst/>
          </a:prstGeom>
        </p:spPr>
      </p:pic>
      <p:pic>
        <p:nvPicPr>
          <p:cNvPr id="26" name="Afbeelding 25" descr="Afbeelding met Kinderkunst, kaart, clipart, illustratie&#10;&#10;Automatisch gegenereerde beschrijving">
            <a:extLst>
              <a:ext uri="{FF2B5EF4-FFF2-40B4-BE49-F238E27FC236}">
                <a16:creationId xmlns:a16="http://schemas.microsoft.com/office/drawing/2014/main" id="{51CFE3BB-15C7-0EC1-36D4-A7C33BAD74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66888" y="1913236"/>
            <a:ext cx="1092214" cy="990248"/>
          </a:xfrm>
          <a:prstGeom prst="rect">
            <a:avLst/>
          </a:prstGeom>
        </p:spPr>
      </p:pic>
      <p:pic>
        <p:nvPicPr>
          <p:cNvPr id="28" name="Afbeelding 27" descr="Afbeelding met geel, voedsel, maïs&#10;&#10;Automatisch gegenereerde beschrijving">
            <a:extLst>
              <a:ext uri="{FF2B5EF4-FFF2-40B4-BE49-F238E27FC236}">
                <a16:creationId xmlns:a16="http://schemas.microsoft.com/office/drawing/2014/main" id="{2AACDBEA-A055-BCA7-EA46-AA92767825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18013" y="2969164"/>
            <a:ext cx="980573" cy="980573"/>
          </a:xfrm>
          <a:prstGeom prst="rect">
            <a:avLst/>
          </a:prstGeom>
        </p:spPr>
      </p:pic>
    </p:spTree>
    <p:extLst>
      <p:ext uri="{BB962C8B-B14F-4D97-AF65-F5344CB8AC3E}">
        <p14:creationId xmlns:p14="http://schemas.microsoft.com/office/powerpoint/2010/main" val="368800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6057798" y="3474720"/>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63750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effectLst/>
                <a:latin typeface="Century Gothic" panose="020B0502020202020204" pitchFamily="34" charset="0"/>
                <a:ea typeface="Calibri"/>
                <a:cs typeface="Times New Roman"/>
              </a:rPr>
              <a:t>inzamelen</a:t>
            </a:r>
          </a:p>
        </p:txBody>
      </p:sp>
      <p:sp>
        <p:nvSpPr>
          <p:cNvPr id="9" name="Text Box 14"/>
          <p:cNvSpPr txBox="1"/>
          <p:nvPr/>
        </p:nvSpPr>
        <p:spPr>
          <a:xfrm>
            <a:off x="5892551" y="353109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100" dirty="0">
                <a:latin typeface="Century Gothic" panose="020B0502020202020204" pitchFamily="34" charset="0"/>
                <a:ea typeface="Calibri"/>
                <a:cs typeface="Times New Roman"/>
              </a:rPr>
              <a:t>hergebruiken</a:t>
            </a:r>
            <a:endParaRPr lang="nl-NL" sz="3100" dirty="0">
              <a:effectLst/>
              <a:latin typeface="Century Gothic" panose="020B0502020202020204" pitchFamily="34" charset="0"/>
              <a:ea typeface="Calibri"/>
              <a:cs typeface="Times New Roman"/>
            </a:endParaRPr>
          </a:p>
        </p:txBody>
      </p:sp>
      <p:sp>
        <p:nvSpPr>
          <p:cNvPr id="11" name="Text Box 14"/>
          <p:cNvSpPr txBox="1"/>
          <p:nvPr/>
        </p:nvSpPr>
        <p:spPr>
          <a:xfrm>
            <a:off x="427620" y="554803"/>
            <a:ext cx="8435592" cy="108183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Hij </a:t>
            </a:r>
            <a:r>
              <a:rPr lang="nl-NL" sz="2000" i="1" u="sng" dirty="0">
                <a:solidFill>
                  <a:srgbClr val="387038"/>
                </a:solidFill>
                <a:latin typeface="Century Gothic" panose="020B0502020202020204" pitchFamily="34" charset="0"/>
                <a:ea typeface="Calibri"/>
                <a:cs typeface="Times New Roman"/>
              </a:rPr>
              <a:t>zamelde</a:t>
            </a:r>
            <a:r>
              <a:rPr lang="nl-NL" sz="2000" i="1" dirty="0">
                <a:solidFill>
                  <a:srgbClr val="387038"/>
                </a:solidFill>
                <a:latin typeface="Century Gothic" panose="020B0502020202020204" pitchFamily="34" charset="0"/>
                <a:ea typeface="Calibri"/>
                <a:cs typeface="Times New Roman"/>
              </a:rPr>
              <a:t> de lege flesjes </a:t>
            </a:r>
            <a:r>
              <a:rPr lang="nl-NL" sz="2000" i="1" u="sng" dirty="0">
                <a:solidFill>
                  <a:srgbClr val="387038"/>
                </a:solidFill>
                <a:latin typeface="Century Gothic" panose="020B0502020202020204" pitchFamily="34" charset="0"/>
                <a:ea typeface="Calibri"/>
                <a:cs typeface="Times New Roman"/>
              </a:rPr>
              <a:t>in</a:t>
            </a:r>
            <a:r>
              <a:rPr lang="nl-NL" sz="2000" i="1" dirty="0">
                <a:solidFill>
                  <a:srgbClr val="387038"/>
                </a:solidFill>
                <a:latin typeface="Century Gothic" panose="020B0502020202020204" pitchFamily="34" charset="0"/>
                <a:ea typeface="Calibri"/>
                <a:cs typeface="Times New Roman"/>
              </a:rPr>
              <a:t> zodat ze hergebruikt konden worden.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100050" y="4338816"/>
            <a:ext cx="2576406" cy="96040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99984" y="4338816"/>
            <a:ext cx="2288440" cy="9433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opnieuw </a:t>
            </a:r>
            <a:br>
              <a:rPr lang="nl-NL" sz="2400" dirty="0">
                <a:effectLst/>
                <a:latin typeface="Century Gothic" panose="020B0502020202020204" pitchFamily="34" charset="0"/>
                <a:ea typeface="Calibri"/>
                <a:cs typeface="Times New Roman"/>
              </a:rPr>
            </a:br>
            <a:r>
              <a:rPr lang="nl-NL" sz="2400" dirty="0">
                <a:effectLst/>
                <a:latin typeface="Century Gothic" panose="020B0502020202020204" pitchFamily="34" charset="0"/>
                <a:ea typeface="Calibri"/>
                <a:cs typeface="Times New Roman"/>
              </a:rPr>
              <a:t>   gebruiken</a:t>
            </a:r>
            <a:endParaRPr lang="nl-NL" sz="1050" dirty="0">
              <a:effectLst/>
              <a:latin typeface="Century Gothic" panose="020B0502020202020204" pitchFamily="34" charset="0"/>
              <a:ea typeface="Calibri"/>
              <a:cs typeface="Times New Roman"/>
            </a:endParaRPr>
          </a:p>
        </p:txBody>
      </p:sp>
      <p:sp>
        <p:nvSpPr>
          <p:cNvPr id="3" name="Text Box 14">
            <a:extLst>
              <a:ext uri="{FF2B5EF4-FFF2-40B4-BE49-F238E27FC236}">
                <a16:creationId xmlns:a16="http://schemas.microsoft.com/office/drawing/2014/main" id="{6DE53901-4014-17EC-6F27-B1FF268FE617}"/>
              </a:ext>
            </a:extLst>
          </p:cNvPr>
          <p:cNvSpPr txBox="1"/>
          <p:nvPr/>
        </p:nvSpPr>
        <p:spPr>
          <a:xfrm>
            <a:off x="251520" y="5446475"/>
            <a:ext cx="5328592" cy="43079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98145D0F-B28A-CC7B-9E27-727497C29780}"/>
              </a:ext>
            </a:extLst>
          </p:cNvPr>
          <p:cNvSpPr txBox="1">
            <a:spLocks noChangeArrowheads="1"/>
          </p:cNvSpPr>
          <p:nvPr/>
        </p:nvSpPr>
        <p:spPr bwMode="auto">
          <a:xfrm>
            <a:off x="272549" y="5417320"/>
            <a:ext cx="5827435" cy="7010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ophalen om er iets mee te doen</a:t>
            </a:r>
            <a:endParaRPr lang="nl-NL" sz="1050" dirty="0">
              <a:effectLst/>
              <a:latin typeface="Century Gothic" panose="020B0502020202020204" pitchFamily="34" charset="0"/>
              <a:ea typeface="Calibri"/>
              <a:cs typeface="Times New Roman"/>
            </a:endParaRPr>
          </a:p>
        </p:txBody>
      </p:sp>
      <p:pic>
        <p:nvPicPr>
          <p:cNvPr id="12" name="Afbeelding 11" descr="Afbeelding met tekening, tekenfilm, clipart, illustratie&#10;&#10;Automatisch gegenereerde beschrijving">
            <a:extLst>
              <a:ext uri="{FF2B5EF4-FFF2-40B4-BE49-F238E27FC236}">
                <a16:creationId xmlns:a16="http://schemas.microsoft.com/office/drawing/2014/main" id="{9FDAAB7B-8669-BFE6-96A8-6B4E028537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204" y="2447675"/>
            <a:ext cx="2611385" cy="2009191"/>
          </a:xfrm>
          <a:prstGeom prst="rect">
            <a:avLst/>
          </a:prstGeom>
        </p:spPr>
      </p:pic>
      <p:pic>
        <p:nvPicPr>
          <p:cNvPr id="16" name="Afbeelding 15" descr="Afbeelding met voedsel, drinkwater, drank, Plastic fles&#10;&#10;Automatisch gegenereerde beschrijving">
            <a:extLst>
              <a:ext uri="{FF2B5EF4-FFF2-40B4-BE49-F238E27FC236}">
                <a16:creationId xmlns:a16="http://schemas.microsoft.com/office/drawing/2014/main" id="{E8CF4219-B5B3-3C48-847B-4E63B39743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13413" y="1682353"/>
            <a:ext cx="2561757" cy="1711254"/>
          </a:xfrm>
          <a:prstGeom prst="rect">
            <a:avLst/>
          </a:prstGeom>
        </p:spPr>
      </p:pic>
    </p:spTree>
    <p:extLst>
      <p:ext uri="{BB962C8B-B14F-4D97-AF65-F5344CB8AC3E}">
        <p14:creationId xmlns:p14="http://schemas.microsoft.com/office/powerpoint/2010/main" val="289226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4"/>
          <p:cNvSpPr txBox="1"/>
          <p:nvPr/>
        </p:nvSpPr>
        <p:spPr>
          <a:xfrm>
            <a:off x="3059832"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9" name="Text Box 14"/>
          <p:cNvSpPr txBox="1"/>
          <p:nvPr/>
        </p:nvSpPr>
        <p:spPr>
          <a:xfrm>
            <a:off x="2945363" y="391742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afleggen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5636" y="4941168"/>
            <a:ext cx="4106999" cy="5012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207369" y="4941168"/>
            <a:ext cx="4055266" cy="50124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tot het einde volgen</a:t>
            </a:r>
            <a:endParaRPr lang="nl-NL" sz="1100" dirty="0">
              <a:effectLst/>
              <a:latin typeface="Century Gothic" panose="020B0502020202020204" pitchFamily="34" charset="0"/>
              <a:ea typeface="Calibri"/>
              <a:cs typeface="Times New Roman"/>
            </a:endParaRPr>
          </a:p>
        </p:txBody>
      </p:sp>
      <p:pic>
        <p:nvPicPr>
          <p:cNvPr id="17" name="Picture 4" descr="C:\Users\Kosterm\Downloads\shutterstock_141398948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565033">
            <a:off x="380916" y="2153020"/>
            <a:ext cx="8284455" cy="13481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4"/>
          <p:cNvSpPr txBox="1"/>
          <p:nvPr/>
        </p:nvSpPr>
        <p:spPr>
          <a:xfrm>
            <a:off x="4967618" y="411360"/>
            <a:ext cx="5292080" cy="82184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Hij </a:t>
            </a:r>
            <a:r>
              <a:rPr lang="nl-NL" sz="2000" i="1" u="sng" dirty="0">
                <a:solidFill>
                  <a:srgbClr val="387038"/>
                </a:solidFill>
                <a:effectLst/>
                <a:latin typeface="Century Gothic" panose="020B0502020202020204" pitchFamily="34" charset="0"/>
                <a:ea typeface="Calibri"/>
                <a:cs typeface="Times New Roman"/>
              </a:rPr>
              <a:t>legde</a:t>
            </a:r>
            <a:r>
              <a:rPr lang="nl-NL" sz="2000" i="1" dirty="0">
                <a:solidFill>
                  <a:srgbClr val="387038"/>
                </a:solidFill>
                <a:effectLst/>
                <a:latin typeface="Century Gothic" panose="020B0502020202020204" pitchFamily="34" charset="0"/>
                <a:ea typeface="Calibri"/>
                <a:cs typeface="Times New Roman"/>
              </a:rPr>
              <a:t> het hele stuk </a:t>
            </a:r>
            <a:r>
              <a:rPr lang="nl-NL" sz="2000" i="1" u="sng" dirty="0">
                <a:solidFill>
                  <a:srgbClr val="387038"/>
                </a:solidFill>
                <a:effectLst/>
                <a:latin typeface="Century Gothic" panose="020B0502020202020204" pitchFamily="34" charset="0"/>
                <a:ea typeface="Calibri"/>
                <a:cs typeface="Times New Roman"/>
              </a:rPr>
              <a:t>af</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3" name="PIJL-RECHTS 12"/>
          <p:cNvSpPr/>
          <p:nvPr/>
        </p:nvSpPr>
        <p:spPr>
          <a:xfrm rot="19453537">
            <a:off x="2008595" y="3615267"/>
            <a:ext cx="421761" cy="3421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PIJL-RECHTS 21"/>
          <p:cNvSpPr/>
          <p:nvPr/>
        </p:nvSpPr>
        <p:spPr>
          <a:xfrm rot="19453537">
            <a:off x="3640974" y="2655988"/>
            <a:ext cx="421761" cy="3421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PIJL-RECHTS 22"/>
          <p:cNvSpPr/>
          <p:nvPr/>
        </p:nvSpPr>
        <p:spPr>
          <a:xfrm>
            <a:off x="5657263" y="2362667"/>
            <a:ext cx="421761" cy="3421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PIJL-RECHTS 23"/>
          <p:cNvSpPr/>
          <p:nvPr/>
        </p:nvSpPr>
        <p:spPr>
          <a:xfrm rot="19453537">
            <a:off x="7322864" y="1929493"/>
            <a:ext cx="421761" cy="3421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clipart, tekenfilm, illustratie, Graphics&#10;&#10;Automatisch gegenereerde beschrijving">
            <a:extLst>
              <a:ext uri="{FF2B5EF4-FFF2-40B4-BE49-F238E27FC236}">
                <a16:creationId xmlns:a16="http://schemas.microsoft.com/office/drawing/2014/main" id="{23BB7431-E957-F1B8-9393-9641B363B3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374" y="467083"/>
            <a:ext cx="2941496" cy="1960997"/>
          </a:xfrm>
          <a:prstGeom prst="rect">
            <a:avLst/>
          </a:prstGeom>
        </p:spPr>
      </p:pic>
    </p:spTree>
    <p:extLst>
      <p:ext uri="{BB962C8B-B14F-4D97-AF65-F5344CB8AC3E}">
        <p14:creationId xmlns:p14="http://schemas.microsoft.com/office/powerpoint/2010/main" val="419328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25 </a:t>
            </a:r>
            <a:r>
              <a:rPr lang="nl-NL">
                <a:solidFill>
                  <a:srgbClr val="C00000"/>
                </a:solidFill>
                <a:latin typeface="Century Gothic" panose="020B0502020202020204" pitchFamily="34" charset="0"/>
              </a:rPr>
              <a:t>– 20 juni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15616" y="2348881"/>
            <a:ext cx="4464496"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468560" y="2256354"/>
            <a:ext cx="756084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presteren</a:t>
            </a:r>
            <a:endParaRPr lang="nl-NL" sz="1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115616" y="3356992"/>
            <a:ext cx="1589354" cy="15678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88024" y="1432346"/>
            <a:ext cx="1057995" cy="916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579615" y="3780634"/>
            <a:ext cx="955771" cy="8407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76775" y="4544745"/>
            <a:ext cx="291875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3" name="Text Box 14"/>
          <p:cNvSpPr txBox="1"/>
          <p:nvPr/>
        </p:nvSpPr>
        <p:spPr>
          <a:xfrm>
            <a:off x="4211960" y="825813"/>
            <a:ext cx="343144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635896" y="819113"/>
            <a:ext cx="466755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motivatie</a:t>
            </a:r>
            <a:endParaRPr lang="nl-NL" sz="1050" b="1" dirty="0">
              <a:effectLst/>
              <a:latin typeface="Century Gothic" panose="020B0502020202020204" pitchFamily="34" charset="0"/>
              <a:ea typeface="Calibri"/>
              <a:cs typeface="Times New Roman"/>
            </a:endParaRPr>
          </a:p>
        </p:txBody>
      </p:sp>
      <p:sp>
        <p:nvSpPr>
          <p:cNvPr id="15" name="Text Box 14"/>
          <p:cNvSpPr txBox="1"/>
          <p:nvPr/>
        </p:nvSpPr>
        <p:spPr>
          <a:xfrm>
            <a:off x="557326" y="4910321"/>
            <a:ext cx="21476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11039" y="486916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trots zijn</a:t>
            </a:r>
            <a:endParaRPr lang="nl-NL" sz="1050" b="1"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115616" y="3212976"/>
            <a:ext cx="4464496" cy="9279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1082619" y="3218086"/>
            <a:ext cx="5001549" cy="5709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voor elkaar krijgen, </a:t>
            </a:r>
            <a:br>
              <a:rPr lang="nl-NL" sz="2800" dirty="0">
                <a:latin typeface="Century Gothic" panose="020B0502020202020204" pitchFamily="34" charset="0"/>
                <a:ea typeface="Calibri"/>
                <a:cs typeface="Times New Roman"/>
              </a:rPr>
            </a:br>
            <a:r>
              <a:rPr lang="nl-NL" sz="2800" dirty="0">
                <a:latin typeface="Century Gothic" panose="020B0502020202020204" pitchFamily="34" charset="0"/>
                <a:ea typeface="Calibri"/>
                <a:cs typeface="Times New Roman"/>
              </a:rPr>
              <a:t>een taak goed uitvoeren</a:t>
            </a:r>
            <a:endParaRPr lang="nl-NL" sz="1100" dirty="0">
              <a:effectLst/>
              <a:latin typeface="Century Gothic" panose="020B0502020202020204" pitchFamily="34" charset="0"/>
              <a:ea typeface="Calibri"/>
              <a:cs typeface="Times New Roman"/>
            </a:endParaRPr>
          </a:p>
        </p:txBody>
      </p:sp>
      <p:sp>
        <p:nvSpPr>
          <p:cNvPr id="19" name="Text Box 14"/>
          <p:cNvSpPr txBox="1"/>
          <p:nvPr/>
        </p:nvSpPr>
        <p:spPr>
          <a:xfrm>
            <a:off x="4223938" y="1412776"/>
            <a:ext cx="438051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4139952" y="1412777"/>
            <a:ext cx="4464496" cy="3654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 de wil om iets te doen</a:t>
            </a:r>
          </a:p>
        </p:txBody>
      </p:sp>
      <p:sp>
        <p:nvSpPr>
          <p:cNvPr id="23" name="Text Box 14">
            <a:extLst>
              <a:ext uri="{FF2B5EF4-FFF2-40B4-BE49-F238E27FC236}">
                <a16:creationId xmlns:a16="http://schemas.microsoft.com/office/drawing/2014/main" id="{667B7F8B-F7A9-4F2A-BE1E-A953D8976D4E}"/>
              </a:ext>
            </a:extLst>
          </p:cNvPr>
          <p:cNvSpPr txBox="1"/>
          <p:nvPr/>
        </p:nvSpPr>
        <p:spPr>
          <a:xfrm>
            <a:off x="5148064" y="4509120"/>
            <a:ext cx="302433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prestatie</a:t>
            </a:r>
            <a:endParaRPr lang="nl-NL" sz="1050" b="1" dirty="0">
              <a:effectLst/>
              <a:latin typeface="Century Gothic" panose="020B0502020202020204" pitchFamily="34" charset="0"/>
              <a:ea typeface="Calibri"/>
              <a:cs typeface="Times New Roman"/>
            </a:endParaRPr>
          </a:p>
        </p:txBody>
      </p:sp>
      <p:sp>
        <p:nvSpPr>
          <p:cNvPr id="25" name="Text Box 14">
            <a:extLst>
              <a:ext uri="{FF2B5EF4-FFF2-40B4-BE49-F238E27FC236}">
                <a16:creationId xmlns:a16="http://schemas.microsoft.com/office/drawing/2014/main" id="{AD133AC0-A5C2-48FD-8FEC-2157F914D51B}"/>
              </a:ext>
            </a:extLst>
          </p:cNvPr>
          <p:cNvSpPr txBox="1"/>
          <p:nvPr/>
        </p:nvSpPr>
        <p:spPr>
          <a:xfrm>
            <a:off x="3890931" y="5145489"/>
            <a:ext cx="5001549" cy="5799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E6A69314-E4DB-4F69-A850-A4701A289CCF}"/>
              </a:ext>
            </a:extLst>
          </p:cNvPr>
          <p:cNvSpPr txBox="1">
            <a:spLocks noChangeArrowheads="1"/>
          </p:cNvSpPr>
          <p:nvPr/>
        </p:nvSpPr>
        <p:spPr bwMode="auto">
          <a:xfrm>
            <a:off x="3894208" y="5127206"/>
            <a:ext cx="5001549" cy="5709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bijzonders wat je doet</a:t>
            </a:r>
            <a:endParaRPr lang="nl-NL" sz="1100" dirty="0">
              <a:effectLst/>
              <a:latin typeface="Century Gothic" panose="020B0502020202020204" pitchFamily="34" charset="0"/>
              <a:ea typeface="Calibri"/>
              <a:cs typeface="Times New Roman"/>
            </a:endParaRPr>
          </a:p>
        </p:txBody>
      </p:sp>
      <p:pic>
        <p:nvPicPr>
          <p:cNvPr id="26" name="Picture 3" descr="C:\Users\dasg\Downloads\shutterstock_1715441641.jpg">
            <a:extLst>
              <a:ext uri="{FF2B5EF4-FFF2-40B4-BE49-F238E27FC236}">
                <a16:creationId xmlns:a16="http://schemas.microsoft.com/office/drawing/2014/main" id="{7C896F68-EAB3-4D1A-99BE-4B75AC8BEB5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22152" y="902889"/>
            <a:ext cx="2443000" cy="137856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descr="Afbeelding met tekening, tekenfilm, clipart, illustratie&#10;&#10;Automatisch gegenereerde beschrijving">
            <a:extLst>
              <a:ext uri="{FF2B5EF4-FFF2-40B4-BE49-F238E27FC236}">
                <a16:creationId xmlns:a16="http://schemas.microsoft.com/office/drawing/2014/main" id="{DEE9DE14-90B1-E921-930C-A26491CDEC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0168" y="2309198"/>
            <a:ext cx="2611385" cy="2009191"/>
          </a:xfrm>
          <a:prstGeom prst="rect">
            <a:avLst/>
          </a:prstGeom>
        </p:spPr>
      </p:pic>
    </p:spTree>
    <p:extLst>
      <p:ext uri="{BB962C8B-B14F-4D97-AF65-F5344CB8AC3E}">
        <p14:creationId xmlns:p14="http://schemas.microsoft.com/office/powerpoint/2010/main" val="957131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terugdoen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iets doen in ruil voor</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Met het inzamelen van lege blikjes en flesjes </a:t>
            </a:r>
            <a:r>
              <a:rPr lang="nl-NL" sz="2800" i="1" u="sng" dirty="0">
                <a:solidFill>
                  <a:srgbClr val="387038"/>
                </a:solidFill>
                <a:latin typeface="Century Gothic" panose="020B0502020202020204" pitchFamily="34" charset="0"/>
                <a:cs typeface="Times New Roman"/>
              </a:rPr>
              <a:t>deed</a:t>
            </a:r>
            <a:r>
              <a:rPr lang="nl-NL" sz="2800" i="1" dirty="0">
                <a:solidFill>
                  <a:srgbClr val="387038"/>
                </a:solidFill>
                <a:latin typeface="Century Gothic" panose="020B0502020202020204" pitchFamily="34" charset="0"/>
                <a:cs typeface="Times New Roman"/>
              </a:rPr>
              <a:t> hij iets </a:t>
            </a:r>
            <a:r>
              <a:rPr lang="nl-NL" sz="2800" i="1" u="sng" dirty="0">
                <a:solidFill>
                  <a:srgbClr val="387038"/>
                </a:solidFill>
                <a:latin typeface="Century Gothic" panose="020B0502020202020204" pitchFamily="34" charset="0"/>
                <a:cs typeface="Times New Roman"/>
              </a:rPr>
              <a:t>terug</a:t>
            </a:r>
            <a:r>
              <a:rPr lang="nl-NL" sz="2800" i="1" dirty="0">
                <a:solidFill>
                  <a:srgbClr val="387038"/>
                </a:solidFill>
                <a:latin typeface="Century Gothic" panose="020B0502020202020204" pitchFamily="34" charset="0"/>
                <a:cs typeface="Times New Roman"/>
              </a:rPr>
              <a:t> voor de natuur. </a:t>
            </a:r>
            <a:endParaRPr lang="nl-NL" sz="2800" i="1" dirty="0">
              <a:solidFill>
                <a:srgbClr val="00B050"/>
              </a:solidFill>
              <a:latin typeface="Century Gothic" panose="020B0502020202020204" pitchFamily="34" charset="0"/>
            </a:endParaRPr>
          </a:p>
        </p:txBody>
      </p:sp>
      <p:pic>
        <p:nvPicPr>
          <p:cNvPr id="2" name="Afbeelding 1" descr="Afbeelding met Kinderkunst, kaart, clipart, illustratie&#10;&#10;Automatisch gegenereerde beschrijving">
            <a:extLst>
              <a:ext uri="{FF2B5EF4-FFF2-40B4-BE49-F238E27FC236}">
                <a16:creationId xmlns:a16="http://schemas.microsoft.com/office/drawing/2014/main" id="{B2EDB98F-463C-D5EF-1F11-222AA29C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1844824"/>
            <a:ext cx="3961782" cy="3591921"/>
          </a:xfrm>
          <a:prstGeom prst="rect">
            <a:avLst/>
          </a:prstGeom>
        </p:spPr>
      </p:pic>
    </p:spTree>
    <p:extLst>
      <p:ext uri="{BB962C8B-B14F-4D97-AF65-F5344CB8AC3E}">
        <p14:creationId xmlns:p14="http://schemas.microsoft.com/office/powerpoint/2010/main" val="275965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slechts</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niet meer dan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In </a:t>
            </a:r>
            <a:r>
              <a:rPr lang="nl-NL" sz="2800" i="1" u="sng" dirty="0">
                <a:solidFill>
                  <a:srgbClr val="387038"/>
                </a:solidFill>
                <a:latin typeface="Century Gothic" panose="020B0502020202020204" pitchFamily="34" charset="0"/>
                <a:cs typeface="Times New Roman"/>
              </a:rPr>
              <a:t>slechts</a:t>
            </a:r>
            <a:r>
              <a:rPr lang="nl-NL" sz="2800" i="1" dirty="0">
                <a:solidFill>
                  <a:srgbClr val="387038"/>
                </a:solidFill>
                <a:latin typeface="Century Gothic" panose="020B0502020202020204" pitchFamily="34" charset="0"/>
                <a:cs typeface="Times New Roman"/>
              </a:rPr>
              <a:t> 50 minuten had hij al € 7,50 aan statiegeld ingezameld. </a:t>
            </a:r>
            <a:endParaRPr lang="nl-NL" sz="2800" i="1" dirty="0">
              <a:solidFill>
                <a:srgbClr val="00B050"/>
              </a:solidFill>
              <a:latin typeface="Century Gothic" panose="020B0502020202020204" pitchFamily="34" charset="0"/>
            </a:endParaRPr>
          </a:p>
        </p:txBody>
      </p:sp>
      <p:pic>
        <p:nvPicPr>
          <p:cNvPr id="2" name="Afbeelding 1" descr="Afbeelding met klok, illustratie, ontwerp&#10;&#10;Beschrijving automatisch gegenereerd met gemiddelde betrouwbaarheid">
            <a:extLst>
              <a:ext uri="{FF2B5EF4-FFF2-40B4-BE49-F238E27FC236}">
                <a16:creationId xmlns:a16="http://schemas.microsoft.com/office/drawing/2014/main" id="{65EFA42F-74A7-A8C4-7FB4-022D5DB335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0072" y="260648"/>
            <a:ext cx="3600400" cy="4442894"/>
          </a:xfrm>
          <a:prstGeom prst="rect">
            <a:avLst/>
          </a:prstGeom>
        </p:spPr>
      </p:pic>
      <p:grpSp>
        <p:nvGrpSpPr>
          <p:cNvPr id="3" name="Groep 2">
            <a:extLst>
              <a:ext uri="{FF2B5EF4-FFF2-40B4-BE49-F238E27FC236}">
                <a16:creationId xmlns:a16="http://schemas.microsoft.com/office/drawing/2014/main" id="{7D86589D-D533-6599-BD16-7DBCC6462E41}"/>
              </a:ext>
            </a:extLst>
          </p:cNvPr>
          <p:cNvGrpSpPr/>
          <p:nvPr/>
        </p:nvGrpSpPr>
        <p:grpSpPr>
          <a:xfrm>
            <a:off x="395536" y="2276872"/>
            <a:ext cx="3982882" cy="3064416"/>
            <a:chOff x="683568" y="3529169"/>
            <a:chExt cx="3982882" cy="3064416"/>
          </a:xfrm>
        </p:grpSpPr>
        <p:pic>
          <p:nvPicPr>
            <p:cNvPr id="4" name="Afbeelding 3" descr="Afbeelding met tekening, tekenfilm, clipart, illustratie&#10;&#10;Automatisch gegenereerde beschrijving">
              <a:extLst>
                <a:ext uri="{FF2B5EF4-FFF2-40B4-BE49-F238E27FC236}">
                  <a16:creationId xmlns:a16="http://schemas.microsoft.com/office/drawing/2014/main" id="{9E81F917-2941-0A84-D3FF-AD06D2701C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3529169"/>
              <a:ext cx="3982882" cy="3064416"/>
            </a:xfrm>
            <a:prstGeom prst="rect">
              <a:avLst/>
            </a:prstGeom>
          </p:spPr>
        </p:pic>
        <p:sp>
          <p:nvSpPr>
            <p:cNvPr id="5" name="Tekstvak 4">
              <a:extLst>
                <a:ext uri="{FF2B5EF4-FFF2-40B4-BE49-F238E27FC236}">
                  <a16:creationId xmlns:a16="http://schemas.microsoft.com/office/drawing/2014/main" id="{573D1576-980E-ED0E-90FF-413B8069C788}"/>
                </a:ext>
              </a:extLst>
            </p:cNvPr>
            <p:cNvSpPr txBox="1"/>
            <p:nvPr/>
          </p:nvSpPr>
          <p:spPr>
            <a:xfrm>
              <a:off x="2783021" y="4538157"/>
              <a:ext cx="1440160" cy="523220"/>
            </a:xfrm>
            <a:prstGeom prst="rect">
              <a:avLst/>
            </a:prstGeom>
            <a:noFill/>
          </p:spPr>
          <p:txBody>
            <a:bodyPr wrap="square" rtlCol="0">
              <a:spAutoFit/>
            </a:bodyPr>
            <a:lstStyle/>
            <a:p>
              <a:r>
                <a:rPr lang="nl-NL" sz="2800" dirty="0">
                  <a:latin typeface="Abadi" panose="020B0604020202020204" pitchFamily="34" charset="0"/>
                </a:rPr>
                <a:t>€ 7,50</a:t>
              </a:r>
              <a:endParaRPr lang="nl-NL" dirty="0">
                <a:latin typeface="Abadi" panose="020B0604020202020204" pitchFamily="34" charset="0"/>
              </a:endParaRPr>
            </a:p>
          </p:txBody>
        </p:sp>
      </p:grpSp>
    </p:spTree>
    <p:extLst>
      <p:ext uri="{BB962C8B-B14F-4D97-AF65-F5344CB8AC3E}">
        <p14:creationId xmlns:p14="http://schemas.microsoft.com/office/powerpoint/2010/main" val="2837989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17196"/>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vorm</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de manier waarop zich iets laat  zien, de soort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Dit is ook </a:t>
            </a:r>
            <a:r>
              <a:rPr lang="nl-NL" sz="2800" i="1" u="sng" dirty="0">
                <a:solidFill>
                  <a:srgbClr val="387038"/>
                </a:solidFill>
                <a:latin typeface="Century Gothic" panose="020B0502020202020204" pitchFamily="34" charset="0"/>
                <a:cs typeface="Times New Roman"/>
              </a:rPr>
              <a:t>een vorm</a:t>
            </a:r>
            <a:r>
              <a:rPr lang="nl-NL" sz="2800" i="1" dirty="0">
                <a:solidFill>
                  <a:srgbClr val="387038"/>
                </a:solidFill>
                <a:latin typeface="Century Gothic" panose="020B0502020202020204" pitchFamily="34" charset="0"/>
                <a:cs typeface="Times New Roman"/>
              </a:rPr>
              <a:t> van geld verdienen. </a:t>
            </a:r>
            <a:endParaRPr lang="nl-NL" sz="2800" i="1" dirty="0">
              <a:solidFill>
                <a:srgbClr val="00B050"/>
              </a:solidFill>
              <a:latin typeface="Century Gothic" panose="020B0502020202020204" pitchFamily="34" charset="0"/>
            </a:endParaRPr>
          </a:p>
        </p:txBody>
      </p:sp>
      <p:grpSp>
        <p:nvGrpSpPr>
          <p:cNvPr id="6" name="Groep 5">
            <a:extLst>
              <a:ext uri="{FF2B5EF4-FFF2-40B4-BE49-F238E27FC236}">
                <a16:creationId xmlns:a16="http://schemas.microsoft.com/office/drawing/2014/main" id="{3BFF3780-5586-E15A-96CA-6AF7362279F8}"/>
              </a:ext>
            </a:extLst>
          </p:cNvPr>
          <p:cNvGrpSpPr/>
          <p:nvPr/>
        </p:nvGrpSpPr>
        <p:grpSpPr>
          <a:xfrm>
            <a:off x="4211960" y="2636912"/>
            <a:ext cx="3982882" cy="3064416"/>
            <a:chOff x="683568" y="3529169"/>
            <a:chExt cx="3982882" cy="3064416"/>
          </a:xfrm>
        </p:grpSpPr>
        <p:pic>
          <p:nvPicPr>
            <p:cNvPr id="7" name="Afbeelding 6" descr="Afbeelding met tekening, tekenfilm, clipart, illustratie&#10;&#10;Automatisch gegenereerde beschrijving">
              <a:extLst>
                <a:ext uri="{FF2B5EF4-FFF2-40B4-BE49-F238E27FC236}">
                  <a16:creationId xmlns:a16="http://schemas.microsoft.com/office/drawing/2014/main" id="{0CC64482-5C6D-1EEB-5353-CAC76BF949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3529169"/>
              <a:ext cx="3982882" cy="3064416"/>
            </a:xfrm>
            <a:prstGeom prst="rect">
              <a:avLst/>
            </a:prstGeom>
          </p:spPr>
        </p:pic>
        <p:sp>
          <p:nvSpPr>
            <p:cNvPr id="9" name="Tekstvak 8">
              <a:extLst>
                <a:ext uri="{FF2B5EF4-FFF2-40B4-BE49-F238E27FC236}">
                  <a16:creationId xmlns:a16="http://schemas.microsoft.com/office/drawing/2014/main" id="{59EF97EC-529B-0616-6607-37952BC31F31}"/>
                </a:ext>
              </a:extLst>
            </p:cNvPr>
            <p:cNvSpPr txBox="1"/>
            <p:nvPr/>
          </p:nvSpPr>
          <p:spPr>
            <a:xfrm>
              <a:off x="2783021" y="4538157"/>
              <a:ext cx="1440160" cy="523220"/>
            </a:xfrm>
            <a:prstGeom prst="rect">
              <a:avLst/>
            </a:prstGeom>
            <a:noFill/>
          </p:spPr>
          <p:txBody>
            <a:bodyPr wrap="square" rtlCol="0">
              <a:spAutoFit/>
            </a:bodyPr>
            <a:lstStyle/>
            <a:p>
              <a:r>
                <a:rPr lang="nl-NL" sz="2800" dirty="0">
                  <a:latin typeface="Abadi" panose="020B0604020202020204" pitchFamily="34" charset="0"/>
                </a:rPr>
                <a:t>€ 7,50</a:t>
              </a:r>
              <a:endParaRPr lang="nl-NL" dirty="0">
                <a:latin typeface="Abadi" panose="020B0604020202020204" pitchFamily="34" charset="0"/>
              </a:endParaRPr>
            </a:p>
          </p:txBody>
        </p:sp>
      </p:grpSp>
    </p:spTree>
    <p:extLst>
      <p:ext uri="{BB962C8B-B14F-4D97-AF65-F5344CB8AC3E}">
        <p14:creationId xmlns:p14="http://schemas.microsoft.com/office/powerpoint/2010/main" val="429010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inmiddels</a:t>
            </a:r>
          </a:p>
        </p:txBody>
      </p:sp>
      <p:grpSp>
        <p:nvGrpSpPr>
          <p:cNvPr id="4" name="Groep 3">
            <a:extLst>
              <a:ext uri="{FF2B5EF4-FFF2-40B4-BE49-F238E27FC236}">
                <a16:creationId xmlns:a16="http://schemas.microsoft.com/office/drawing/2014/main" id="{85DC28BF-1B4F-47A8-C10B-70577CD7DEB7}"/>
              </a:ext>
            </a:extLst>
          </p:cNvPr>
          <p:cNvGrpSpPr/>
          <p:nvPr/>
        </p:nvGrpSpPr>
        <p:grpSpPr>
          <a:xfrm>
            <a:off x="3131840" y="3190510"/>
            <a:ext cx="5724128" cy="3420133"/>
            <a:chOff x="3408851" y="3190510"/>
            <a:chExt cx="5724128" cy="3420133"/>
          </a:xfrm>
        </p:grpSpPr>
        <p:pic>
          <p:nvPicPr>
            <p:cNvPr id="1026" name="Picture 2" descr="Statiegeld op blik">
              <a:extLst>
                <a:ext uri="{FF2B5EF4-FFF2-40B4-BE49-F238E27FC236}">
                  <a16:creationId xmlns:a16="http://schemas.microsoft.com/office/drawing/2014/main" id="{3AF1F6BB-6F71-4966-EA6E-97318FE7B8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8851" y="3190510"/>
              <a:ext cx="5724128" cy="32198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665B64EA-4F34-26CC-10B2-0385385BFE0D}"/>
                </a:ext>
              </a:extLst>
            </p:cNvPr>
            <p:cNvSpPr txBox="1"/>
            <p:nvPr/>
          </p:nvSpPr>
          <p:spPr>
            <a:xfrm>
              <a:off x="3408851" y="6441366"/>
              <a:ext cx="4822370" cy="169277"/>
            </a:xfrm>
            <a:prstGeom prst="rect">
              <a:avLst/>
            </a:prstGeom>
            <a:noFill/>
          </p:spPr>
          <p:txBody>
            <a:bodyPr wrap="square">
              <a:spAutoFit/>
            </a:bodyPr>
            <a:lstStyle/>
            <a:p>
              <a:r>
                <a:rPr lang="nl-NL" sz="500" dirty="0">
                  <a:solidFill>
                    <a:schemeClr val="bg1">
                      <a:lumMod val="85000"/>
                    </a:schemeClr>
                  </a:solidFill>
                </a:rPr>
                <a:t>https://backend.vanafhier.nl/sites/default/files/styles/twig_image_landscape_wide_650_315/public/images/statiegeld%20op%20blik.png.webp?h=9fa8c5a6&amp;itok=3rwlvi6-</a:t>
              </a:r>
            </a:p>
          </p:txBody>
        </p:sp>
      </p:grpSp>
      <p:grpSp>
        <p:nvGrpSpPr>
          <p:cNvPr id="8" name="Groep 7">
            <a:extLst>
              <a:ext uri="{FF2B5EF4-FFF2-40B4-BE49-F238E27FC236}">
                <a16:creationId xmlns:a16="http://schemas.microsoft.com/office/drawing/2014/main" id="{92F10C79-BB79-0406-9EA2-87FB5659AF13}"/>
              </a:ext>
            </a:extLst>
          </p:cNvPr>
          <p:cNvGrpSpPr/>
          <p:nvPr/>
        </p:nvGrpSpPr>
        <p:grpSpPr>
          <a:xfrm>
            <a:off x="467544" y="1861220"/>
            <a:ext cx="4822370" cy="3389099"/>
            <a:chOff x="467544" y="1861220"/>
            <a:chExt cx="4822370" cy="3389099"/>
          </a:xfrm>
        </p:grpSpPr>
        <p:pic>
          <p:nvPicPr>
            <p:cNvPr id="1028" name="Picture 4" descr="Lever je kleine flesjes in: statiegeld! - HKV Achilles ...">
              <a:extLst>
                <a:ext uri="{FF2B5EF4-FFF2-40B4-BE49-F238E27FC236}">
                  <a16:creationId xmlns:a16="http://schemas.microsoft.com/office/drawing/2014/main" id="{7E09396E-FF06-6A73-EA67-12DA57D36B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861220"/>
              <a:ext cx="4351111" cy="321982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ACE5C0F3-5720-2705-C476-D4630EE4C542}"/>
                </a:ext>
              </a:extLst>
            </p:cNvPr>
            <p:cNvSpPr txBox="1"/>
            <p:nvPr/>
          </p:nvSpPr>
          <p:spPr>
            <a:xfrm>
              <a:off x="467544" y="5081042"/>
              <a:ext cx="4822370" cy="169277"/>
            </a:xfrm>
            <a:prstGeom prst="rect">
              <a:avLst/>
            </a:prstGeom>
            <a:noFill/>
          </p:spPr>
          <p:txBody>
            <a:bodyPr wrap="square">
              <a:spAutoFit/>
            </a:bodyPr>
            <a:lstStyle/>
            <a:p>
              <a:r>
                <a:rPr lang="nl-NL" sz="500" dirty="0">
                  <a:solidFill>
                    <a:schemeClr val="bg1">
                      <a:lumMod val="85000"/>
                    </a:schemeClr>
                  </a:solidFill>
                </a:rPr>
                <a:t>https://www.hkvachilles.nl/uploads/2022-05/e0be33f881076fd1de7b5b5f709fe891_default.png</a:t>
              </a:r>
            </a:p>
          </p:txBody>
        </p:sp>
      </p:grpSp>
    </p:spTree>
    <p:extLst>
      <p:ext uri="{BB962C8B-B14F-4D97-AF65-F5344CB8AC3E}">
        <p14:creationId xmlns:p14="http://schemas.microsoft.com/office/powerpoint/2010/main" val="290473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volledig</a:t>
            </a:r>
          </a:p>
        </p:txBody>
      </p:sp>
      <p:pic>
        <p:nvPicPr>
          <p:cNvPr id="3" name="Afbeelding 2" descr="Afbeelding met hemel, Achterverlichting, silhouet, warmte&#10;&#10;Automatisch gegenereerde beschrijving">
            <a:extLst>
              <a:ext uri="{FF2B5EF4-FFF2-40B4-BE49-F238E27FC236}">
                <a16:creationId xmlns:a16="http://schemas.microsoft.com/office/drawing/2014/main" id="{DB84F0F2-FE9A-C4C1-082B-8CE736DBF1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26" y="1312556"/>
            <a:ext cx="5524548" cy="5512787"/>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34960"/>
            <a:ext cx="9180512" cy="1200329"/>
          </a:xfrm>
          <a:prstGeom prst="rect">
            <a:avLst/>
          </a:prstGeom>
          <a:noFill/>
        </p:spPr>
        <p:txBody>
          <a:bodyPr wrap="square" rtlCol="0">
            <a:spAutoFit/>
          </a:bodyPr>
          <a:lstStyle/>
          <a:p>
            <a:r>
              <a:rPr lang="nl-NL" sz="7200" b="1" u="sng" dirty="0">
                <a:latin typeface="Century Gothic" panose="020B0502020202020204" pitchFamily="34" charset="0"/>
              </a:rPr>
              <a:t>inzamelen</a:t>
            </a:r>
          </a:p>
        </p:txBody>
      </p:sp>
      <p:pic>
        <p:nvPicPr>
          <p:cNvPr id="3" name="Afbeelding 2" descr="Afbeelding met tekening, tekenfilm, clipart, illustratie&#10;&#10;Automatisch gegenereerde beschrijving">
            <a:extLst>
              <a:ext uri="{FF2B5EF4-FFF2-40B4-BE49-F238E27FC236}">
                <a16:creationId xmlns:a16="http://schemas.microsoft.com/office/drawing/2014/main" id="{697D4241-1890-75C7-4FEA-032F620405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84784"/>
            <a:ext cx="7071360" cy="544068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9CE562C-89CC-A469-E4AC-FB228F9ECF11}"/>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afleggen</a:t>
            </a:r>
          </a:p>
        </p:txBody>
      </p:sp>
      <p:pic>
        <p:nvPicPr>
          <p:cNvPr id="4" name="Afbeelding 3" descr="Afbeelding met clipart, tekenfilm, illustratie, Graphics&#10;&#10;Automatisch gegenereerde beschrijving">
            <a:extLst>
              <a:ext uri="{FF2B5EF4-FFF2-40B4-BE49-F238E27FC236}">
                <a16:creationId xmlns:a16="http://schemas.microsoft.com/office/drawing/2014/main" id="{E46B7103-4A07-C229-83D6-BEF9F875B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982" y="1484784"/>
            <a:ext cx="7802036" cy="5201357"/>
          </a:xfrm>
          <a:prstGeom prst="rect">
            <a:avLst/>
          </a:prstGeom>
        </p:spPr>
      </p:pic>
    </p:spTree>
    <p:extLst>
      <p:ext uri="{BB962C8B-B14F-4D97-AF65-F5344CB8AC3E}">
        <p14:creationId xmlns:p14="http://schemas.microsoft.com/office/powerpoint/2010/main" val="375314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planning</a:t>
            </a:r>
          </a:p>
        </p:txBody>
      </p:sp>
      <p:pic>
        <p:nvPicPr>
          <p:cNvPr id="2" name="Afbeelding 1" descr="Afbeelding met clipart, tekenfilm, illustratie, Graphics&#10;&#10;Automatisch gegenereerde beschrijving">
            <a:extLst>
              <a:ext uri="{FF2B5EF4-FFF2-40B4-BE49-F238E27FC236}">
                <a16:creationId xmlns:a16="http://schemas.microsoft.com/office/drawing/2014/main" id="{F1EC47BE-61BA-07CC-1B78-EFC0ECE33B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82" y="1484784"/>
            <a:ext cx="7802036" cy="5201357"/>
          </a:xfrm>
          <a:prstGeom prst="rect">
            <a:avLst/>
          </a:prstGeom>
        </p:spPr>
      </p:pic>
      <p:sp>
        <p:nvSpPr>
          <p:cNvPr id="3" name="Pijl: rechts 2">
            <a:extLst>
              <a:ext uri="{FF2B5EF4-FFF2-40B4-BE49-F238E27FC236}">
                <a16:creationId xmlns:a16="http://schemas.microsoft.com/office/drawing/2014/main" id="{162672F4-7D42-561F-6B91-C89C34DC1410}"/>
              </a:ext>
            </a:extLst>
          </p:cNvPr>
          <p:cNvSpPr/>
          <p:nvPr/>
        </p:nvSpPr>
        <p:spPr>
          <a:xfrm rot="19757327">
            <a:off x="132036" y="4305733"/>
            <a:ext cx="1080120" cy="792088"/>
          </a:xfrm>
          <a:prstGeom prst="rightArrow">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slechts</a:t>
            </a:r>
          </a:p>
        </p:txBody>
      </p:sp>
      <p:pic>
        <p:nvPicPr>
          <p:cNvPr id="3" name="Afbeelding 2" descr="Afbeelding met klok, illustratie, ontwerp&#10;&#10;Beschrijving automatisch gegenereerd met gemiddelde betrouwbaarheid">
            <a:extLst>
              <a:ext uri="{FF2B5EF4-FFF2-40B4-BE49-F238E27FC236}">
                <a16:creationId xmlns:a16="http://schemas.microsoft.com/office/drawing/2014/main" id="{E311A724-B139-9095-691E-208022118C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0072" y="260648"/>
            <a:ext cx="3600400" cy="4442894"/>
          </a:xfrm>
          <a:prstGeom prst="rect">
            <a:avLst/>
          </a:prstGeom>
        </p:spPr>
      </p:pic>
      <p:grpSp>
        <p:nvGrpSpPr>
          <p:cNvPr id="7" name="Groep 6">
            <a:extLst>
              <a:ext uri="{FF2B5EF4-FFF2-40B4-BE49-F238E27FC236}">
                <a16:creationId xmlns:a16="http://schemas.microsoft.com/office/drawing/2014/main" id="{792CC652-11DE-0254-0EF6-7973810CBC01}"/>
              </a:ext>
            </a:extLst>
          </p:cNvPr>
          <p:cNvGrpSpPr/>
          <p:nvPr/>
        </p:nvGrpSpPr>
        <p:grpSpPr>
          <a:xfrm>
            <a:off x="683568" y="3529169"/>
            <a:ext cx="3982882" cy="3064416"/>
            <a:chOff x="683568" y="3529169"/>
            <a:chExt cx="3982882" cy="3064416"/>
          </a:xfrm>
        </p:grpSpPr>
        <p:pic>
          <p:nvPicPr>
            <p:cNvPr id="4" name="Afbeelding 3" descr="Afbeelding met tekening, tekenfilm, clipart, illustratie&#10;&#10;Automatisch gegenereerde beschrijving">
              <a:extLst>
                <a:ext uri="{FF2B5EF4-FFF2-40B4-BE49-F238E27FC236}">
                  <a16:creationId xmlns:a16="http://schemas.microsoft.com/office/drawing/2014/main" id="{93B14768-37A5-712A-65F1-FEDD8153A7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3529169"/>
              <a:ext cx="3982882" cy="3064416"/>
            </a:xfrm>
            <a:prstGeom prst="rect">
              <a:avLst/>
            </a:prstGeom>
          </p:spPr>
        </p:pic>
        <p:sp>
          <p:nvSpPr>
            <p:cNvPr id="5" name="Tekstvak 4">
              <a:extLst>
                <a:ext uri="{FF2B5EF4-FFF2-40B4-BE49-F238E27FC236}">
                  <a16:creationId xmlns:a16="http://schemas.microsoft.com/office/drawing/2014/main" id="{FF6D8073-47C9-AEBE-5EDA-53016EBD6F03}"/>
                </a:ext>
              </a:extLst>
            </p:cNvPr>
            <p:cNvSpPr txBox="1"/>
            <p:nvPr/>
          </p:nvSpPr>
          <p:spPr>
            <a:xfrm>
              <a:off x="2783021" y="4538157"/>
              <a:ext cx="1440160" cy="523220"/>
            </a:xfrm>
            <a:prstGeom prst="rect">
              <a:avLst/>
            </a:prstGeom>
            <a:noFill/>
          </p:spPr>
          <p:txBody>
            <a:bodyPr wrap="square" rtlCol="0">
              <a:spAutoFit/>
            </a:bodyPr>
            <a:lstStyle/>
            <a:p>
              <a:r>
                <a:rPr lang="nl-NL" sz="2800" dirty="0">
                  <a:latin typeface="Abadi" panose="020B0604020202020204" pitchFamily="34" charset="0"/>
                </a:rPr>
                <a:t>€ 7,50</a:t>
              </a:r>
              <a:endParaRPr lang="nl-NL" dirty="0">
                <a:latin typeface="Abadi" panose="020B0604020202020204" pitchFamily="34" charset="0"/>
              </a:endParaRPr>
            </a:p>
          </p:txBody>
        </p:sp>
      </p:grpSp>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vorm</a:t>
            </a:r>
          </a:p>
        </p:txBody>
      </p:sp>
      <p:grpSp>
        <p:nvGrpSpPr>
          <p:cNvPr id="2" name="Groep 1">
            <a:extLst>
              <a:ext uri="{FF2B5EF4-FFF2-40B4-BE49-F238E27FC236}">
                <a16:creationId xmlns:a16="http://schemas.microsoft.com/office/drawing/2014/main" id="{5136427C-5765-D4B7-3FAD-6F0026C9F2CB}"/>
              </a:ext>
            </a:extLst>
          </p:cNvPr>
          <p:cNvGrpSpPr/>
          <p:nvPr/>
        </p:nvGrpSpPr>
        <p:grpSpPr>
          <a:xfrm>
            <a:off x="683568" y="1385730"/>
            <a:ext cx="6768752" cy="5207855"/>
            <a:chOff x="683568" y="3529169"/>
            <a:chExt cx="3982882" cy="3064416"/>
          </a:xfrm>
        </p:grpSpPr>
        <p:pic>
          <p:nvPicPr>
            <p:cNvPr id="3" name="Afbeelding 2" descr="Afbeelding met tekening, tekenfilm, clipart, illustratie&#10;&#10;Automatisch gegenereerde beschrijving">
              <a:extLst>
                <a:ext uri="{FF2B5EF4-FFF2-40B4-BE49-F238E27FC236}">
                  <a16:creationId xmlns:a16="http://schemas.microsoft.com/office/drawing/2014/main" id="{93BA60B1-63C5-D924-EC5B-CEBF4374F1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3529169"/>
              <a:ext cx="3982882" cy="3064416"/>
            </a:xfrm>
            <a:prstGeom prst="rect">
              <a:avLst/>
            </a:prstGeom>
          </p:spPr>
        </p:pic>
        <p:sp>
          <p:nvSpPr>
            <p:cNvPr id="4" name="Tekstvak 3">
              <a:extLst>
                <a:ext uri="{FF2B5EF4-FFF2-40B4-BE49-F238E27FC236}">
                  <a16:creationId xmlns:a16="http://schemas.microsoft.com/office/drawing/2014/main" id="{6C27EF76-CBC6-90AD-15B8-1A2A59C56F1D}"/>
                </a:ext>
              </a:extLst>
            </p:cNvPr>
            <p:cNvSpPr txBox="1"/>
            <p:nvPr/>
          </p:nvSpPr>
          <p:spPr>
            <a:xfrm>
              <a:off x="2957762" y="4731474"/>
              <a:ext cx="1440160" cy="523220"/>
            </a:xfrm>
            <a:prstGeom prst="rect">
              <a:avLst/>
            </a:prstGeom>
            <a:noFill/>
          </p:spPr>
          <p:txBody>
            <a:bodyPr wrap="square" rtlCol="0">
              <a:spAutoFit/>
            </a:bodyPr>
            <a:lstStyle/>
            <a:p>
              <a:r>
                <a:rPr lang="nl-NL" sz="2800" dirty="0">
                  <a:latin typeface="Abadi" panose="020B0604020202020204" pitchFamily="34" charset="0"/>
                </a:rPr>
                <a:t>€ 7,50</a:t>
              </a:r>
              <a:endParaRPr lang="nl-NL" dirty="0">
                <a:latin typeface="Abadi" panose="020B0604020202020204" pitchFamily="34" charset="0"/>
              </a:endParaRPr>
            </a:p>
          </p:txBody>
        </p:sp>
      </p:grpSp>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2302</TotalTime>
  <Words>906</Words>
  <Application>Microsoft Office PowerPoint</Application>
  <PresentationFormat>Diavoorstelling (4:3)</PresentationFormat>
  <Paragraphs>188</Paragraphs>
  <Slides>23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Abadi</vt: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494</cp:revision>
  <dcterms:created xsi:type="dcterms:W3CDTF">2021-06-08T06:13:59Z</dcterms:created>
  <dcterms:modified xsi:type="dcterms:W3CDTF">2023-06-20T09:31:52Z</dcterms:modified>
</cp:coreProperties>
</file>