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518" r:id="rId2"/>
    <p:sldId id="548" r:id="rId3"/>
    <p:sldId id="1460" r:id="rId4"/>
    <p:sldId id="1476" r:id="rId5"/>
    <p:sldId id="1479" r:id="rId6"/>
    <p:sldId id="1478" r:id="rId7"/>
    <p:sldId id="1481" r:id="rId8"/>
    <p:sldId id="1480" r:id="rId9"/>
    <p:sldId id="1477" r:id="rId10"/>
    <p:sldId id="1475" r:id="rId11"/>
    <p:sldId id="1482" r:id="rId12"/>
    <p:sldId id="1483" r:id="rId13"/>
    <p:sldId id="934" r:id="rId14"/>
    <p:sldId id="1514" r:id="rId15"/>
    <p:sldId id="1515" r:id="rId16"/>
    <p:sldId id="1511" r:id="rId17"/>
    <p:sldId id="1487" r:id="rId18"/>
    <p:sldId id="1512" r:id="rId19"/>
    <p:sldId id="1505" r:id="rId20"/>
    <p:sldId id="1140" r:id="rId21"/>
    <p:sldId id="1513" r:id="rId22"/>
    <p:sldId id="1517"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8"/>
            <p14:sldId id="548"/>
            <p14:sldId id="1460"/>
            <p14:sldId id="1476"/>
            <p14:sldId id="1479"/>
            <p14:sldId id="1478"/>
            <p14:sldId id="1481"/>
            <p14:sldId id="1480"/>
            <p14:sldId id="1477"/>
            <p14:sldId id="1475"/>
            <p14:sldId id="1482"/>
            <p14:sldId id="1483"/>
            <p14:sldId id="934"/>
            <p14:sldId id="1514"/>
            <p14:sldId id="1515"/>
            <p14:sldId id="1511"/>
            <p14:sldId id="1487"/>
            <p14:sldId id="1512"/>
            <p14:sldId id="1505"/>
            <p14:sldId id="1140"/>
            <p14:sldId id="1513"/>
            <p14:sldId id="15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3995" autoAdjust="0"/>
  </p:normalViewPr>
  <p:slideViewPr>
    <p:cSldViewPr>
      <p:cViewPr varScale="1">
        <p:scale>
          <a:sx n="60" d="100"/>
          <a:sy n="60" d="100"/>
        </p:scale>
        <p:origin x="1714"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overleven: </a:t>
            </a:r>
            <a:r>
              <a:rPr lang="nl-NL" sz="1200" kern="1200" dirty="0">
                <a:solidFill>
                  <a:schemeClr val="tx1"/>
                </a:solidFill>
                <a:effectLst/>
                <a:latin typeface="+mn-lt"/>
                <a:ea typeface="+mn-ea"/>
                <a:cs typeface="+mn-cs"/>
              </a:rPr>
              <a:t>blijven leven na een gebeurtenis waaraan je dood had kunnen gaan</a:t>
            </a:r>
          </a:p>
          <a:p>
            <a:pPr fontAlgn="t"/>
            <a:r>
              <a:rPr lang="nl-NL" sz="1200" b="1" kern="1200" dirty="0">
                <a:solidFill>
                  <a:schemeClr val="tx1"/>
                </a:solidFill>
                <a:effectLst/>
                <a:latin typeface="+mn-lt"/>
                <a:ea typeface="+mn-ea"/>
                <a:cs typeface="+mn-cs"/>
              </a:rPr>
              <a:t>de zoekactie: </a:t>
            </a:r>
            <a:r>
              <a:rPr lang="nl-NL" sz="1200" kern="1200" dirty="0">
                <a:solidFill>
                  <a:schemeClr val="tx1"/>
                </a:solidFill>
                <a:effectLst/>
                <a:latin typeface="+mn-lt"/>
                <a:ea typeface="+mn-ea"/>
                <a:cs typeface="+mn-cs"/>
              </a:rPr>
              <a:t>dat wat mensen doen om iets of iemand te vinden</a:t>
            </a:r>
          </a:p>
          <a:p>
            <a:pPr fontAlgn="t"/>
            <a:r>
              <a:rPr lang="nl-NL" sz="1200" b="1" kern="1200" dirty="0">
                <a:solidFill>
                  <a:schemeClr val="tx1"/>
                </a:solidFill>
                <a:effectLst/>
                <a:latin typeface="+mn-lt"/>
                <a:ea typeface="+mn-ea"/>
                <a:cs typeface="+mn-cs"/>
              </a:rPr>
              <a:t>behoorlijk: </a:t>
            </a:r>
            <a:r>
              <a:rPr lang="nl-NL" sz="1200" kern="1200" dirty="0">
                <a:solidFill>
                  <a:schemeClr val="tx1"/>
                </a:solidFill>
                <a:effectLst/>
                <a:latin typeface="+mn-lt"/>
                <a:ea typeface="+mn-ea"/>
                <a:cs typeface="+mn-cs"/>
              </a:rPr>
              <a:t>erg</a:t>
            </a:r>
          </a:p>
          <a:p>
            <a:pPr fontAlgn="t"/>
            <a:r>
              <a:rPr lang="nl-NL" sz="1200" b="1" kern="1200" dirty="0">
                <a:solidFill>
                  <a:schemeClr val="tx1"/>
                </a:solidFill>
                <a:effectLst/>
                <a:latin typeface="+mn-lt"/>
                <a:ea typeface="+mn-ea"/>
                <a:cs typeface="+mn-cs"/>
              </a:rPr>
              <a:t>het spoor: </a:t>
            </a:r>
            <a:r>
              <a:rPr lang="nl-NL" sz="1200" kern="1200" dirty="0">
                <a:solidFill>
                  <a:schemeClr val="tx1"/>
                </a:solidFill>
                <a:effectLst/>
                <a:latin typeface="+mn-lt"/>
                <a:ea typeface="+mn-ea"/>
                <a:cs typeface="+mn-cs"/>
              </a:rPr>
              <a:t>de aanwijzing, dat wat achtergebleven is</a:t>
            </a:r>
          </a:p>
          <a:p>
            <a:pPr fontAlgn="t"/>
            <a:r>
              <a:rPr lang="nl-NL" sz="1200" b="1" kern="1200" dirty="0">
                <a:solidFill>
                  <a:schemeClr val="tx1"/>
                </a:solidFill>
                <a:effectLst/>
                <a:latin typeface="+mn-lt"/>
                <a:ea typeface="+mn-ea"/>
                <a:cs typeface="+mn-cs"/>
              </a:rPr>
              <a:t>de afloop: </a:t>
            </a:r>
            <a:r>
              <a:rPr lang="nl-NL" sz="1200" kern="1200" dirty="0">
                <a:solidFill>
                  <a:schemeClr val="tx1"/>
                </a:solidFill>
                <a:effectLst/>
                <a:latin typeface="+mn-lt"/>
                <a:ea typeface="+mn-ea"/>
                <a:cs typeface="+mn-cs"/>
              </a:rPr>
              <a:t>de manier waarop iets eindigt</a:t>
            </a:r>
          </a:p>
          <a:p>
            <a:pPr fontAlgn="t"/>
            <a:r>
              <a:rPr lang="nl-NL" sz="1200" b="1" kern="1200" dirty="0">
                <a:solidFill>
                  <a:schemeClr val="tx1"/>
                </a:solidFill>
                <a:effectLst/>
                <a:latin typeface="+mn-lt"/>
                <a:ea typeface="+mn-ea"/>
                <a:cs typeface="+mn-cs"/>
              </a:rPr>
              <a:t>verzwakt: </a:t>
            </a:r>
            <a:r>
              <a:rPr lang="nl-NL" sz="1200" kern="1200" dirty="0">
                <a:solidFill>
                  <a:schemeClr val="tx1"/>
                </a:solidFill>
                <a:effectLst/>
                <a:latin typeface="+mn-lt"/>
                <a:ea typeface="+mn-ea"/>
                <a:cs typeface="+mn-cs"/>
              </a:rPr>
              <a:t>heel moe en zonder kracht</a:t>
            </a:r>
          </a:p>
          <a:p>
            <a:pPr fontAlgn="t"/>
            <a:r>
              <a:rPr lang="nl-NL" sz="1200" b="1" kern="1200" dirty="0">
                <a:solidFill>
                  <a:schemeClr val="tx1"/>
                </a:solidFill>
                <a:effectLst/>
                <a:latin typeface="+mn-lt"/>
                <a:ea typeface="+mn-ea"/>
                <a:cs typeface="+mn-cs"/>
              </a:rPr>
              <a:t>de kennis: </a:t>
            </a:r>
            <a:r>
              <a:rPr lang="nl-NL" sz="1200" kern="1200" dirty="0">
                <a:solidFill>
                  <a:schemeClr val="tx1"/>
                </a:solidFill>
                <a:effectLst/>
                <a:latin typeface="+mn-lt"/>
                <a:ea typeface="+mn-ea"/>
                <a:cs typeface="+mn-cs"/>
              </a:rPr>
              <a:t>de dingen die je weet</a:t>
            </a:r>
          </a:p>
          <a:p>
            <a:pPr fontAlgn="t"/>
            <a:r>
              <a:rPr lang="nl-NL" sz="1200" b="1" kern="1200" dirty="0">
                <a:solidFill>
                  <a:schemeClr val="tx1"/>
                </a:solidFill>
                <a:effectLst/>
                <a:latin typeface="+mn-lt"/>
                <a:ea typeface="+mn-ea"/>
                <a:cs typeface="+mn-cs"/>
              </a:rPr>
              <a:t>achteraf: </a:t>
            </a:r>
            <a:r>
              <a:rPr lang="nl-NL" sz="1200" kern="1200" dirty="0">
                <a:solidFill>
                  <a:schemeClr val="tx1"/>
                </a:solidFill>
                <a:effectLst/>
                <a:latin typeface="+mn-lt"/>
                <a:ea typeface="+mn-ea"/>
                <a:cs typeface="+mn-cs"/>
              </a:rPr>
              <a:t>nadat iets is afgelopen</a:t>
            </a:r>
          </a:p>
          <a:p>
            <a:pPr fontAlgn="t"/>
            <a:r>
              <a:rPr lang="nl-NL" sz="1200" b="1" kern="1200" dirty="0">
                <a:solidFill>
                  <a:schemeClr val="tx1"/>
                </a:solidFill>
                <a:effectLst/>
                <a:latin typeface="+mn-lt"/>
                <a:ea typeface="+mn-ea"/>
                <a:cs typeface="+mn-cs"/>
              </a:rPr>
              <a:t>de vreugde: </a:t>
            </a:r>
            <a:r>
              <a:rPr lang="nl-NL" sz="1200" kern="1200" dirty="0">
                <a:solidFill>
                  <a:schemeClr val="tx1"/>
                </a:solidFill>
                <a:effectLst/>
                <a:latin typeface="+mn-lt"/>
                <a:ea typeface="+mn-ea"/>
                <a:cs typeface="+mn-cs"/>
              </a:rPr>
              <a:t>het plezier</a:t>
            </a:r>
          </a:p>
          <a:p>
            <a:pPr fontAlgn="t"/>
            <a:r>
              <a:rPr lang="nl-NL" sz="1200" b="1" kern="1200" dirty="0">
                <a:solidFill>
                  <a:schemeClr val="tx1"/>
                </a:solidFill>
                <a:effectLst/>
                <a:latin typeface="+mn-lt"/>
                <a:ea typeface="+mn-ea"/>
                <a:cs typeface="+mn-cs"/>
              </a:rPr>
              <a:t>de geschiedenisboeken ingaan: </a:t>
            </a:r>
            <a:r>
              <a:rPr lang="nl-NL" sz="1200" kern="1200" dirty="0">
                <a:solidFill>
                  <a:schemeClr val="tx1"/>
                </a:solidFill>
                <a:effectLst/>
                <a:latin typeface="+mn-lt"/>
                <a:ea typeface="+mn-ea"/>
                <a:cs typeface="+mn-cs"/>
              </a:rPr>
              <a:t>later nog herinnerd worden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102936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8.png"/><Relationship Id="rId7" Type="http://schemas.openxmlformats.org/officeDocument/2006/relationships/image" Target="../media/image54.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De avondvierdaagse zit er weer op! En ik heb het weer </a:t>
            </a:r>
            <a:r>
              <a:rPr lang="nl-NL" sz="2000" b="1" u="sng" dirty="0">
                <a:ea typeface="Times New Roman" panose="02020603050405020304" pitchFamily="18" charset="0"/>
                <a:cs typeface="Arial" panose="020B0604020202020204" pitchFamily="34" charset="0"/>
              </a:rPr>
              <a:t>overleefd</a:t>
            </a:r>
            <a:r>
              <a:rPr lang="nl-NL" sz="2000" dirty="0">
                <a:ea typeface="Times New Roman" panose="02020603050405020304" pitchFamily="18" charset="0"/>
                <a:cs typeface="Arial" panose="020B0604020202020204" pitchFamily="34" charset="0"/>
              </a:rPr>
              <a:t>! Ik ben </a:t>
            </a:r>
            <a:r>
              <a:rPr lang="nl-NL" sz="2000" b="1" i="1" dirty="0">
                <a:effectLst/>
                <a:ea typeface="Times New Roman" panose="02020603050405020304" pitchFamily="18" charset="0"/>
                <a:cs typeface="Arial" panose="020B0604020202020204" pitchFamily="34" charset="0"/>
              </a:rPr>
              <a:t>blijven leven na een gebeurtenis waaraan je dood had kunnen gaan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Goed, dat is een beetje overdreven, maar ik ben </a:t>
            </a:r>
            <a:r>
              <a:rPr lang="nl-NL" sz="2000" b="1" u="sng" dirty="0">
                <a:ea typeface="Times New Roman" panose="02020603050405020304" pitchFamily="18" charset="0"/>
                <a:cs typeface="Arial" panose="020B0604020202020204" pitchFamily="34" charset="0"/>
              </a:rPr>
              <a:t>behoorlijk</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erg</a:t>
            </a:r>
            <a:r>
              <a:rPr lang="nl-NL" sz="2000" dirty="0">
                <a:ea typeface="Times New Roman" panose="02020603050405020304" pitchFamily="18" charset="0"/>
                <a:cs typeface="Arial" panose="020B0604020202020204" pitchFamily="34" charset="0"/>
              </a:rPr>
              <a:t> blij dat het weer klaar is. Het weer was erg warm en de laatste route ging langs weilanden zonder schaduw. Mijn zoon kwam echt  </a:t>
            </a:r>
            <a:r>
              <a:rPr lang="nl-NL" sz="2000" b="1" u="sng" dirty="0">
                <a:ea typeface="Times New Roman" panose="02020603050405020304" pitchFamily="18" charset="0"/>
                <a:cs typeface="Arial" panose="020B0604020202020204" pitchFamily="34" charset="0"/>
              </a:rPr>
              <a:t>verzwakt</a:t>
            </a:r>
            <a:r>
              <a:rPr lang="nl-NL" sz="2000" dirty="0">
                <a:ea typeface="Times New Roman" panose="02020603050405020304" pitchFamily="18" charset="0"/>
                <a:cs typeface="Arial" panose="020B0604020202020204" pitchFamily="34" charset="0"/>
              </a:rPr>
              <a:t> aan bij het einde. V</a:t>
            </a:r>
            <a:r>
              <a:rPr lang="nl-NL" sz="2000" dirty="0">
                <a:effectLst/>
                <a:ea typeface="Times New Roman" panose="02020603050405020304" pitchFamily="18" charset="0"/>
                <a:cs typeface="Arial" panose="020B0604020202020204" pitchFamily="34" charset="0"/>
              </a:rPr>
              <a:t>erzwakt</a:t>
            </a:r>
            <a:r>
              <a:rPr lang="nl-NL" sz="2000" dirty="0">
                <a:ea typeface="Times New Roman" panose="02020603050405020304" pitchFamily="18" charset="0"/>
                <a:cs typeface="Arial" panose="020B0604020202020204" pitchFamily="34" charset="0"/>
              </a:rPr>
              <a:t> betekent</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heel moe en zonder kracht</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Doodop was hij na </a:t>
            </a:r>
            <a:r>
              <a:rPr lang="nl-NL" sz="2000" b="1" u="sng" dirty="0">
                <a:ea typeface="Times New Roman" panose="02020603050405020304" pitchFamily="18" charset="0"/>
                <a:cs typeface="Arial" panose="020B0604020202020204" pitchFamily="34" charset="0"/>
              </a:rPr>
              <a:t>afloop</a:t>
            </a:r>
            <a:r>
              <a:rPr lang="nl-NL" sz="2000" dirty="0">
                <a:ea typeface="Times New Roman" panose="02020603050405020304" pitchFamily="18" charset="0"/>
                <a:cs typeface="Arial" panose="020B0604020202020204" pitchFamily="34" charset="0"/>
              </a:rPr>
              <a:t>! De afloop is </a:t>
            </a:r>
            <a:r>
              <a:rPr lang="nl-NL" sz="2000" b="1" i="1" dirty="0">
                <a:ea typeface="Times New Roman" panose="02020603050405020304" pitchFamily="18" charset="0"/>
                <a:cs typeface="Arial" panose="020B0604020202020204" pitchFamily="34" charset="0"/>
              </a:rPr>
              <a:t>de manier waarop iets eindigt</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Achteraf</a:t>
            </a:r>
            <a:r>
              <a:rPr lang="nl-NL" sz="2000" dirty="0">
                <a:ea typeface="Times New Roman" panose="02020603050405020304" pitchFamily="18" charset="0"/>
                <a:cs typeface="Arial" panose="020B0604020202020204" pitchFamily="34" charset="0"/>
              </a:rPr>
              <a:t> had hij beter een zonnehoed kunnen dragen. Maar ja, zoiets bedenk je natuurlijk pas </a:t>
            </a:r>
            <a:r>
              <a:rPr lang="nl-NL" sz="2000" b="1" dirty="0">
                <a:ea typeface="Times New Roman" panose="02020603050405020304" pitchFamily="18" charset="0"/>
                <a:cs typeface="Arial" panose="020B0604020202020204" pitchFamily="34" charset="0"/>
              </a:rPr>
              <a:t>n</a:t>
            </a:r>
            <a:r>
              <a:rPr lang="nl-NL" sz="2000" b="1" i="1" dirty="0">
                <a:ea typeface="Times New Roman" panose="02020603050405020304" pitchFamily="18" charset="0"/>
                <a:cs typeface="Arial" panose="020B0604020202020204" pitchFamily="34" charset="0"/>
              </a:rPr>
              <a:t>adat iets is afgelopen</a:t>
            </a:r>
            <a:r>
              <a:rPr lang="nl-NL" sz="2000" dirty="0">
                <a:ea typeface="Times New Roman" panose="02020603050405020304" pitchFamily="18" charset="0"/>
                <a:cs typeface="Arial" panose="020B0604020202020204" pitchFamily="34" charset="0"/>
              </a:rPr>
              <a:t>. De volgende keer zal ik mijn </a:t>
            </a:r>
            <a:r>
              <a:rPr lang="nl-NL" sz="2000" b="1" u="sng" dirty="0">
                <a:ea typeface="Times New Roman" panose="02020603050405020304" pitchFamily="18" charset="0"/>
                <a:cs typeface="Arial" panose="020B0604020202020204" pitchFamily="34" charset="0"/>
              </a:rPr>
              <a:t>kennis</a:t>
            </a:r>
            <a:r>
              <a:rPr lang="nl-NL" sz="2000" dirty="0">
                <a:ea typeface="Times New Roman" panose="02020603050405020304" pitchFamily="18" charset="0"/>
                <a:cs typeface="Arial" panose="020B0604020202020204" pitchFamily="34" charset="0"/>
              </a:rPr>
              <a:t> beter inzetten en hem bij zonnig weer een hoed geven. Dat is een van </a:t>
            </a:r>
            <a:r>
              <a:rPr lang="nl-NL" sz="2000" b="1" i="1" dirty="0">
                <a:ea typeface="Times New Roman" panose="02020603050405020304" pitchFamily="18" charset="0"/>
                <a:cs typeface="Arial" panose="020B0604020202020204" pitchFamily="34" charset="0"/>
              </a:rPr>
              <a:t>de dingen die ik nu weet</a:t>
            </a:r>
            <a:r>
              <a:rPr lang="nl-NL" sz="2000" dirty="0">
                <a:ea typeface="Times New Roman" panose="02020603050405020304" pitchFamily="18" charset="0"/>
                <a:cs typeface="Arial" panose="020B0604020202020204" pitchFamily="34" charset="0"/>
              </a:rPr>
              <a:t>! Na afloop was er ook veel troep in de natuur. Je kon duidelijk </a:t>
            </a:r>
            <a:r>
              <a:rPr lang="nl-NL" sz="2000" b="1" u="sng" dirty="0">
                <a:ea typeface="Times New Roman" panose="02020603050405020304" pitchFamily="18" charset="0"/>
                <a:cs typeface="Arial" panose="020B0604020202020204" pitchFamily="34" charset="0"/>
              </a:rPr>
              <a:t>een spoor</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zien. </a:t>
            </a:r>
            <a:r>
              <a:rPr lang="nl-NL" sz="2000" dirty="0">
                <a:effectLst/>
                <a:ea typeface="Times New Roman" panose="02020603050405020304" pitchFamily="18" charset="0"/>
                <a:cs typeface="Arial" panose="020B0604020202020204" pitchFamily="34" charset="0"/>
              </a:rPr>
              <a:t>Het spoor is </a:t>
            </a:r>
            <a:r>
              <a:rPr lang="nl-NL" sz="2000" b="1" i="1" dirty="0">
                <a:effectLst/>
                <a:ea typeface="Times New Roman" panose="02020603050405020304" pitchFamily="18" charset="0"/>
                <a:cs typeface="Arial" panose="020B0604020202020204" pitchFamily="34" charset="0"/>
              </a:rPr>
              <a:t>de aanwijzing, dat wat achtergebleven is</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Je kon precies volgen waar er gewandeld was. En er raken ook altijd dingen kwijt bij de avondvierdaagse. Kinderen die een armbandje verliezen of een zonnebril. Die liggen dan ook ergens op de route. Dan moet je weer </a:t>
            </a:r>
            <a:r>
              <a:rPr lang="nl-NL" sz="2000" b="1" u="sng" dirty="0">
                <a:ea typeface="Times New Roman" panose="02020603050405020304" pitchFamily="18" charset="0"/>
                <a:cs typeface="Arial" panose="020B0604020202020204" pitchFamily="34" charset="0"/>
              </a:rPr>
              <a:t>een zoekactie</a:t>
            </a:r>
            <a:r>
              <a:rPr lang="nl-NL" sz="2000" dirty="0">
                <a:ea typeface="Times New Roman" panose="02020603050405020304" pitchFamily="18" charset="0"/>
                <a:cs typeface="Arial" panose="020B0604020202020204" pitchFamily="34" charset="0"/>
              </a:rPr>
              <a:t> doen om dat terug te vinden. De zoekactie is </a:t>
            </a:r>
            <a:r>
              <a:rPr lang="nl-NL" sz="2000" b="1" i="1" dirty="0">
                <a:ea typeface="Times New Roman" panose="02020603050405020304" pitchFamily="18" charset="0"/>
                <a:cs typeface="Arial" panose="020B0604020202020204" pitchFamily="34" charset="0"/>
              </a:rPr>
              <a:t>dat wat mensen doen om iets of iemand te vinden</a:t>
            </a:r>
            <a:r>
              <a:rPr lang="nl-NL" sz="2000" dirty="0">
                <a:ea typeface="Times New Roman" panose="02020603050405020304" pitchFamily="18" charset="0"/>
                <a:cs typeface="Arial" panose="020B0604020202020204" pitchFamily="34" charset="0"/>
              </a:rPr>
              <a:t>. Nou ja goed, ik klaag een beetje over de avondvierdaagse, maar mijn zoon vond het fantastisch! Het geeft hem elk jaar ook heel veel </a:t>
            </a:r>
            <a:r>
              <a:rPr lang="nl-NL" sz="2000" b="1" u="sng" dirty="0">
                <a:ea typeface="Times New Roman" panose="02020603050405020304" pitchFamily="18" charset="0"/>
                <a:cs typeface="Arial" panose="020B0604020202020204" pitchFamily="34" charset="0"/>
              </a:rPr>
              <a:t>vreugde</a:t>
            </a:r>
            <a:r>
              <a:rPr lang="nl-NL" sz="2000" dirty="0">
                <a:ea typeface="Times New Roman" panose="02020603050405020304" pitchFamily="18" charset="0"/>
                <a:cs typeface="Arial" panose="020B0604020202020204" pitchFamily="34" charset="0"/>
              </a:rPr>
              <a:t>. Het geeft hem veel </a:t>
            </a:r>
            <a:r>
              <a:rPr lang="nl-NL" sz="2000" b="1" i="1" dirty="0">
                <a:ea typeface="Times New Roman" panose="02020603050405020304" pitchFamily="18" charset="0"/>
                <a:cs typeface="Arial" panose="020B0604020202020204" pitchFamily="34" charset="0"/>
              </a:rPr>
              <a:t>plezier</a:t>
            </a:r>
            <a:r>
              <a:rPr lang="nl-NL" sz="2000" dirty="0">
                <a:ea typeface="Times New Roman" panose="02020603050405020304" pitchFamily="18" charset="0"/>
                <a:cs typeface="Arial" panose="020B0604020202020204" pitchFamily="34" charset="0"/>
              </a:rPr>
              <a:t>. En dat is eigenlijk het belangrijkste he. De avondvierdaagse wordt al heel veel jaren gehouden en is ook </a:t>
            </a:r>
            <a:r>
              <a:rPr lang="nl-NL" sz="2000" b="1" u="sng" dirty="0">
                <a:ea typeface="Times New Roman" panose="02020603050405020304" pitchFamily="18" charset="0"/>
                <a:cs typeface="Arial" panose="020B0604020202020204" pitchFamily="34" charset="0"/>
              </a:rPr>
              <a:t>de geschiedenisboeken in gegaan</a:t>
            </a:r>
            <a:r>
              <a:rPr lang="nl-NL" sz="2000" dirty="0">
                <a:ea typeface="Times New Roman" panose="02020603050405020304" pitchFamily="18" charset="0"/>
                <a:cs typeface="Arial" panose="020B0604020202020204" pitchFamily="34" charset="0"/>
              </a:rPr>
              <a:t>. Het hoort bij Nederland en </a:t>
            </a:r>
            <a:r>
              <a:rPr lang="nl-NL" sz="2000" b="1" i="1" dirty="0">
                <a:ea typeface="Times New Roman" panose="02020603050405020304" pitchFamily="18" charset="0"/>
                <a:cs typeface="Arial" panose="020B0604020202020204" pitchFamily="34" charset="0"/>
              </a:rPr>
              <a:t>zal later nog herinnerd worden</a:t>
            </a:r>
            <a:r>
              <a:rPr lang="nl-NL" sz="2000" dirty="0">
                <a:ea typeface="Times New Roman" panose="02020603050405020304" pitchFamily="18" charset="0"/>
                <a:cs typeface="Arial" panose="020B0604020202020204" pitchFamily="34" charset="0"/>
              </a:rPr>
              <a:t>, doordat het in de geschiedenisboeken is gegaan. Wie heeft er ook gelopen?</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57821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zoekactie</a:t>
            </a:r>
          </a:p>
        </p:txBody>
      </p:sp>
      <p:pic>
        <p:nvPicPr>
          <p:cNvPr id="3" name="Afbeelding 2" descr="Afbeelding met buitenshuis, persoon, kleding, boom&#10;&#10;Automatisch gegenereerde beschrijving">
            <a:extLst>
              <a:ext uri="{FF2B5EF4-FFF2-40B4-BE49-F238E27FC236}">
                <a16:creationId xmlns:a16="http://schemas.microsoft.com/office/drawing/2014/main" id="{81897833-AD33-97AE-B338-7244FD4FB4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4904" y="1719655"/>
            <a:ext cx="7014192" cy="468548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vreugde</a:t>
            </a:r>
          </a:p>
        </p:txBody>
      </p:sp>
      <p:pic>
        <p:nvPicPr>
          <p:cNvPr id="5" name="Afbeelding 4" descr="Afbeelding met kleding, schoeisel, persoon, buitenshuis&#10;&#10;Automatisch gegenereerde beschrijving">
            <a:extLst>
              <a:ext uri="{FF2B5EF4-FFF2-40B4-BE49-F238E27FC236}">
                <a16:creationId xmlns:a16="http://schemas.microsoft.com/office/drawing/2014/main" id="{994880E1-9A02-2491-5372-39684508EFAB}"/>
              </a:ext>
            </a:extLst>
          </p:cNvPr>
          <p:cNvPicPr>
            <a:picLocks noChangeAspect="1"/>
          </p:cNvPicPr>
          <p:nvPr/>
        </p:nvPicPr>
        <p:blipFill rotWithShape="1">
          <a:blip r:embed="rId3">
            <a:extLst>
              <a:ext uri="{28A0092B-C50C-407E-A947-70E740481C1C}">
                <a14:useLocalDpi xmlns:a14="http://schemas.microsoft.com/office/drawing/2010/main"/>
              </a:ext>
            </a:extLst>
          </a:blip>
          <a:srcRect t="53576" r="40389"/>
          <a:stretch/>
        </p:blipFill>
        <p:spPr>
          <a:xfrm>
            <a:off x="893082" y="1988840"/>
            <a:ext cx="7596336" cy="4330395"/>
          </a:xfrm>
          <a:prstGeom prst="rect">
            <a:avLst/>
          </a:prstGeom>
        </p:spPr>
      </p:pic>
      <p:pic>
        <p:nvPicPr>
          <p:cNvPr id="8" name="Afbeelding 7" descr="Afbeelding met schets, tekening, kunst, clipart&#10;&#10;Automatisch gegenereerde beschrijving">
            <a:extLst>
              <a:ext uri="{FF2B5EF4-FFF2-40B4-BE49-F238E27FC236}">
                <a16:creationId xmlns:a16="http://schemas.microsoft.com/office/drawing/2014/main" id="{F437996F-73E4-4872-A50D-3382A0C568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450" t="10376" r="23750" b="12201"/>
          <a:stretch/>
        </p:blipFill>
        <p:spPr>
          <a:xfrm rot="20699141">
            <a:off x="629880" y="1531933"/>
            <a:ext cx="1995913" cy="262812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938992"/>
          </a:xfrm>
          <a:prstGeom prst="rect">
            <a:avLst/>
          </a:prstGeom>
          <a:noFill/>
        </p:spPr>
        <p:txBody>
          <a:bodyPr wrap="square" rtlCol="0">
            <a:spAutoFit/>
          </a:bodyPr>
          <a:lstStyle/>
          <a:p>
            <a:r>
              <a:rPr lang="nl-NL" sz="6000" b="1" u="sng" dirty="0">
                <a:latin typeface="Century Gothic" panose="020B0502020202020204" pitchFamily="34" charset="0"/>
              </a:rPr>
              <a:t>de geschiedenisboeken ingaan</a:t>
            </a:r>
          </a:p>
        </p:txBody>
      </p:sp>
      <p:pic>
        <p:nvPicPr>
          <p:cNvPr id="3" name="Afbeelding 2" descr="Afbeelding met schets, boek, clipart, tekenfilm&#10;&#10;Automatisch gegenereerde beschrijving">
            <a:extLst>
              <a:ext uri="{FF2B5EF4-FFF2-40B4-BE49-F238E27FC236}">
                <a16:creationId xmlns:a16="http://schemas.microsoft.com/office/drawing/2014/main" id="{E733CED3-45B2-1303-15E3-04D08F6BC2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295" y="2128376"/>
            <a:ext cx="7601409" cy="446300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kennis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het</a:t>
            </a:r>
            <a:r>
              <a:rPr lang="nl-NL" sz="5900" b="1" dirty="0">
                <a:solidFill>
                  <a:srgbClr val="387038"/>
                </a:solidFill>
                <a:effectLst/>
                <a:latin typeface="Century Gothic" panose="020B0502020202020204" pitchFamily="34" charset="0"/>
                <a:ea typeface="Calibri"/>
                <a:cs typeface="Times New Roman"/>
              </a:rPr>
              <a:t> hiaat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dingen die je weet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t>De volgende keer zal ik mijn </a:t>
            </a:r>
            <a:r>
              <a:rPr lang="nl-NL" sz="2200" i="1" u="sng"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t>kennis</a:t>
            </a:r>
            <a:r>
              <a:rPr lang="nl-NL" sz="2200" i="1"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t> beter inzetten en hem een hoed geven. </a:t>
            </a:r>
            <a:r>
              <a:rPr lang="nl-NL" sz="2200" i="1" dirty="0">
                <a:solidFill>
                  <a:srgbClr val="387038"/>
                </a:solidFill>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eraan ontbreekt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Ik weet niet </a:t>
            </a:r>
            <a:r>
              <a:rPr lang="nl-NL" sz="2200" i="1" dirty="0">
                <a:solidFill>
                  <a:srgbClr val="387038"/>
                </a:solidFill>
                <a:latin typeface="Century Gothic" panose="020B0502020202020204" pitchFamily="34" charset="0"/>
                <a:ea typeface="Calibri"/>
                <a:cs typeface="Times New Roman"/>
              </a:rPr>
              <a:t>veel </a:t>
            </a:r>
            <a:r>
              <a:rPr lang="nl-NL" sz="2200" i="1" dirty="0">
                <a:solidFill>
                  <a:srgbClr val="387038"/>
                </a:solidFill>
                <a:effectLst/>
                <a:latin typeface="Century Gothic" panose="020B0502020202020204" pitchFamily="34" charset="0"/>
                <a:ea typeface="Calibri"/>
                <a:cs typeface="Times New Roman"/>
              </a:rPr>
              <a:t>over bitcoins. Dat is </a:t>
            </a:r>
            <a:r>
              <a:rPr lang="nl-NL" sz="2200" i="1" u="sng" dirty="0">
                <a:solidFill>
                  <a:srgbClr val="387038"/>
                </a:solidFill>
                <a:effectLst/>
                <a:latin typeface="Century Gothic" panose="020B0502020202020204" pitchFamily="34" charset="0"/>
                <a:ea typeface="Calibri"/>
                <a:cs typeface="Times New Roman"/>
              </a:rPr>
              <a:t>een hiaat</a:t>
            </a:r>
            <a:r>
              <a:rPr lang="nl-NL" sz="2200" i="1" dirty="0">
                <a:solidFill>
                  <a:srgbClr val="387038"/>
                </a:solidFill>
                <a:effectLst/>
                <a:latin typeface="Century Gothic" panose="020B0502020202020204" pitchFamily="34" charset="0"/>
                <a:ea typeface="Calibri"/>
                <a:cs typeface="Times New Roman"/>
              </a:rPr>
              <a:t> in mijn kennis</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Menselijk gezicht, vrouw, kleding, handschrift&#10;&#10;Automatisch gegenereerde beschrijving">
            <a:extLst>
              <a:ext uri="{FF2B5EF4-FFF2-40B4-BE49-F238E27FC236}">
                <a16:creationId xmlns:a16="http://schemas.microsoft.com/office/drawing/2014/main" id="{A573910D-D5BF-0B6E-1763-595A9F9AB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1269" y="2780928"/>
            <a:ext cx="2013374" cy="1888545"/>
          </a:xfrm>
          <a:prstGeom prst="rect">
            <a:avLst/>
          </a:prstGeom>
        </p:spPr>
      </p:pic>
      <p:pic>
        <p:nvPicPr>
          <p:cNvPr id="5" name="Afbeelding 4" descr="Afbeelding met persoon, Menselijk gezicht, kleding, top&#10;&#10;Automatisch gegenereerde beschrijving">
            <a:extLst>
              <a:ext uri="{FF2B5EF4-FFF2-40B4-BE49-F238E27FC236}">
                <a16:creationId xmlns:a16="http://schemas.microsoft.com/office/drawing/2014/main" id="{33F301A5-E300-83E9-3CA9-994DE63F8E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9004" y="2424948"/>
            <a:ext cx="2758384" cy="2008104"/>
          </a:xfrm>
          <a:prstGeom prst="rect">
            <a:avLst/>
          </a:prstGeom>
        </p:spPr>
      </p:pic>
    </p:spTree>
    <p:extLst>
      <p:ext uri="{BB962C8B-B14F-4D97-AF65-F5344CB8AC3E}">
        <p14:creationId xmlns:p14="http://schemas.microsoft.com/office/powerpoint/2010/main" val="209894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vitaal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verzwakt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gezond en krachtig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Mijn opa is heel </a:t>
            </a:r>
            <a:r>
              <a:rPr lang="nl-NL" sz="2400" i="1" u="sng" dirty="0">
                <a:solidFill>
                  <a:srgbClr val="387038"/>
                </a:solidFill>
                <a:latin typeface="Century Gothic" panose="020B0502020202020204" pitchFamily="34" charset="0"/>
                <a:ea typeface="Calibri"/>
                <a:cs typeface="Times New Roman"/>
              </a:rPr>
              <a:t>vitaal</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moe en zonder kracht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Mijn zoon was na afloop </a:t>
            </a:r>
            <a:r>
              <a:rPr lang="nl-NL" sz="2400" i="1" u="sng" dirty="0">
                <a:solidFill>
                  <a:srgbClr val="387038"/>
                </a:solidFill>
                <a:latin typeface="Century Gothic" panose="020B0502020202020204" pitchFamily="34" charset="0"/>
                <a:ea typeface="Calibri"/>
                <a:cs typeface="Times New Roman"/>
              </a:rPr>
              <a:t>verzwakt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kleding, persoon, boom, buitenshuis&#10;&#10;Automatisch gegenereerde beschrijving">
            <a:extLst>
              <a:ext uri="{FF2B5EF4-FFF2-40B4-BE49-F238E27FC236}">
                <a16:creationId xmlns:a16="http://schemas.microsoft.com/office/drawing/2014/main" id="{1A8A62A6-7B6A-38B9-3D1C-463FA60B1F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2924944"/>
            <a:ext cx="3032764" cy="2025887"/>
          </a:xfrm>
          <a:prstGeom prst="rect">
            <a:avLst/>
          </a:prstGeom>
        </p:spPr>
      </p:pic>
      <p:pic>
        <p:nvPicPr>
          <p:cNvPr id="6" name="Afbeelding 5" descr="Afbeelding met persoon, kleding, Menselijk gezicht, sport&#10;&#10;Automatisch gegenereerde beschrijving">
            <a:extLst>
              <a:ext uri="{FF2B5EF4-FFF2-40B4-BE49-F238E27FC236}">
                <a16:creationId xmlns:a16="http://schemas.microsoft.com/office/drawing/2014/main" id="{5B0ACEF0-23E6-07C9-C244-57F894196B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818" y="2680597"/>
            <a:ext cx="3398554" cy="2270234"/>
          </a:xfrm>
          <a:prstGeom prst="rect">
            <a:avLst/>
          </a:prstGeom>
        </p:spPr>
      </p:pic>
    </p:spTree>
    <p:extLst>
      <p:ext uri="{BB962C8B-B14F-4D97-AF65-F5344CB8AC3E}">
        <p14:creationId xmlns:p14="http://schemas.microsoft.com/office/powerpoint/2010/main" val="203627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3431" y="15391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om het leven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doodgaan door een ongeluk of ramp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Door het auto-ongeluk zou de jongen </a:t>
            </a:r>
            <a:r>
              <a:rPr lang="nl-NL" sz="2200" i="1" u="sng" dirty="0">
                <a:solidFill>
                  <a:srgbClr val="387038"/>
                </a:solidFill>
                <a:latin typeface="Century Gothic" panose="020B0502020202020204" pitchFamily="34" charset="0"/>
                <a:ea typeface="Calibri"/>
                <a:cs typeface="Times New Roman"/>
              </a:rPr>
              <a:t>om het leven</a:t>
            </a:r>
            <a:r>
              <a:rPr lang="nl-NL" sz="2200" i="1" dirty="0">
                <a:solidFill>
                  <a:srgbClr val="387038"/>
                </a:solidFill>
                <a:latin typeface="Century Gothic" panose="020B0502020202020204" pitchFamily="34" charset="0"/>
                <a:ea typeface="Calibri"/>
                <a:cs typeface="Times New Roman"/>
              </a:rPr>
              <a:t> kunnen</a:t>
            </a:r>
            <a:r>
              <a:rPr lang="nl-NL" sz="2200" i="1" u="sng" dirty="0">
                <a:solidFill>
                  <a:srgbClr val="387038"/>
                </a:solidFill>
                <a:latin typeface="Century Gothic" panose="020B0502020202020204" pitchFamily="34" charset="0"/>
                <a:ea typeface="Calibri"/>
                <a:cs typeface="Times New Roman"/>
              </a:rPr>
              <a:t> komen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doodgaan door een ongeluk of ramp</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sz="14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Hij </a:t>
            </a:r>
            <a:r>
              <a:rPr lang="nl-NL" sz="2200" i="1" u="sng" dirty="0">
                <a:solidFill>
                  <a:srgbClr val="387038"/>
                </a:solidFill>
                <a:latin typeface="Century Gothic" panose="020B0502020202020204" pitchFamily="34" charset="0"/>
                <a:ea typeface="Calibri"/>
                <a:cs typeface="Times New Roman"/>
              </a:rPr>
              <a:t>overleefde</a:t>
            </a:r>
            <a:r>
              <a:rPr lang="nl-NL" sz="2200" i="1" dirty="0">
                <a:solidFill>
                  <a:srgbClr val="387038"/>
                </a:solidFill>
                <a:latin typeface="Century Gothic" panose="020B0502020202020204" pitchFamily="34" charset="0"/>
                <a:ea typeface="Calibri"/>
                <a:cs typeface="Times New Roman"/>
              </a:rPr>
              <a:t> het ernstige auto-ongeluk.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D18706AA-28F4-4EA2-A13E-AFD0DDFD821C}"/>
              </a:ext>
            </a:extLst>
          </p:cNvPr>
          <p:cNvSpPr txBox="1">
            <a:spLocks noChangeArrowheads="1"/>
          </p:cNvSpPr>
          <p:nvPr/>
        </p:nvSpPr>
        <p:spPr bwMode="auto">
          <a:xfrm>
            <a:off x="269803" y="623958"/>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komen</a:t>
            </a:r>
            <a:endParaRPr lang="nl-NL" sz="48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62529D07-CED7-426F-8EB1-16A19AA69683}"/>
              </a:ext>
            </a:extLst>
          </p:cNvPr>
          <p:cNvSpPr txBox="1">
            <a:spLocks noChangeArrowheads="1"/>
          </p:cNvSpPr>
          <p:nvPr/>
        </p:nvSpPr>
        <p:spPr bwMode="auto">
          <a:xfrm>
            <a:off x="4620529" y="337544"/>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overleven</a:t>
            </a:r>
            <a:endParaRPr lang="nl-NL" sz="4800" dirty="0">
              <a:effectLst/>
              <a:latin typeface="Century Gothic" panose="020B0502020202020204" pitchFamily="34" charset="0"/>
              <a:ea typeface="Calibri"/>
              <a:cs typeface="Times New Roman"/>
            </a:endParaRPr>
          </a:p>
        </p:txBody>
      </p:sp>
      <p:pic>
        <p:nvPicPr>
          <p:cNvPr id="16" name="Afbeelding 15" descr="Afbeelding met illustratie&#10;&#10;Automatisch gegenereerde beschrijving">
            <a:extLst>
              <a:ext uri="{FF2B5EF4-FFF2-40B4-BE49-F238E27FC236}">
                <a16:creationId xmlns:a16="http://schemas.microsoft.com/office/drawing/2014/main" id="{CA01637F-E2E7-4BD1-99E6-38443B7A52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438" y="2901561"/>
            <a:ext cx="3502972" cy="2063250"/>
          </a:xfrm>
          <a:prstGeom prst="rect">
            <a:avLst/>
          </a:prstGeom>
        </p:spPr>
      </p:pic>
      <p:pic>
        <p:nvPicPr>
          <p:cNvPr id="9" name="Afbeelding 8" descr="Afbeelding met meubels&#10;&#10;Automatisch gegenereerde beschrijving">
            <a:extLst>
              <a:ext uri="{FF2B5EF4-FFF2-40B4-BE49-F238E27FC236}">
                <a16:creationId xmlns:a16="http://schemas.microsoft.com/office/drawing/2014/main" id="{FC1C2843-CEDF-484F-8D8D-CA400A772D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4" y="2901561"/>
            <a:ext cx="2622390" cy="2040812"/>
          </a:xfrm>
          <a:prstGeom prst="rect">
            <a:avLst/>
          </a:prstGeom>
        </p:spPr>
      </p:pic>
    </p:spTree>
    <p:extLst>
      <p:ext uri="{BB962C8B-B14F-4D97-AF65-F5344CB8AC3E}">
        <p14:creationId xmlns:p14="http://schemas.microsoft.com/office/powerpoint/2010/main" val="75367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04663"/>
            <a:ext cx="4275584"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op voorhand</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achteraf</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vooraf, van tevoren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Ik wist </a:t>
            </a:r>
            <a:r>
              <a:rPr lang="nl-NL" sz="2200" i="1" u="sng" dirty="0">
                <a:solidFill>
                  <a:srgbClr val="387038"/>
                </a:solidFill>
                <a:latin typeface="Century Gothic" panose="020B0502020202020204" pitchFamily="34" charset="0"/>
                <a:ea typeface="Calibri"/>
                <a:cs typeface="Times New Roman"/>
              </a:rPr>
              <a:t>op voorhand</a:t>
            </a:r>
            <a:r>
              <a:rPr lang="nl-NL" sz="2200" i="1" dirty="0">
                <a:solidFill>
                  <a:srgbClr val="387038"/>
                </a:solidFill>
                <a:latin typeface="Century Gothic" panose="020B0502020202020204" pitchFamily="34" charset="0"/>
                <a:ea typeface="Calibri"/>
                <a:cs typeface="Times New Roman"/>
              </a:rPr>
              <a:t> dat het zonnig zou zijn.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later, nadat iets is afgelopen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pPr>
            <a:r>
              <a:rPr lang="nl-NL" sz="2200" i="1" u="sng" dirty="0">
                <a:solidFill>
                  <a:srgbClr val="387038"/>
                </a:solidFill>
                <a:effectLst/>
                <a:latin typeface="Century Gothic" panose="020B0502020202020204" pitchFamily="34" charset="0"/>
                <a:ea typeface="Calibri"/>
                <a:cs typeface="Times New Roman"/>
              </a:rPr>
              <a:t>Achteraf</a:t>
            </a:r>
            <a:r>
              <a:rPr lang="nl-NL" sz="2200" i="1" dirty="0">
                <a:solidFill>
                  <a:srgbClr val="387038"/>
                </a:solidFill>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bedacht ik dat ik hem een hoed had moeten geven.</a:t>
            </a:r>
            <a:r>
              <a:rPr lang="nl-NL" sz="2200" i="1" dirty="0">
                <a:solidFill>
                  <a:srgbClr val="387038"/>
                </a:solidFill>
                <a:effectLst/>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descr="Afbeelding met person, persoon, poseren&#10;&#10;Automatisch gegenereerde beschrijving">
            <a:extLst>
              <a:ext uri="{FF2B5EF4-FFF2-40B4-BE49-F238E27FC236}">
                <a16:creationId xmlns:a16="http://schemas.microsoft.com/office/drawing/2014/main" id="{0CE3D2F6-5F6C-4479-B949-BAE46908C7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40651" y="2980403"/>
            <a:ext cx="1669220" cy="1578533"/>
          </a:xfrm>
          <a:prstGeom prst="rect">
            <a:avLst/>
          </a:prstGeom>
        </p:spPr>
      </p:pic>
      <p:sp>
        <p:nvSpPr>
          <p:cNvPr id="17" name="Gedachtewolkje: wolk 16">
            <a:extLst>
              <a:ext uri="{FF2B5EF4-FFF2-40B4-BE49-F238E27FC236}">
                <a16:creationId xmlns:a16="http://schemas.microsoft.com/office/drawing/2014/main" id="{55424B98-8FC3-4F1A-AA80-00181C99A0E1}"/>
              </a:ext>
            </a:extLst>
          </p:cNvPr>
          <p:cNvSpPr/>
          <p:nvPr/>
        </p:nvSpPr>
        <p:spPr>
          <a:xfrm>
            <a:off x="1897103" y="2576893"/>
            <a:ext cx="1378727" cy="790926"/>
          </a:xfrm>
          <a:prstGeom prst="cloudCallout">
            <a:avLst>
              <a:gd name="adj1" fmla="val -68950"/>
              <a:gd name="adj2" fmla="val 357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met pijl 17">
            <a:extLst>
              <a:ext uri="{FF2B5EF4-FFF2-40B4-BE49-F238E27FC236}">
                <a16:creationId xmlns:a16="http://schemas.microsoft.com/office/drawing/2014/main" id="{19AA6536-ECEA-44B8-98F5-7D83172533A9}"/>
              </a:ext>
            </a:extLst>
          </p:cNvPr>
          <p:cNvCxnSpPr>
            <a:cxnSpLocks/>
          </p:cNvCxnSpPr>
          <p:nvPr/>
        </p:nvCxnSpPr>
        <p:spPr>
          <a:xfrm>
            <a:off x="2661030" y="2972356"/>
            <a:ext cx="712783" cy="79731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nvGrpSpPr>
          <p:cNvPr id="2" name="Groep 1">
            <a:extLst>
              <a:ext uri="{FF2B5EF4-FFF2-40B4-BE49-F238E27FC236}">
                <a16:creationId xmlns:a16="http://schemas.microsoft.com/office/drawing/2014/main" id="{D75DAAE9-F692-D45E-D905-3C9F5ABEF9FF}"/>
              </a:ext>
            </a:extLst>
          </p:cNvPr>
          <p:cNvGrpSpPr/>
          <p:nvPr/>
        </p:nvGrpSpPr>
        <p:grpSpPr>
          <a:xfrm>
            <a:off x="5146922" y="2557771"/>
            <a:ext cx="3168352" cy="2287900"/>
            <a:chOff x="0" y="332656"/>
            <a:chExt cx="9036496" cy="6525347"/>
          </a:xfrm>
        </p:grpSpPr>
        <p:pic>
          <p:nvPicPr>
            <p:cNvPr id="3" name="Afbeelding 2" descr="Afbeelding met persoon, Menselijk gezicht, kleding, person&#10;&#10;Automatisch gegenereerde beschrijving">
              <a:extLst>
                <a:ext uri="{FF2B5EF4-FFF2-40B4-BE49-F238E27FC236}">
                  <a16:creationId xmlns:a16="http://schemas.microsoft.com/office/drawing/2014/main" id="{EED63120-435A-99B5-A201-0D34DBB858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877"/>
            <a:stretch/>
          </p:blipFill>
          <p:spPr>
            <a:xfrm>
              <a:off x="0" y="2602868"/>
              <a:ext cx="5613369" cy="4255135"/>
            </a:xfrm>
            <a:prstGeom prst="rect">
              <a:avLst/>
            </a:prstGeom>
          </p:spPr>
        </p:pic>
        <p:sp>
          <p:nvSpPr>
            <p:cNvPr id="4" name="Gedachtewolkje: wolk 3">
              <a:extLst>
                <a:ext uri="{FF2B5EF4-FFF2-40B4-BE49-F238E27FC236}">
                  <a16:creationId xmlns:a16="http://schemas.microsoft.com/office/drawing/2014/main" id="{6FD04293-9168-7476-13FB-727E283704D2}"/>
                </a:ext>
              </a:extLst>
            </p:cNvPr>
            <p:cNvSpPr/>
            <p:nvPr/>
          </p:nvSpPr>
          <p:spPr>
            <a:xfrm>
              <a:off x="4427984" y="332656"/>
              <a:ext cx="4608512" cy="3883142"/>
            </a:xfrm>
            <a:prstGeom prst="cloudCallout">
              <a:avLst>
                <a:gd name="adj1" fmla="val -83120"/>
                <a:gd name="adj2" fmla="val 216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descr="Afbeelding met kleding, Modeaccessoire, bril, pet&#10;&#10;Automatisch gegenereerde beschrijving">
              <a:extLst>
                <a:ext uri="{FF2B5EF4-FFF2-40B4-BE49-F238E27FC236}">
                  <a16:creationId xmlns:a16="http://schemas.microsoft.com/office/drawing/2014/main" id="{0DE493E2-A160-8426-2062-544B2CF0F8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027" t="11239" r="16277"/>
            <a:stretch/>
          </p:blipFill>
          <p:spPr>
            <a:xfrm>
              <a:off x="5580112" y="980728"/>
              <a:ext cx="2304256" cy="2232974"/>
            </a:xfrm>
            <a:prstGeom prst="rect">
              <a:avLst/>
            </a:prstGeom>
          </p:spPr>
        </p:pic>
      </p:grpSp>
      <p:pic>
        <p:nvPicPr>
          <p:cNvPr id="21" name="Afbeelding 20" descr="Afbeelding met smiley, emoticon, geel, clipart&#10;&#10;Automatisch gegenereerde beschrijving">
            <a:extLst>
              <a:ext uri="{FF2B5EF4-FFF2-40B4-BE49-F238E27FC236}">
                <a16:creationId xmlns:a16="http://schemas.microsoft.com/office/drawing/2014/main" id="{97E8CB2F-6A55-19B4-4943-98A6D3F3CA4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2656" t="23589" r="24577" b="26375"/>
          <a:stretch/>
        </p:blipFill>
        <p:spPr>
          <a:xfrm>
            <a:off x="3064009" y="3747746"/>
            <a:ext cx="1286661" cy="1220068"/>
          </a:xfrm>
          <a:prstGeom prst="rect">
            <a:avLst/>
          </a:prstGeom>
        </p:spPr>
      </p:pic>
    </p:spTree>
    <p:extLst>
      <p:ext uri="{BB962C8B-B14F-4D97-AF65-F5344CB8AC3E}">
        <p14:creationId xmlns:p14="http://schemas.microsoft.com/office/powerpoint/2010/main" val="269331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4934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enigszins</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behoorlijk</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97691" y="33569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extreem</a:t>
            </a:r>
            <a:endParaRPr lang="nl-NL" sz="4400" dirty="0">
              <a:effectLst/>
              <a:latin typeface="Century Gothic" panose="020B0502020202020204" pitchFamily="34" charset="0"/>
              <a:ea typeface="Calibri"/>
              <a:cs typeface="Times New Roman"/>
            </a:endParaRPr>
          </a:p>
        </p:txBody>
      </p:sp>
      <p:sp>
        <p:nvSpPr>
          <p:cNvPr id="11" name="Text Box 14"/>
          <p:cNvSpPr txBox="1"/>
          <p:nvPr/>
        </p:nvSpPr>
        <p:spPr>
          <a:xfrm>
            <a:off x="467872" y="515285"/>
            <a:ext cx="7992559" cy="4009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Ik ben </a:t>
            </a:r>
            <a:r>
              <a:rPr lang="nl-NL" sz="2000" i="1" u="sng" dirty="0">
                <a:solidFill>
                  <a:srgbClr val="387038"/>
                </a:solidFill>
                <a:latin typeface="Century Gothic" panose="020B0502020202020204" pitchFamily="34" charset="0"/>
                <a:ea typeface="Calibri"/>
                <a:cs typeface="Times New Roman"/>
              </a:rPr>
              <a:t>behoorlijk</a:t>
            </a:r>
            <a:r>
              <a:rPr lang="nl-NL" sz="2000" i="1" dirty="0">
                <a:solidFill>
                  <a:srgbClr val="387038"/>
                </a:solidFill>
                <a:latin typeface="Century Gothic" panose="020B0502020202020204" pitchFamily="34" charset="0"/>
                <a:ea typeface="Calibri"/>
                <a:cs typeface="Times New Roman"/>
              </a:rPr>
              <a:t> blij dat de avondvierdaagse afgelopen is.</a:t>
            </a:r>
            <a:endParaRPr lang="nl-NL" sz="1100" u="sng" dirty="0">
              <a:effectLst/>
              <a:latin typeface="Century Gothic" panose="020B0502020202020204" pitchFamily="34" charset="0"/>
              <a:ea typeface="Calibri"/>
              <a:cs typeface="Times New Roman"/>
            </a:endParaRPr>
          </a:p>
        </p:txBody>
      </p:sp>
      <p:sp>
        <p:nvSpPr>
          <p:cNvPr id="17" name="Text Box 14"/>
          <p:cNvSpPr txBox="1"/>
          <p:nvPr/>
        </p:nvSpPr>
        <p:spPr>
          <a:xfrm>
            <a:off x="3139545" y="4895895"/>
            <a:ext cx="2695004" cy="4053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192975" y="4823888"/>
            <a:ext cx="2387137" cy="4773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erg</a:t>
            </a:r>
            <a:endParaRPr lang="nl-NL" sz="16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453CF7F4-3BC2-4E3F-AD25-246C9620DFD5}"/>
              </a:ext>
            </a:extLst>
          </p:cNvPr>
          <p:cNvSpPr txBox="1"/>
          <p:nvPr/>
        </p:nvSpPr>
        <p:spPr>
          <a:xfrm>
            <a:off x="6051969" y="4314305"/>
            <a:ext cx="2695004" cy="4918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0" name="Tekstvak 2">
            <a:extLst>
              <a:ext uri="{FF2B5EF4-FFF2-40B4-BE49-F238E27FC236}">
                <a16:creationId xmlns:a16="http://schemas.microsoft.com/office/drawing/2014/main" id="{C7F0880A-531A-44FB-A69B-9F1CD5D7484D}"/>
              </a:ext>
            </a:extLst>
          </p:cNvPr>
          <p:cNvSpPr txBox="1">
            <a:spLocks noChangeArrowheads="1"/>
          </p:cNvSpPr>
          <p:nvPr/>
        </p:nvSpPr>
        <p:spPr bwMode="auto">
          <a:xfrm>
            <a:off x="6105399" y="4315306"/>
            <a:ext cx="2441267" cy="3877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Century Gothic" panose="020B0502020202020204" pitchFamily="34" charset="0"/>
                <a:ea typeface="Calibri"/>
                <a:cs typeface="Times New Roman"/>
              </a:rPr>
              <a:t>= heel </a:t>
            </a:r>
            <a:r>
              <a:rPr lang="nl-NL" sz="2400" dirty="0">
                <a:latin typeface="Century Gothic" panose="020B0502020202020204" pitchFamily="34" charset="0"/>
              </a:rPr>
              <a:t>erg</a:t>
            </a:r>
            <a:endParaRPr lang="nl-NL" sz="2400" dirty="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CF7313C9-F8FE-29AB-D8E1-D0B127E54547}"/>
              </a:ext>
            </a:extLst>
          </p:cNvPr>
          <p:cNvSpPr txBox="1"/>
          <p:nvPr/>
        </p:nvSpPr>
        <p:spPr>
          <a:xfrm>
            <a:off x="320401" y="5419736"/>
            <a:ext cx="2695004" cy="4918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3" name="Tekstvak 2">
            <a:extLst>
              <a:ext uri="{FF2B5EF4-FFF2-40B4-BE49-F238E27FC236}">
                <a16:creationId xmlns:a16="http://schemas.microsoft.com/office/drawing/2014/main" id="{CF16044A-D2F7-A176-F58D-BFB5D51AB5C3}"/>
              </a:ext>
            </a:extLst>
          </p:cNvPr>
          <p:cNvSpPr txBox="1">
            <a:spLocks noChangeArrowheads="1"/>
          </p:cNvSpPr>
          <p:nvPr/>
        </p:nvSpPr>
        <p:spPr bwMode="auto">
          <a:xfrm>
            <a:off x="334887" y="5399952"/>
            <a:ext cx="2641574" cy="4773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Century Gothic" panose="020B0502020202020204" pitchFamily="34" charset="0"/>
                <a:ea typeface="Calibri"/>
                <a:cs typeface="Times New Roman"/>
              </a:rPr>
              <a:t>= een beetje</a:t>
            </a:r>
            <a:endParaRPr lang="nl-NL" sz="2400" dirty="0">
              <a:effectLst/>
              <a:latin typeface="Century Gothic" panose="020B0502020202020204" pitchFamily="34" charset="0"/>
              <a:ea typeface="Calibri"/>
              <a:cs typeface="Times New Roman"/>
            </a:endParaRPr>
          </a:p>
        </p:txBody>
      </p:sp>
      <p:pic>
        <p:nvPicPr>
          <p:cNvPr id="28" name="Afbeelding 27" descr="Afbeelding met persoon, Menselijke baard, person, gezichtsbeharing&#10;&#10;Automatisch gegenereerde beschrijving">
            <a:extLst>
              <a:ext uri="{FF2B5EF4-FFF2-40B4-BE49-F238E27FC236}">
                <a16:creationId xmlns:a16="http://schemas.microsoft.com/office/drawing/2014/main" id="{0A326B3B-904C-7A2F-EA5B-CA30A005B5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3717" y="2410490"/>
            <a:ext cx="2200867" cy="1470179"/>
          </a:xfrm>
          <a:prstGeom prst="rect">
            <a:avLst/>
          </a:prstGeom>
        </p:spPr>
      </p:pic>
      <p:pic>
        <p:nvPicPr>
          <p:cNvPr id="31" name="Afbeelding 30" descr="Afbeelding met persoon, Menselijk gezicht, kaak, Menselijke baard&#10;&#10;Automatisch gegenereerde beschrijving">
            <a:extLst>
              <a:ext uri="{FF2B5EF4-FFF2-40B4-BE49-F238E27FC236}">
                <a16:creationId xmlns:a16="http://schemas.microsoft.com/office/drawing/2014/main" id="{BD823009-8F16-E014-5B4F-621153293F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7963"/>
          <a:stretch/>
        </p:blipFill>
        <p:spPr>
          <a:xfrm>
            <a:off x="6282922" y="1321080"/>
            <a:ext cx="2464051" cy="2006406"/>
          </a:xfrm>
          <a:prstGeom prst="rect">
            <a:avLst/>
          </a:prstGeom>
        </p:spPr>
      </p:pic>
      <p:pic>
        <p:nvPicPr>
          <p:cNvPr id="2049" name="Afbeelding 2048" descr="Afbeelding met persoon, Menselijk gezicht, kleding, glimlach&#10;&#10;Automatisch gegenereerde beschrijving">
            <a:extLst>
              <a:ext uri="{FF2B5EF4-FFF2-40B4-BE49-F238E27FC236}">
                <a16:creationId xmlns:a16="http://schemas.microsoft.com/office/drawing/2014/main" id="{CF401770-A33C-DA10-3A64-5CAEA12C8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0463" t="11348" b="40138"/>
          <a:stretch/>
        </p:blipFill>
        <p:spPr>
          <a:xfrm>
            <a:off x="569555" y="2770017"/>
            <a:ext cx="2063932" cy="1674099"/>
          </a:xfrm>
          <a:prstGeom prst="rect">
            <a:avLst/>
          </a:prstGeom>
        </p:spPr>
      </p:pic>
    </p:spTree>
    <p:extLst>
      <p:ext uri="{BB962C8B-B14F-4D97-AF65-F5344CB8AC3E}">
        <p14:creationId xmlns:p14="http://schemas.microsoft.com/office/powerpoint/2010/main" val="359618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90" y="-9939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3527" y="4488448"/>
            <a:ext cx="2627331"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962039" y="3872138"/>
            <a:ext cx="2948748"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51356" y="3421292"/>
            <a:ext cx="2869116"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400" dirty="0">
                <a:latin typeface="Century Gothic" panose="020B0502020202020204" pitchFamily="34" charset="0"/>
                <a:ea typeface="Calibri"/>
                <a:cs typeface="Times New Roman"/>
              </a:rPr>
              <a:t>de afloop</a:t>
            </a:r>
          </a:p>
        </p:txBody>
      </p:sp>
      <p:sp>
        <p:nvSpPr>
          <p:cNvPr id="8" name="Text Box 14"/>
          <p:cNvSpPr txBox="1"/>
          <p:nvPr/>
        </p:nvSpPr>
        <p:spPr>
          <a:xfrm>
            <a:off x="170840" y="4589557"/>
            <a:ext cx="2823733"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400" dirty="0">
                <a:latin typeface="Century Gothic" panose="020B0502020202020204" pitchFamily="34" charset="0"/>
                <a:ea typeface="Calibri"/>
                <a:cs typeface="Times New Roman"/>
              </a:rPr>
              <a:t>de start</a:t>
            </a:r>
            <a:endParaRPr lang="nl-NL" sz="1000" dirty="0">
              <a:latin typeface="Century Gothic" panose="020B0502020202020204" pitchFamily="34" charset="0"/>
              <a:ea typeface="Calibri"/>
              <a:cs typeface="Times New Roman"/>
            </a:endParaRPr>
          </a:p>
        </p:txBody>
      </p:sp>
      <p:sp>
        <p:nvSpPr>
          <p:cNvPr id="9" name="Text Box 14"/>
          <p:cNvSpPr txBox="1"/>
          <p:nvPr/>
        </p:nvSpPr>
        <p:spPr>
          <a:xfrm>
            <a:off x="2761850" y="3968810"/>
            <a:ext cx="3321462" cy="46195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800" dirty="0">
                <a:latin typeface="Century Gothic" panose="020B0502020202020204" pitchFamily="34" charset="0"/>
                <a:ea typeface="Calibri"/>
                <a:cs typeface="Times New Roman"/>
              </a:rPr>
              <a:t>ondertussen</a:t>
            </a:r>
            <a:endParaRPr lang="nl-NL" sz="3800"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23528" y="262862"/>
            <a:ext cx="8789196" cy="100284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Mijn zoon had bij de start veel zin in de avondvierdaagse.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Maar na </a:t>
            </a:r>
            <a:r>
              <a:rPr lang="nl-NL" sz="2000" i="1" u="sng" dirty="0">
                <a:solidFill>
                  <a:srgbClr val="387038"/>
                </a:solidFill>
                <a:latin typeface="Century Gothic" panose="020B0502020202020204" pitchFamily="34" charset="0"/>
                <a:ea typeface="Calibri"/>
                <a:cs typeface="Times New Roman"/>
              </a:rPr>
              <a:t>afloop</a:t>
            </a:r>
            <a:r>
              <a:rPr lang="nl-NL" sz="2000" i="1" dirty="0">
                <a:solidFill>
                  <a:srgbClr val="387038"/>
                </a:solidFill>
                <a:latin typeface="Century Gothic" panose="020B0502020202020204" pitchFamily="34" charset="0"/>
                <a:ea typeface="Calibri"/>
                <a:cs typeface="Times New Roman"/>
              </a:rPr>
              <a:t> was hij doodop.</a:t>
            </a:r>
            <a:endParaRPr lang="nl-NL" sz="11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217C50FE-183F-4CFE-9D11-5702963A61EB}"/>
              </a:ext>
            </a:extLst>
          </p:cNvPr>
          <p:cNvSpPr txBox="1"/>
          <p:nvPr/>
        </p:nvSpPr>
        <p:spPr>
          <a:xfrm>
            <a:off x="3159795" y="4719382"/>
            <a:ext cx="2726839" cy="5626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1804E017-3222-4402-A305-421E6C6F953E}"/>
              </a:ext>
            </a:extLst>
          </p:cNvPr>
          <p:cNvSpPr txBox="1">
            <a:spLocks noChangeArrowheads="1"/>
          </p:cNvSpPr>
          <p:nvPr/>
        </p:nvSpPr>
        <p:spPr bwMode="auto">
          <a:xfrm>
            <a:off x="3188003" y="4793425"/>
            <a:ext cx="2445979" cy="39779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tijdens</a:t>
            </a:r>
          </a:p>
          <a:p>
            <a:pPr>
              <a:lnSpc>
                <a:spcPct val="80000"/>
              </a:lnSpc>
              <a:spcAft>
                <a:spcPts val="800"/>
              </a:spcAft>
            </a:pPr>
            <a:endParaRPr lang="nl-NL" sz="2400" dirty="0">
              <a:effectLst/>
              <a:latin typeface="Century Gothic" panose="020B0502020202020204" pitchFamily="34" charset="0"/>
              <a:ea typeface="Calibri"/>
              <a:cs typeface="Times New Roman"/>
            </a:endParaRPr>
          </a:p>
        </p:txBody>
      </p:sp>
      <p:sp>
        <p:nvSpPr>
          <p:cNvPr id="12" name="Text Box 14">
            <a:extLst>
              <a:ext uri="{FF2B5EF4-FFF2-40B4-BE49-F238E27FC236}">
                <a16:creationId xmlns:a16="http://schemas.microsoft.com/office/drawing/2014/main" id="{980DAF78-6E31-C5CD-DA35-BE677F8F90E3}"/>
              </a:ext>
            </a:extLst>
          </p:cNvPr>
          <p:cNvSpPr txBox="1"/>
          <p:nvPr/>
        </p:nvSpPr>
        <p:spPr>
          <a:xfrm>
            <a:off x="6032434" y="4136264"/>
            <a:ext cx="2788039" cy="10968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7EE9BA8F-BF4A-F242-3E6C-64C2FABA03D4}"/>
              </a:ext>
            </a:extLst>
          </p:cNvPr>
          <p:cNvSpPr txBox="1">
            <a:spLocks noChangeArrowheads="1"/>
          </p:cNvSpPr>
          <p:nvPr/>
        </p:nvSpPr>
        <p:spPr bwMode="auto">
          <a:xfrm>
            <a:off x="6084168" y="4149080"/>
            <a:ext cx="2507200" cy="1042755"/>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de manier waarop iets eindigt</a:t>
            </a:r>
            <a:endParaRPr lang="nl-NL" sz="2400" dirty="0">
              <a:effectLst/>
              <a:latin typeface="Century Gothic" panose="020B0502020202020204" pitchFamily="34" charset="0"/>
              <a:ea typeface="Calibri"/>
              <a:cs typeface="Times New Roman"/>
            </a:endParaRPr>
          </a:p>
        </p:txBody>
      </p:sp>
      <p:pic>
        <p:nvPicPr>
          <p:cNvPr id="15" name="Afbeelding 14" descr="Afbeelding met kleding, persoon, boom, buitenshuis&#10;&#10;Automatisch gegenereerde beschrijving">
            <a:extLst>
              <a:ext uri="{FF2B5EF4-FFF2-40B4-BE49-F238E27FC236}">
                <a16:creationId xmlns:a16="http://schemas.microsoft.com/office/drawing/2014/main" id="{02AC934B-5D19-331F-AB3E-5370AF89B5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9256" y="1709086"/>
            <a:ext cx="2474669" cy="1653080"/>
          </a:xfrm>
          <a:prstGeom prst="rect">
            <a:avLst/>
          </a:prstGeom>
        </p:spPr>
      </p:pic>
      <p:pic>
        <p:nvPicPr>
          <p:cNvPr id="16" name="Afbeelding 15" descr="Afbeelding met buitenshuis, gras, boom, kleding&#10;&#10;Automatisch gegenereerde beschrijving">
            <a:extLst>
              <a:ext uri="{FF2B5EF4-FFF2-40B4-BE49-F238E27FC236}">
                <a16:creationId xmlns:a16="http://schemas.microsoft.com/office/drawing/2014/main" id="{0CE88E79-E4CB-F23F-1DF8-D23574FC2B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9890" b="22913"/>
          <a:stretch/>
        </p:blipFill>
        <p:spPr>
          <a:xfrm>
            <a:off x="3402107" y="2043989"/>
            <a:ext cx="1992669" cy="1706226"/>
          </a:xfrm>
          <a:prstGeom prst="rect">
            <a:avLst/>
          </a:prstGeom>
        </p:spPr>
      </p:pic>
      <p:pic>
        <p:nvPicPr>
          <p:cNvPr id="22" name="Afbeelding 21" descr="Afbeelding met kleding, buitenshuis, persoon, boom&#10;&#10;Automatisch gegenereerde beschrijving">
            <a:extLst>
              <a:ext uri="{FF2B5EF4-FFF2-40B4-BE49-F238E27FC236}">
                <a16:creationId xmlns:a16="http://schemas.microsoft.com/office/drawing/2014/main" id="{927D8F6F-296E-8E25-8A50-D7D37B1BA6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9394" y="3168984"/>
            <a:ext cx="2431394" cy="1205971"/>
          </a:xfrm>
          <a:prstGeom prst="rect">
            <a:avLst/>
          </a:prstGeom>
        </p:spPr>
      </p:pic>
    </p:spTree>
    <p:extLst>
      <p:ext uri="{BB962C8B-B14F-4D97-AF65-F5344CB8AC3E}">
        <p14:creationId xmlns:p14="http://schemas.microsoft.com/office/powerpoint/2010/main" val="32009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24 </a:t>
            </a:r>
            <a:r>
              <a:rPr lang="nl-NL">
                <a:solidFill>
                  <a:srgbClr val="C00000"/>
                </a:solidFill>
                <a:latin typeface="Century Gothic" panose="020B0502020202020204" pitchFamily="34" charset="0"/>
              </a:rPr>
              <a:t>– 13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5902"/>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67745" y="2437059"/>
            <a:ext cx="3024336" cy="7759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170439" y="2322116"/>
            <a:ext cx="3248890" cy="6368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ervaren</a:t>
            </a:r>
            <a:endParaRPr lang="nl-NL" sz="9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747673"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61647" y="4321185"/>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722799" y="4305090"/>
            <a:ext cx="30963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vreugde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408503" y="911931"/>
            <a:ext cx="186246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406844" y="912895"/>
            <a:ext cx="17671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pijn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115" y="4271006"/>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verdriet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267745" y="3200650"/>
            <a:ext cx="4391574" cy="9342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273587" y="3187397"/>
            <a:ext cx="4184853" cy="7759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meemaken, je weet daardoor hoe het is</a:t>
            </a:r>
            <a:endParaRPr lang="nl-NL" sz="1100" dirty="0">
              <a:effectLst/>
              <a:latin typeface="Century Gothic" panose="020B0502020202020204" pitchFamily="34" charset="0"/>
              <a:ea typeface="Calibri"/>
              <a:cs typeface="Times New Roman"/>
            </a:endParaRPr>
          </a:p>
        </p:txBody>
      </p:sp>
      <p:pic>
        <p:nvPicPr>
          <p:cNvPr id="28" name="Afbeelding 27">
            <a:extLst>
              <a:ext uri="{FF2B5EF4-FFF2-40B4-BE49-F238E27FC236}">
                <a16:creationId xmlns:a16="http://schemas.microsoft.com/office/drawing/2014/main" id="{1D0A7707-AFA2-44A4-A744-DD647A26F1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9872" y="746638"/>
            <a:ext cx="1758545" cy="1350562"/>
          </a:xfrm>
          <a:prstGeom prst="rect">
            <a:avLst/>
          </a:prstGeom>
        </p:spPr>
      </p:pic>
      <p:sp>
        <p:nvSpPr>
          <p:cNvPr id="22" name="Text Box 14">
            <a:extLst>
              <a:ext uri="{FF2B5EF4-FFF2-40B4-BE49-F238E27FC236}">
                <a16:creationId xmlns:a16="http://schemas.microsoft.com/office/drawing/2014/main" id="{45A80588-C251-4128-AD1F-C251B7435A76}"/>
              </a:ext>
            </a:extLst>
          </p:cNvPr>
          <p:cNvSpPr txBox="1"/>
          <p:nvPr/>
        </p:nvSpPr>
        <p:spPr>
          <a:xfrm>
            <a:off x="5876674" y="2060848"/>
            <a:ext cx="302443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1" name="Text Box 14">
            <a:extLst>
              <a:ext uri="{FF2B5EF4-FFF2-40B4-BE49-F238E27FC236}">
                <a16:creationId xmlns:a16="http://schemas.microsoft.com/office/drawing/2014/main" id="{0A8C1F9B-4900-4255-A4D6-656D73DCB15C}"/>
              </a:ext>
            </a:extLst>
          </p:cNvPr>
          <p:cNvSpPr txBox="1"/>
          <p:nvPr/>
        </p:nvSpPr>
        <p:spPr>
          <a:xfrm>
            <a:off x="5846018" y="1988840"/>
            <a:ext cx="305509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boosheid</a:t>
            </a:r>
            <a:endParaRPr lang="nl-NL" sz="1050" dirty="0">
              <a:effectLst/>
              <a:latin typeface="Century Gothic" panose="020B0502020202020204" pitchFamily="34" charset="0"/>
              <a:ea typeface="Calibri"/>
              <a:cs typeface="Times New Roman"/>
            </a:endParaRPr>
          </a:p>
        </p:txBody>
      </p:sp>
      <p:cxnSp>
        <p:nvCxnSpPr>
          <p:cNvPr id="23" name="Rechte verbindingslijn 22">
            <a:extLst>
              <a:ext uri="{FF2B5EF4-FFF2-40B4-BE49-F238E27FC236}">
                <a16:creationId xmlns:a16="http://schemas.microsoft.com/office/drawing/2014/main" id="{04241890-6C48-4E3C-8C65-D68E7C73F154}"/>
              </a:ext>
            </a:extLst>
          </p:cNvPr>
          <p:cNvCxnSpPr>
            <a:cxnSpLocks/>
          </p:cNvCxnSpPr>
          <p:nvPr/>
        </p:nvCxnSpPr>
        <p:spPr>
          <a:xfrm flipV="1">
            <a:off x="5318748" y="2667759"/>
            <a:ext cx="837428" cy="415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49" name="Afbeelding 2048">
            <a:extLst>
              <a:ext uri="{FF2B5EF4-FFF2-40B4-BE49-F238E27FC236}">
                <a16:creationId xmlns:a16="http://schemas.microsoft.com/office/drawing/2014/main" id="{CEFB9905-B8FA-4CD8-BCE8-7D02D55C4B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8572" y="2763958"/>
            <a:ext cx="1260140" cy="1008112"/>
          </a:xfrm>
          <a:prstGeom prst="rect">
            <a:avLst/>
          </a:prstGeom>
        </p:spPr>
      </p:pic>
      <p:pic>
        <p:nvPicPr>
          <p:cNvPr id="2052" name="Afbeelding 2051">
            <a:extLst>
              <a:ext uri="{FF2B5EF4-FFF2-40B4-BE49-F238E27FC236}">
                <a16:creationId xmlns:a16="http://schemas.microsoft.com/office/drawing/2014/main" id="{64ED7359-0418-4332-ACBC-EBB01E7D75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74513" y="5048081"/>
            <a:ext cx="1635136" cy="1092271"/>
          </a:xfrm>
          <a:prstGeom prst="rect">
            <a:avLst/>
          </a:prstGeom>
        </p:spPr>
      </p:pic>
      <p:pic>
        <p:nvPicPr>
          <p:cNvPr id="2054" name="Afbeelding 2053">
            <a:extLst>
              <a:ext uri="{FF2B5EF4-FFF2-40B4-BE49-F238E27FC236}">
                <a16:creationId xmlns:a16="http://schemas.microsoft.com/office/drawing/2014/main" id="{EBC63DFD-71E6-4334-8CB6-03785FB8C8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49854" y="4941168"/>
            <a:ext cx="1881986" cy="1306098"/>
          </a:xfrm>
          <a:prstGeom prst="rect">
            <a:avLst/>
          </a:prstGeom>
        </p:spPr>
      </p:pic>
      <p:pic>
        <p:nvPicPr>
          <p:cNvPr id="26" name="Afbeelding 25" descr="Afbeelding met tekst, persoon, poseren&#10;&#10;Automatisch gegenereerde beschrijving">
            <a:extLst>
              <a:ext uri="{FF2B5EF4-FFF2-40B4-BE49-F238E27FC236}">
                <a16:creationId xmlns:a16="http://schemas.microsoft.com/office/drawing/2014/main" id="{39A9AB57-F388-4414-AF45-E2EE33DB296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3692" y="2011851"/>
            <a:ext cx="1677712" cy="1120712"/>
          </a:xfrm>
          <a:prstGeom prst="rect">
            <a:avLst/>
          </a:prstGeom>
        </p:spPr>
      </p:pic>
      <p:cxnSp>
        <p:nvCxnSpPr>
          <p:cNvPr id="9" name="Rechte verbindingslijn 8"/>
          <p:cNvCxnSpPr>
            <a:cxnSpLocks/>
          </p:cNvCxnSpPr>
          <p:nvPr/>
        </p:nvCxnSpPr>
        <p:spPr>
          <a:xfrm flipH="1">
            <a:off x="4572000" y="1518842"/>
            <a:ext cx="946533" cy="918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14">
            <a:extLst>
              <a:ext uri="{FF2B5EF4-FFF2-40B4-BE49-F238E27FC236}">
                <a16:creationId xmlns:a16="http://schemas.microsoft.com/office/drawing/2014/main" id="{9F4C2275-846D-3FF0-0C38-E8FB7E028EA2}"/>
              </a:ext>
            </a:extLst>
          </p:cNvPr>
          <p:cNvSpPr txBox="1"/>
          <p:nvPr/>
        </p:nvSpPr>
        <p:spPr>
          <a:xfrm>
            <a:off x="6193205" y="4931772"/>
            <a:ext cx="2481769" cy="5902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96445CA0-7335-EC53-4698-3BCB91ACA4A8}"/>
              </a:ext>
            </a:extLst>
          </p:cNvPr>
          <p:cNvSpPr txBox="1">
            <a:spLocks noChangeArrowheads="1"/>
          </p:cNvSpPr>
          <p:nvPr/>
        </p:nvSpPr>
        <p:spPr bwMode="auto">
          <a:xfrm>
            <a:off x="6271218" y="4907037"/>
            <a:ext cx="2481769" cy="57898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plezier</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19633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97885"/>
            <a:ext cx="4968552" cy="8150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231740" y="2293523"/>
            <a:ext cx="518457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zoekactie</a:t>
            </a:r>
            <a:endParaRPr lang="nl-NL" sz="60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flipH="1">
            <a:off x="4716016" y="1160801"/>
            <a:ext cx="1368152" cy="1237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359969" y="3632518"/>
            <a:ext cx="111288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91046" y="4769565"/>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227229" y="469082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hoop</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716016" y="316132"/>
            <a:ext cx="3610735" cy="8200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572000" y="251654"/>
            <a:ext cx="4032447" cy="55679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het spoor</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5184575"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71801" y="3188321"/>
            <a:ext cx="5184575" cy="6378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dat wat mensen doen om iets of iemand te vinden</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9370E07E-A6A4-0FAA-3465-C82198318095}"/>
              </a:ext>
            </a:extLst>
          </p:cNvPr>
          <p:cNvSpPr txBox="1"/>
          <p:nvPr/>
        </p:nvSpPr>
        <p:spPr>
          <a:xfrm>
            <a:off x="4227229" y="1132475"/>
            <a:ext cx="4565962"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a:extLst>
              <a:ext uri="{FF2B5EF4-FFF2-40B4-BE49-F238E27FC236}">
                <a16:creationId xmlns:a16="http://schemas.microsoft.com/office/drawing/2014/main" id="{BB0C7B51-CFFF-69AA-F958-41B8EF7DF6C9}"/>
              </a:ext>
            </a:extLst>
          </p:cNvPr>
          <p:cNvSpPr txBox="1">
            <a:spLocks noChangeArrowheads="1"/>
          </p:cNvSpPr>
          <p:nvPr/>
        </p:nvSpPr>
        <p:spPr bwMode="auto">
          <a:xfrm>
            <a:off x="4305242" y="1107740"/>
            <a:ext cx="4565962" cy="8655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aanwijzing, dat wat achtergebleven is</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26CEC5C6-DB07-A28A-BE4F-0464D2ADB170}"/>
              </a:ext>
            </a:extLst>
          </p:cNvPr>
          <p:cNvGrpSpPr/>
          <p:nvPr/>
        </p:nvGrpSpPr>
        <p:grpSpPr>
          <a:xfrm>
            <a:off x="-2274180" y="373347"/>
            <a:ext cx="6768167" cy="2447348"/>
            <a:chOff x="-7452751" y="2700339"/>
            <a:chExt cx="16848702" cy="6092438"/>
          </a:xfrm>
        </p:grpSpPr>
        <p:sp>
          <p:nvSpPr>
            <p:cNvPr id="3" name="Boog 2">
              <a:extLst>
                <a:ext uri="{FF2B5EF4-FFF2-40B4-BE49-F238E27FC236}">
                  <a16:creationId xmlns:a16="http://schemas.microsoft.com/office/drawing/2014/main" id="{2EBFB320-5F75-741E-64E8-3A14102C2798}"/>
                </a:ext>
              </a:extLst>
            </p:cNvPr>
            <p:cNvSpPr/>
            <p:nvPr/>
          </p:nvSpPr>
          <p:spPr>
            <a:xfrm rot="20507223">
              <a:off x="-7452751" y="5696433"/>
              <a:ext cx="16848702" cy="3096344"/>
            </a:xfrm>
            <a:prstGeom prst="arc">
              <a:avLst>
                <a:gd name="adj1" fmla="val 16200000"/>
                <a:gd name="adj2" fmla="val 215170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4" name="Afbeelding 3" descr="Afbeelding met buitenshuis, gras, hemel, wolk&#10;&#10;Automatisch gegenereerde beschrijving">
              <a:extLst>
                <a:ext uri="{FF2B5EF4-FFF2-40B4-BE49-F238E27FC236}">
                  <a16:creationId xmlns:a16="http://schemas.microsoft.com/office/drawing/2014/main" id="{D0666C2D-EF72-AB27-E3D9-F701FC78DA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990531">
              <a:off x="4267670" y="2700339"/>
              <a:ext cx="2500968" cy="1670647"/>
            </a:xfrm>
            <a:prstGeom prst="rect">
              <a:avLst/>
            </a:prstGeom>
          </p:spPr>
        </p:pic>
        <p:pic>
          <p:nvPicPr>
            <p:cNvPr id="20" name="Afbeelding 19" descr="Afbeelding met buitenshuis, veld, plant, gras&#10;&#10;Automatisch gegenereerde beschrijving">
              <a:extLst>
                <a:ext uri="{FF2B5EF4-FFF2-40B4-BE49-F238E27FC236}">
                  <a16:creationId xmlns:a16="http://schemas.microsoft.com/office/drawing/2014/main" id="{EEE5DA70-449D-52E1-CAFE-953D05FBF3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50871">
              <a:off x="572420" y="3504427"/>
              <a:ext cx="2452936" cy="1638561"/>
            </a:xfrm>
            <a:prstGeom prst="rect">
              <a:avLst/>
            </a:prstGeom>
          </p:spPr>
        </p:pic>
      </p:grpSp>
      <p:pic>
        <p:nvPicPr>
          <p:cNvPr id="25" name="Afbeelding 24" descr="Afbeelding met buitenshuis, persoon, kleding, boom&#10;&#10;Automatisch gegenereerde beschrijving">
            <a:extLst>
              <a:ext uri="{FF2B5EF4-FFF2-40B4-BE49-F238E27FC236}">
                <a16:creationId xmlns:a16="http://schemas.microsoft.com/office/drawing/2014/main" id="{7D11317A-B647-9B22-0036-B875094D43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698" y="3259267"/>
            <a:ext cx="2302224" cy="1537886"/>
          </a:xfrm>
          <a:prstGeom prst="rect">
            <a:avLst/>
          </a:prstGeom>
        </p:spPr>
      </p:pic>
      <p:pic>
        <p:nvPicPr>
          <p:cNvPr id="27" name="Afbeelding 26" descr="Afbeelding met persoon, glimlach, Menselijk gezicht, kleding&#10;&#10;Automatisch gegenereerde beschrijving">
            <a:extLst>
              <a:ext uri="{FF2B5EF4-FFF2-40B4-BE49-F238E27FC236}">
                <a16:creationId xmlns:a16="http://schemas.microsoft.com/office/drawing/2014/main" id="{DBD258E2-835F-3CC5-B71F-D816AF966E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79126" y="4421281"/>
            <a:ext cx="1919247" cy="1282057"/>
          </a:xfrm>
          <a:prstGeom prst="rect">
            <a:avLst/>
          </a:prstGeom>
        </p:spPr>
      </p:pic>
    </p:spTree>
    <p:extLst>
      <p:ext uri="{BB962C8B-B14F-4D97-AF65-F5344CB8AC3E}">
        <p14:creationId xmlns:p14="http://schemas.microsoft.com/office/powerpoint/2010/main" val="18457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48047" y="2002004"/>
            <a:ext cx="5904656" cy="11964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627784" y="1978245"/>
            <a:ext cx="6336704" cy="60277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de geschiedenisboeken ingaan</a:t>
            </a:r>
            <a:endParaRPr lang="nl-NL" sz="9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968303" y="1432346"/>
            <a:ext cx="877715" cy="584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31329" y="4173744"/>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nieuws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39952" y="764704"/>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uitzonderlijk</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herinneren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987824" y="3212976"/>
            <a:ext cx="547260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167521" y="3200320"/>
            <a:ext cx="5589957" cy="3538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later nog herinnerd worden</a:t>
            </a:r>
            <a:endParaRPr lang="nl-NL" sz="1100" dirty="0">
              <a:effectLst/>
              <a:latin typeface="Century Gothic" panose="020B0502020202020204" pitchFamily="34" charset="0"/>
              <a:ea typeface="Calibri"/>
              <a:cs typeface="Times New Roman"/>
            </a:endParaRPr>
          </a:p>
        </p:txBody>
      </p:sp>
      <p:pic>
        <p:nvPicPr>
          <p:cNvPr id="3" name="Picture 2">
            <a:extLst>
              <a:ext uri="{FF2B5EF4-FFF2-40B4-BE49-F238E27FC236}">
                <a16:creationId xmlns:a16="http://schemas.microsoft.com/office/drawing/2014/main" id="{77BBA1FE-1246-6CB5-3806-C51626AF5F2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827" y="5028550"/>
            <a:ext cx="2247692" cy="1796713"/>
          </a:xfrm>
          <a:prstGeom prst="rect">
            <a:avLst/>
          </a:prstGeom>
          <a:noFill/>
          <a:ln>
            <a:noFill/>
          </a:ln>
        </p:spPr>
      </p:pic>
      <p:pic>
        <p:nvPicPr>
          <p:cNvPr id="1026" name="Picture 2" descr="Avond4daagse-logo-zonder-jaartal">
            <a:extLst>
              <a:ext uri="{FF2B5EF4-FFF2-40B4-BE49-F238E27FC236}">
                <a16:creationId xmlns:a16="http://schemas.microsoft.com/office/drawing/2014/main" id="{02AA40B4-E47C-591D-281E-294DD809D5C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2767" y="5285396"/>
            <a:ext cx="761615" cy="46027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Menselijk gezicht, persoon, kleding, Tv-programma&#10;&#10;Automatisch gegenereerde beschrijving">
            <a:extLst>
              <a:ext uri="{FF2B5EF4-FFF2-40B4-BE49-F238E27FC236}">
                <a16:creationId xmlns:a16="http://schemas.microsoft.com/office/drawing/2014/main" id="{BD2FEFB0-01DD-C2B0-5C5B-BD95966FA5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1215" y="4869442"/>
            <a:ext cx="1529097" cy="1021437"/>
          </a:xfrm>
          <a:prstGeom prst="rect">
            <a:avLst/>
          </a:prstGeom>
        </p:spPr>
      </p:pic>
      <p:pic>
        <p:nvPicPr>
          <p:cNvPr id="19" name="Afbeelding 18" descr="Afbeelding met persoon, kleding, Menselijk gezicht, bril&#10;&#10;Automatisch gegenereerde beschrijving">
            <a:extLst>
              <a:ext uri="{FF2B5EF4-FFF2-40B4-BE49-F238E27FC236}">
                <a16:creationId xmlns:a16="http://schemas.microsoft.com/office/drawing/2014/main" id="{8FA695A3-E8D8-AF8A-4179-8D28940672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1081" y="429271"/>
            <a:ext cx="1892880" cy="1264444"/>
          </a:xfrm>
          <a:prstGeom prst="rect">
            <a:avLst/>
          </a:prstGeom>
        </p:spPr>
      </p:pic>
      <p:pic>
        <p:nvPicPr>
          <p:cNvPr id="2" name="Afbeelding 1" descr="Afbeelding met schets, boek, clipart, tekenfilm&#10;&#10;Automatisch gegenereerde beschrijving">
            <a:extLst>
              <a:ext uri="{FF2B5EF4-FFF2-40B4-BE49-F238E27FC236}">
                <a16:creationId xmlns:a16="http://schemas.microsoft.com/office/drawing/2014/main" id="{B894CF10-9764-C6F9-676F-37DC4DD11B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2980" y="1995045"/>
            <a:ext cx="2442316" cy="1433955"/>
          </a:xfrm>
          <a:prstGeom prst="rect">
            <a:avLst/>
          </a:prstGeom>
        </p:spPr>
      </p:pic>
    </p:spTree>
    <p:extLst>
      <p:ext uri="{BB962C8B-B14F-4D97-AF65-F5344CB8AC3E}">
        <p14:creationId xmlns:p14="http://schemas.microsoft.com/office/powerpoint/2010/main" val="379102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overleven</a:t>
            </a:r>
          </a:p>
        </p:txBody>
      </p:sp>
      <p:pic>
        <p:nvPicPr>
          <p:cNvPr id="3" name="Afbeelding 2" descr="Afbeelding met Menselijk gezicht, persoon, kleding, meisje&#10;&#10;Automatisch gegenereerde beschrijving">
            <a:extLst>
              <a:ext uri="{FF2B5EF4-FFF2-40B4-BE49-F238E27FC236}">
                <a16:creationId xmlns:a16="http://schemas.microsoft.com/office/drawing/2014/main" id="{8CBCA900-4754-144F-DE2C-8E602784C6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9732" y="1628800"/>
            <a:ext cx="7124536" cy="4759191"/>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behoorlijk</a:t>
            </a:r>
          </a:p>
        </p:txBody>
      </p:sp>
      <p:pic>
        <p:nvPicPr>
          <p:cNvPr id="3" name="Afbeelding 2" descr="Afbeelding met persoon, Menselijke baard, person, gezichtsbeharing&#10;&#10;Automatisch gegenereerde beschrijving">
            <a:extLst>
              <a:ext uri="{FF2B5EF4-FFF2-40B4-BE49-F238E27FC236}">
                <a16:creationId xmlns:a16="http://schemas.microsoft.com/office/drawing/2014/main" id="{E541FF03-7092-9E6E-DA5D-1F441557C8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8351" y="1628800"/>
            <a:ext cx="7267298" cy="485455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verzwakt</a:t>
            </a:r>
          </a:p>
        </p:txBody>
      </p:sp>
      <p:pic>
        <p:nvPicPr>
          <p:cNvPr id="5" name="Afbeelding 4" descr="Afbeelding met kleding, persoon, boom, buitenshuis&#10;&#10;Automatisch gegenereerde beschrijving">
            <a:extLst>
              <a:ext uri="{FF2B5EF4-FFF2-40B4-BE49-F238E27FC236}">
                <a16:creationId xmlns:a16="http://schemas.microsoft.com/office/drawing/2014/main" id="{5486CA65-7B1A-037C-DD81-D11C4FAD16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4" y="2011349"/>
            <a:ext cx="6309164" cy="421452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afloop</a:t>
            </a:r>
          </a:p>
        </p:txBody>
      </p:sp>
      <p:pic>
        <p:nvPicPr>
          <p:cNvPr id="3" name="Afbeelding 2" descr="Afbeelding met buitenshuis, gras, boom, kleding&#10;&#10;Automatisch gegenereerde beschrijving">
            <a:extLst>
              <a:ext uri="{FF2B5EF4-FFF2-40B4-BE49-F238E27FC236}">
                <a16:creationId xmlns:a16="http://schemas.microsoft.com/office/drawing/2014/main" id="{AD56A092-3D5F-1125-394D-931DCCC78D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556792"/>
            <a:ext cx="4253432" cy="6367413"/>
          </a:xfrm>
          <a:prstGeom prst="rect">
            <a:avLst/>
          </a:prstGeom>
        </p:spPr>
      </p:pic>
      <p:pic>
        <p:nvPicPr>
          <p:cNvPr id="5" name="Afbeelding 4" descr="Afbeelding met kleding, persoon, boom, buitenshuis&#10;&#10;Automatisch gegenereerde beschrijving">
            <a:extLst>
              <a:ext uri="{FF2B5EF4-FFF2-40B4-BE49-F238E27FC236}">
                <a16:creationId xmlns:a16="http://schemas.microsoft.com/office/drawing/2014/main" id="{01C91C14-15BD-CD60-93AB-0A2EB9B28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9636" y="2708920"/>
            <a:ext cx="3492861" cy="233323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achteraf</a:t>
            </a:r>
          </a:p>
        </p:txBody>
      </p:sp>
      <p:grpSp>
        <p:nvGrpSpPr>
          <p:cNvPr id="8" name="Groep 7">
            <a:extLst>
              <a:ext uri="{FF2B5EF4-FFF2-40B4-BE49-F238E27FC236}">
                <a16:creationId xmlns:a16="http://schemas.microsoft.com/office/drawing/2014/main" id="{90B51630-7711-F1F3-043E-BEC9875F7738}"/>
              </a:ext>
            </a:extLst>
          </p:cNvPr>
          <p:cNvGrpSpPr/>
          <p:nvPr/>
        </p:nvGrpSpPr>
        <p:grpSpPr>
          <a:xfrm>
            <a:off x="0" y="332656"/>
            <a:ext cx="9036496" cy="6525347"/>
            <a:chOff x="0" y="332656"/>
            <a:chExt cx="9036496" cy="6525347"/>
          </a:xfrm>
        </p:grpSpPr>
        <p:pic>
          <p:nvPicPr>
            <p:cNvPr id="5" name="Afbeelding 4" descr="Afbeelding met persoon, Menselijk gezicht, kleding, person&#10;&#10;Automatisch gegenereerde beschrijving">
              <a:extLst>
                <a:ext uri="{FF2B5EF4-FFF2-40B4-BE49-F238E27FC236}">
                  <a16:creationId xmlns:a16="http://schemas.microsoft.com/office/drawing/2014/main" id="{4F709A17-DDD8-3D67-323A-054318F46098}"/>
                </a:ext>
              </a:extLst>
            </p:cNvPr>
            <p:cNvPicPr>
              <a:picLocks noChangeAspect="1"/>
            </p:cNvPicPr>
            <p:nvPr/>
          </p:nvPicPr>
          <p:blipFill rotWithShape="1">
            <a:blip r:embed="rId3">
              <a:extLst>
                <a:ext uri="{28A0092B-C50C-407E-A947-70E740481C1C}">
                  <a14:useLocalDpi xmlns:a14="http://schemas.microsoft.com/office/drawing/2010/main"/>
                </a:ext>
              </a:extLst>
            </a:blip>
            <a:srcRect l="11877"/>
            <a:stretch/>
          </p:blipFill>
          <p:spPr>
            <a:xfrm>
              <a:off x="0" y="2602868"/>
              <a:ext cx="5613369" cy="4255135"/>
            </a:xfrm>
            <a:prstGeom prst="rect">
              <a:avLst/>
            </a:prstGeom>
          </p:spPr>
        </p:pic>
        <p:sp>
          <p:nvSpPr>
            <p:cNvPr id="7" name="Gedachtewolkje: wolk 6">
              <a:extLst>
                <a:ext uri="{FF2B5EF4-FFF2-40B4-BE49-F238E27FC236}">
                  <a16:creationId xmlns:a16="http://schemas.microsoft.com/office/drawing/2014/main" id="{CB988E8A-4729-1792-B335-F332B97DD2C6}"/>
                </a:ext>
              </a:extLst>
            </p:cNvPr>
            <p:cNvSpPr/>
            <p:nvPr/>
          </p:nvSpPr>
          <p:spPr>
            <a:xfrm>
              <a:off x="4427984" y="332656"/>
              <a:ext cx="4608512" cy="3883142"/>
            </a:xfrm>
            <a:prstGeom prst="cloudCallout">
              <a:avLst>
                <a:gd name="adj1" fmla="val -83120"/>
                <a:gd name="adj2" fmla="val 216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descr="Afbeelding met kleding, Modeaccessoire, bril, pet&#10;&#10;Automatisch gegenereerde beschrijving">
              <a:extLst>
                <a:ext uri="{FF2B5EF4-FFF2-40B4-BE49-F238E27FC236}">
                  <a16:creationId xmlns:a16="http://schemas.microsoft.com/office/drawing/2014/main" id="{37D91700-E26F-060B-FC58-966575A0B8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027" t="11239" r="16277"/>
            <a:stretch/>
          </p:blipFill>
          <p:spPr>
            <a:xfrm>
              <a:off x="5580112" y="980728"/>
              <a:ext cx="2304256" cy="2232974"/>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kennis</a:t>
            </a:r>
          </a:p>
        </p:txBody>
      </p:sp>
      <p:pic>
        <p:nvPicPr>
          <p:cNvPr id="3" name="Afbeelding 2" descr="Afbeelding met Menselijk gezicht, vrouw, kleding, handschrift&#10;&#10;Automatisch gegenereerde beschrijving">
            <a:extLst>
              <a:ext uri="{FF2B5EF4-FFF2-40B4-BE49-F238E27FC236}">
                <a16:creationId xmlns:a16="http://schemas.microsoft.com/office/drawing/2014/main" id="{60F0DBBA-81B7-5266-5804-3300E574FC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0720" y="1381708"/>
            <a:ext cx="5802560" cy="5442801"/>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spoor</a:t>
            </a:r>
          </a:p>
        </p:txBody>
      </p:sp>
      <p:grpSp>
        <p:nvGrpSpPr>
          <p:cNvPr id="13" name="Groep 12">
            <a:extLst>
              <a:ext uri="{FF2B5EF4-FFF2-40B4-BE49-F238E27FC236}">
                <a16:creationId xmlns:a16="http://schemas.microsoft.com/office/drawing/2014/main" id="{606FDD2E-9B16-BCA8-397C-32A2A795BFF3}"/>
              </a:ext>
            </a:extLst>
          </p:cNvPr>
          <p:cNvGrpSpPr/>
          <p:nvPr/>
        </p:nvGrpSpPr>
        <p:grpSpPr>
          <a:xfrm>
            <a:off x="-7452751" y="2700339"/>
            <a:ext cx="16848702" cy="6092438"/>
            <a:chOff x="-7452751" y="2700339"/>
            <a:chExt cx="16848702" cy="6092438"/>
          </a:xfrm>
        </p:grpSpPr>
        <p:sp>
          <p:nvSpPr>
            <p:cNvPr id="8" name="Boog 7">
              <a:extLst>
                <a:ext uri="{FF2B5EF4-FFF2-40B4-BE49-F238E27FC236}">
                  <a16:creationId xmlns:a16="http://schemas.microsoft.com/office/drawing/2014/main" id="{2673B4FD-AB73-A763-BEBD-98F3EE1FDDED}"/>
                </a:ext>
              </a:extLst>
            </p:cNvPr>
            <p:cNvSpPr/>
            <p:nvPr/>
          </p:nvSpPr>
          <p:spPr>
            <a:xfrm rot="20507223">
              <a:off x="-7452751" y="5696433"/>
              <a:ext cx="16848702" cy="3096344"/>
            </a:xfrm>
            <a:prstGeom prst="arc">
              <a:avLst>
                <a:gd name="adj1" fmla="val 16200000"/>
                <a:gd name="adj2" fmla="val 215170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10" name="Afbeelding 9" descr="Afbeelding met buitenshuis, gras, hemel, wolk&#10;&#10;Automatisch gegenereerde beschrijving">
              <a:extLst>
                <a:ext uri="{FF2B5EF4-FFF2-40B4-BE49-F238E27FC236}">
                  <a16:creationId xmlns:a16="http://schemas.microsoft.com/office/drawing/2014/main" id="{E551E54D-7050-3648-8A9D-8F0A4C929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0531">
              <a:off x="4267670" y="2700339"/>
              <a:ext cx="2500968" cy="1670647"/>
            </a:xfrm>
            <a:prstGeom prst="rect">
              <a:avLst/>
            </a:prstGeom>
          </p:spPr>
        </p:pic>
        <p:pic>
          <p:nvPicPr>
            <p:cNvPr id="12" name="Afbeelding 11" descr="Afbeelding met buitenshuis, veld, plant, gras&#10;&#10;Automatisch gegenereerde beschrijving">
              <a:extLst>
                <a:ext uri="{FF2B5EF4-FFF2-40B4-BE49-F238E27FC236}">
                  <a16:creationId xmlns:a16="http://schemas.microsoft.com/office/drawing/2014/main" id="{1A336E59-67D4-7880-1FE8-7845A2FC9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50871">
              <a:off x="572420" y="3504427"/>
              <a:ext cx="2452936" cy="1638561"/>
            </a:xfrm>
            <a:prstGeom prst="rect">
              <a:avLst/>
            </a:prstGeom>
          </p:spPr>
        </p:pic>
      </p:grpSp>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TotalTime>
  <Words>820</Words>
  <Application>Microsoft Office PowerPoint</Application>
  <PresentationFormat>Diavoorstelling (4:3)</PresentationFormat>
  <Paragraphs>220</Paragraphs>
  <Slides>22</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501</cp:revision>
  <dcterms:created xsi:type="dcterms:W3CDTF">2021-06-08T06:13:59Z</dcterms:created>
  <dcterms:modified xsi:type="dcterms:W3CDTF">2023-06-13T09:20:03Z</dcterms:modified>
</cp:coreProperties>
</file>