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37" r:id="rId2"/>
    <p:sldId id="548" r:id="rId3"/>
    <p:sldId id="1478" r:id="rId4"/>
    <p:sldId id="1479" r:id="rId5"/>
    <p:sldId id="1460" r:id="rId6"/>
    <p:sldId id="1477" r:id="rId7"/>
    <p:sldId id="1476" r:id="rId8"/>
    <p:sldId id="1475" r:id="rId9"/>
    <p:sldId id="1480" r:id="rId10"/>
    <p:sldId id="934" r:id="rId11"/>
    <p:sldId id="1511" r:id="rId12"/>
    <p:sldId id="1512" r:id="rId13"/>
    <p:sldId id="1513" r:id="rId14"/>
    <p:sldId id="1487" r:id="rId15"/>
    <p:sldId id="1510" r:id="rId16"/>
    <p:sldId id="1486"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9"/>
            <p14:sldId id="1460"/>
            <p14:sldId id="1477"/>
            <p14:sldId id="1476"/>
            <p14:sldId id="1475"/>
            <p14:sldId id="1480"/>
            <p14:sldId id="934"/>
            <p14:sldId id="1511"/>
            <p14:sldId id="1512"/>
            <p14:sldId id="1513"/>
            <p14:sldId id="1487"/>
            <p14:sldId id="1510"/>
            <p14:sldId id="14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6" d="100"/>
          <a:sy n="66"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16-5-2023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16-5-2023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allergisch zijn:</a:t>
            </a:r>
            <a:r>
              <a:rPr lang="nl-NL" sz="1200" kern="1200" dirty="0">
                <a:solidFill>
                  <a:schemeClr val="tx1"/>
                </a:solidFill>
                <a:effectLst/>
                <a:latin typeface="+mn-lt"/>
                <a:ea typeface="+mn-ea"/>
                <a:cs typeface="+mn-cs"/>
              </a:rPr>
              <a:t> als je ergens jeuk van krijgt of er ziek van wordt</a:t>
            </a:r>
          </a:p>
          <a:p>
            <a:pPr fontAlgn="t"/>
            <a:r>
              <a:rPr lang="nl-NL" sz="1200" b="1" kern="1200" dirty="0">
                <a:solidFill>
                  <a:schemeClr val="tx1"/>
                </a:solidFill>
                <a:effectLst/>
                <a:latin typeface="+mn-lt"/>
                <a:ea typeface="+mn-ea"/>
                <a:cs typeface="+mn-cs"/>
              </a:rPr>
              <a:t>de periode: </a:t>
            </a:r>
            <a:r>
              <a:rPr lang="nl-NL" sz="1200" kern="1200" dirty="0">
                <a:solidFill>
                  <a:schemeClr val="tx1"/>
                </a:solidFill>
                <a:effectLst/>
                <a:latin typeface="+mn-lt"/>
                <a:ea typeface="+mn-ea"/>
                <a:cs typeface="+mn-cs"/>
              </a:rPr>
              <a:t>een bepaalde tijd, een deel van het jaar</a:t>
            </a:r>
          </a:p>
          <a:p>
            <a:pPr fontAlgn="t"/>
            <a:r>
              <a:rPr lang="nl-NL" sz="1200" b="1" kern="1200" dirty="0">
                <a:solidFill>
                  <a:schemeClr val="tx1"/>
                </a:solidFill>
                <a:effectLst/>
                <a:latin typeface="+mn-lt"/>
                <a:ea typeface="+mn-ea"/>
                <a:cs typeface="+mn-cs"/>
              </a:rPr>
              <a:t>de klacht:</a:t>
            </a:r>
            <a:r>
              <a:rPr lang="nl-NL" sz="1200" kern="1200" dirty="0">
                <a:solidFill>
                  <a:schemeClr val="tx1"/>
                </a:solidFill>
                <a:effectLst/>
                <a:latin typeface="+mn-lt"/>
                <a:ea typeface="+mn-ea"/>
                <a:cs typeface="+mn-cs"/>
              </a:rPr>
              <a:t> iets waar je last van hebt</a:t>
            </a:r>
          </a:p>
          <a:p>
            <a:pPr fontAlgn="t"/>
            <a:r>
              <a:rPr lang="nl-NL" sz="1200" b="1" kern="1200" dirty="0">
                <a:solidFill>
                  <a:schemeClr val="tx1"/>
                </a:solidFill>
                <a:effectLst/>
                <a:latin typeface="+mn-lt"/>
                <a:ea typeface="+mn-ea"/>
                <a:cs typeface="+mn-cs"/>
              </a:rPr>
              <a:t>hevig: </a:t>
            </a:r>
            <a:r>
              <a:rPr lang="nl-NL" sz="1200" kern="1200" dirty="0">
                <a:solidFill>
                  <a:schemeClr val="tx1"/>
                </a:solidFill>
                <a:effectLst/>
                <a:latin typeface="+mn-lt"/>
                <a:ea typeface="+mn-ea"/>
                <a:cs typeface="+mn-cs"/>
              </a:rPr>
              <a:t>(heel) erg</a:t>
            </a:r>
          </a:p>
          <a:p>
            <a:pPr fontAlgn="t"/>
            <a:r>
              <a:rPr lang="nl-NL" sz="1200" b="1" kern="1200" dirty="0">
                <a:solidFill>
                  <a:schemeClr val="tx1"/>
                </a:solidFill>
                <a:effectLst/>
                <a:latin typeface="+mn-lt"/>
                <a:ea typeface="+mn-ea"/>
                <a:cs typeface="+mn-cs"/>
              </a:rPr>
              <a:t>ongunstig: </a:t>
            </a:r>
            <a:r>
              <a:rPr lang="nl-NL" sz="1200" kern="1200" dirty="0">
                <a:solidFill>
                  <a:schemeClr val="tx1"/>
                </a:solidFill>
                <a:effectLst/>
                <a:latin typeface="+mn-lt"/>
                <a:ea typeface="+mn-ea"/>
                <a:cs typeface="+mn-cs"/>
              </a:rPr>
              <a:t>niet goed</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hinderlijk: </a:t>
            </a:r>
            <a:r>
              <a:rPr lang="nl-NL" sz="1200" kern="1200" dirty="0">
                <a:solidFill>
                  <a:schemeClr val="tx1"/>
                </a:solidFill>
                <a:effectLst/>
                <a:latin typeface="+mn-lt"/>
                <a:ea typeface="+mn-ea"/>
                <a:cs typeface="+mn-cs"/>
              </a:rPr>
              <a:t>vervelend</a:t>
            </a:r>
          </a:p>
          <a:p>
            <a:pPr fontAlgn="t"/>
            <a:r>
              <a:rPr lang="nl-NL" sz="1200" b="1" kern="1200" dirty="0">
                <a:solidFill>
                  <a:schemeClr val="tx1"/>
                </a:solidFill>
                <a:effectLst/>
                <a:latin typeface="+mn-lt"/>
                <a:ea typeface="+mn-ea"/>
                <a:cs typeface="+mn-cs"/>
              </a:rPr>
              <a:t>ontwijken: </a:t>
            </a:r>
            <a:r>
              <a:rPr lang="nl-NL" sz="1200" kern="1200" dirty="0">
                <a:solidFill>
                  <a:schemeClr val="tx1"/>
                </a:solidFill>
                <a:effectLst/>
                <a:latin typeface="+mn-lt"/>
                <a:ea typeface="+mn-ea"/>
                <a:cs typeface="+mn-cs"/>
              </a:rPr>
              <a:t>ergens voor opzij gaan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26715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16-5-2023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16-5-2023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Ik zag laatst oude foto’s van toen ik als klein kind jarig was. Toen ik nog een kind was, nodigden mijn ouders op mijn verjaardag ook altijd vrienden uit die zij wél kenden, maar ik niet. Dat vonden ze gezellig. Maar ik eigenlijk niet. Eén van die vrienden rookte vroeger heel veel sigaretten. En dat was </a:t>
            </a:r>
            <a:r>
              <a:rPr lang="nl-NL" sz="2000" b="1" u="sng" dirty="0">
                <a:ea typeface="Times New Roman" panose="02020603050405020304" pitchFamily="18" charset="0"/>
                <a:cs typeface="Arial" panose="020B0604020202020204" pitchFamily="34" charset="0"/>
              </a:rPr>
              <a:t>ongunstig</a:t>
            </a:r>
            <a:r>
              <a:rPr lang="nl-NL" sz="2000" dirty="0">
                <a:ea typeface="Times New Roman" panose="02020603050405020304" pitchFamily="18" charset="0"/>
                <a:cs typeface="Arial" panose="020B0604020202020204" pitchFamily="34" charset="0"/>
              </a:rPr>
              <a:t> voor mij. Het was </a:t>
            </a:r>
            <a:r>
              <a:rPr lang="nl-NL" sz="2000" b="1" i="1" dirty="0">
                <a:ea typeface="Times New Roman" panose="02020603050405020304" pitchFamily="18" charset="0"/>
                <a:cs typeface="Arial" panose="020B0604020202020204" pitchFamily="34" charset="0"/>
              </a:rPr>
              <a:t>niet goed</a:t>
            </a:r>
            <a:r>
              <a:rPr lang="nl-NL" sz="2000" dirty="0">
                <a:ea typeface="Times New Roman" panose="02020603050405020304" pitchFamily="18" charset="0"/>
                <a:cs typeface="Arial" panose="020B0604020202020204" pitchFamily="34" charset="0"/>
              </a:rPr>
              <a:t> voor mij. Het was </a:t>
            </a:r>
            <a:r>
              <a:rPr lang="nl-NL" sz="2000" b="1" u="sng" dirty="0">
                <a:ea typeface="Times New Roman" panose="02020603050405020304" pitchFamily="18" charset="0"/>
                <a:cs typeface="Arial" panose="020B0604020202020204" pitchFamily="34" charset="0"/>
              </a:rPr>
              <a:t>hinderlijk</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vervelend</a:t>
            </a:r>
            <a:r>
              <a:rPr lang="nl-NL" sz="2000" dirty="0">
                <a:ea typeface="Times New Roman" panose="02020603050405020304" pitchFamily="18" charset="0"/>
                <a:cs typeface="Arial" panose="020B0604020202020204" pitchFamily="34" charset="0"/>
              </a:rPr>
              <a:t>. Ik </a:t>
            </a:r>
            <a:r>
              <a:rPr lang="nl-NL" sz="2000" b="1" u="sng" dirty="0">
                <a:ea typeface="Times New Roman" panose="02020603050405020304" pitchFamily="18" charset="0"/>
                <a:cs typeface="Arial" panose="020B0604020202020204" pitchFamily="34" charset="0"/>
              </a:rPr>
              <a:t>was allergisch</a:t>
            </a:r>
            <a:r>
              <a:rPr lang="nl-NL" sz="2000" dirty="0">
                <a:ea typeface="Times New Roman" panose="02020603050405020304" pitchFamily="18" charset="0"/>
                <a:cs typeface="Arial" panose="020B0604020202020204" pitchFamily="34" charset="0"/>
              </a:rPr>
              <a:t> voor sigarettenrook. Allergisch zijn</a:t>
            </a:r>
            <a:r>
              <a:rPr lang="nl-NL" sz="2000" dirty="0">
                <a:effectLst/>
                <a:ea typeface="Times New Roman" panose="02020603050405020304" pitchFamily="18" charset="0"/>
                <a:cs typeface="Arial" panose="020B0604020202020204" pitchFamily="34" charset="0"/>
              </a:rPr>
              <a:t> betekent </a:t>
            </a:r>
            <a:r>
              <a:rPr lang="nl-NL" sz="2000" b="1" i="1" dirty="0">
                <a:effectLst/>
                <a:ea typeface="Times New Roman" panose="02020603050405020304" pitchFamily="18" charset="0"/>
                <a:cs typeface="Arial" panose="020B0604020202020204" pitchFamily="34" charset="0"/>
              </a:rPr>
              <a:t>als je ergens jeuk van krijgt of er ziek van wordt</a:t>
            </a:r>
            <a:r>
              <a:rPr lang="nl-NL" sz="2000" dirty="0">
                <a:effectLst/>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Echt </a:t>
            </a:r>
            <a:r>
              <a:rPr lang="nl-NL" sz="2000" b="1" u="sng" dirty="0">
                <a:ea typeface="Times New Roman" panose="02020603050405020304" pitchFamily="18" charset="0"/>
                <a:cs typeface="Arial" panose="020B0604020202020204" pitchFamily="34" charset="0"/>
              </a:rPr>
              <a:t>hevig</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(heel) erg</a:t>
            </a:r>
            <a:r>
              <a:rPr lang="nl-NL" sz="2000" dirty="0">
                <a:ea typeface="Times New Roman" panose="02020603050405020304" pitchFamily="18" charset="0"/>
                <a:cs typeface="Arial" panose="020B0604020202020204" pitchFamily="34" charset="0"/>
              </a:rPr>
              <a:t> allergisch. Ik kreeg dan </a:t>
            </a:r>
            <a:r>
              <a:rPr lang="nl-NL" sz="2000" b="1" u="sng" dirty="0">
                <a:ea typeface="Times New Roman" panose="02020603050405020304" pitchFamily="18" charset="0"/>
                <a:cs typeface="Arial" panose="020B0604020202020204" pitchFamily="34" charset="0"/>
              </a:rPr>
              <a:t>klachten</a:t>
            </a:r>
            <a:r>
              <a:rPr lang="nl-NL" sz="2000" dirty="0">
                <a:ea typeface="Times New Roman" panose="02020603050405020304" pitchFamily="18" charset="0"/>
                <a:cs typeface="Arial" panose="020B0604020202020204" pitchFamily="34" charset="0"/>
              </a:rPr>
              <a:t>. D</a:t>
            </a:r>
            <a:r>
              <a:rPr lang="nl-NL" sz="2000" dirty="0">
                <a:effectLst/>
                <a:ea typeface="Times New Roman" panose="02020603050405020304" pitchFamily="18" charset="0"/>
                <a:cs typeface="Arial" panose="020B0604020202020204" pitchFamily="34" charset="0"/>
              </a:rPr>
              <a:t>e klacht is </a:t>
            </a:r>
            <a:r>
              <a:rPr lang="nl-NL" sz="2000" b="1" i="1" dirty="0">
                <a:effectLst/>
                <a:ea typeface="Times New Roman" panose="02020603050405020304" pitchFamily="18" charset="0"/>
                <a:cs typeface="Arial" panose="020B0604020202020204" pitchFamily="34" charset="0"/>
              </a:rPr>
              <a:t>iets waar je last van hebt</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Ik kreeg het benauwd en hoestte vreselijk. Omdat ik in de winter</a:t>
            </a:r>
            <a:r>
              <a:rPr lang="nl-NL" sz="2000" b="1" u="sng" dirty="0">
                <a:ea typeface="Times New Roman" panose="02020603050405020304" pitchFamily="18" charset="0"/>
                <a:cs typeface="Arial" panose="020B0604020202020204" pitchFamily="34" charset="0"/>
              </a:rPr>
              <a:t>periode</a:t>
            </a:r>
            <a:r>
              <a:rPr lang="nl-NL" sz="2000" dirty="0">
                <a:ea typeface="Times New Roman" panose="02020603050405020304" pitchFamily="18" charset="0"/>
                <a:cs typeface="Arial" panose="020B0604020202020204" pitchFamily="34" charset="0"/>
              </a:rPr>
              <a:t> jarig ben, werd er niet buiten gerookt, maar binnen. D</a:t>
            </a:r>
            <a:r>
              <a:rPr lang="nl-NL" sz="2000" dirty="0">
                <a:effectLst/>
                <a:ea typeface="Times New Roman" panose="02020603050405020304" pitchFamily="18" charset="0"/>
                <a:cs typeface="Arial" panose="020B0604020202020204" pitchFamily="34" charset="0"/>
              </a:rPr>
              <a:t>e periode is </a:t>
            </a:r>
            <a:r>
              <a:rPr lang="nl-NL" sz="2000" b="1" i="1" dirty="0">
                <a:effectLst/>
                <a:ea typeface="Times New Roman" panose="02020603050405020304" pitchFamily="18" charset="0"/>
                <a:cs typeface="Arial" panose="020B0604020202020204" pitchFamily="34" charset="0"/>
              </a:rPr>
              <a:t>een bepaalde tijd, een deel van het jaar</a:t>
            </a:r>
            <a:r>
              <a:rPr lang="nl-NL" sz="2000" dirty="0">
                <a:effectLst/>
                <a:ea typeface="Times New Roman" panose="02020603050405020304" pitchFamily="18" charset="0"/>
                <a:cs typeface="Arial" panose="020B0604020202020204" pitchFamily="34" charset="0"/>
              </a:rPr>
              <a:t>.</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Elke keer als deze vrouw een sigaret ging roken, probeerde ik haar te </a:t>
            </a:r>
            <a:r>
              <a:rPr lang="nl-NL" sz="2000" b="1" u="sng" dirty="0">
                <a:ea typeface="Times New Roman" panose="02020603050405020304" pitchFamily="18" charset="0"/>
                <a:cs typeface="Arial" panose="020B0604020202020204" pitchFamily="34" charset="0"/>
              </a:rPr>
              <a:t>ontwijken</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Ontwijken betekent </a:t>
            </a:r>
            <a:r>
              <a:rPr lang="nl-NL" sz="2000" b="1" i="1" dirty="0">
                <a:effectLst/>
                <a:ea typeface="Times New Roman" panose="02020603050405020304" pitchFamily="18" charset="0"/>
                <a:cs typeface="Arial" panose="020B0604020202020204" pitchFamily="34" charset="0"/>
              </a:rPr>
              <a:t>ergens voor opzij gaan</a:t>
            </a:r>
            <a:r>
              <a:rPr lang="nl-NL" sz="2000" dirty="0">
                <a:ea typeface="Times New Roman" panose="02020603050405020304" pitchFamily="18" charset="0"/>
                <a:cs typeface="Arial" panose="020B0604020202020204" pitchFamily="34" charset="0"/>
              </a:rPr>
              <a:t>. Dan ging ik naar mijn kamer bijvoorbeeld. Dat was niet zo leuk voor mij. Gelukkig is het tegenwoordig anders. Mensen die graag roken, doen dat meestal buiten. Mijn allergie is minder geworden toen ik ouder werd. Dat scheelt ook!</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screen">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gunstig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ongunstig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iemand voordeel geeft, wat geschikt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Sporten is heel </a:t>
            </a:r>
            <a:r>
              <a:rPr lang="nl-NL" sz="2400" i="1" u="sng" dirty="0">
                <a:solidFill>
                  <a:srgbClr val="387038"/>
                </a:solidFill>
                <a:latin typeface="Century Gothic" panose="020B0502020202020204" pitchFamily="34" charset="0"/>
                <a:ea typeface="Calibri"/>
                <a:cs typeface="Times New Roman"/>
              </a:rPr>
              <a:t>gunstig</a:t>
            </a:r>
            <a:r>
              <a:rPr lang="nl-NL" sz="2400" i="1" dirty="0">
                <a:solidFill>
                  <a:srgbClr val="387038"/>
                </a:solidFill>
                <a:latin typeface="Century Gothic" panose="020B0502020202020204" pitchFamily="34" charset="0"/>
                <a:ea typeface="Calibri"/>
                <a:cs typeface="Times New Roman"/>
              </a:rPr>
              <a:t> voor zijn gezondheid.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goed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dirty="0">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Eén van die vrienden rookte vroeger heel veel sigaretten. En dat was </a:t>
            </a:r>
            <a:r>
              <a:rPr lang="nl-NL" sz="2400" i="1" u="sng" dirty="0">
                <a:solidFill>
                  <a:srgbClr val="387038"/>
                </a:solidFill>
                <a:effectLst/>
                <a:latin typeface="Century Gothic" panose="020B0502020202020204" pitchFamily="34" charset="0"/>
                <a:ea typeface="Calibri"/>
                <a:cs typeface="Times New Roman"/>
              </a:rPr>
              <a:t>ongunstig</a:t>
            </a:r>
            <a:r>
              <a:rPr lang="nl-NL" sz="2400" i="1" dirty="0">
                <a:solidFill>
                  <a:srgbClr val="387038"/>
                </a:solidFill>
                <a:effectLst/>
                <a:latin typeface="Century Gothic" panose="020B0502020202020204" pitchFamily="34" charset="0"/>
                <a:ea typeface="Calibri"/>
                <a:cs typeface="Times New Roman"/>
              </a:rPr>
              <a:t> voor mij.</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kleding, Menselijk gezicht, muur&#10;&#10;Automatisch gegenereerde beschrijving">
            <a:extLst>
              <a:ext uri="{FF2B5EF4-FFF2-40B4-BE49-F238E27FC236}">
                <a16:creationId xmlns:a16="http://schemas.microsoft.com/office/drawing/2014/main" id="{362E2FA7-DDC8-F677-DB43-A9BDDB286B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4088" y="2141904"/>
            <a:ext cx="3136852" cy="2095417"/>
          </a:xfrm>
          <a:prstGeom prst="rect">
            <a:avLst/>
          </a:prstGeom>
        </p:spPr>
      </p:pic>
      <p:pic>
        <p:nvPicPr>
          <p:cNvPr id="4" name="Afbeelding 3" descr="Afbeelding met persoon, kleding, buitenshuis, boom&#10;&#10;Automatisch gegenereerde beschrijving">
            <a:extLst>
              <a:ext uri="{FF2B5EF4-FFF2-40B4-BE49-F238E27FC236}">
                <a16:creationId xmlns:a16="http://schemas.microsoft.com/office/drawing/2014/main" id="{B5E47C3F-5BF1-0B39-EEC8-30ACF5A7BDB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5576" y="3160842"/>
            <a:ext cx="3096344" cy="2068358"/>
          </a:xfrm>
          <a:prstGeom prst="rect">
            <a:avLst/>
          </a:prstGeom>
        </p:spPr>
      </p:pic>
    </p:spTree>
    <p:extLst>
      <p:ext uri="{BB962C8B-B14F-4D97-AF65-F5344CB8AC3E}">
        <p14:creationId xmlns:p14="http://schemas.microsoft.com/office/powerpoint/2010/main" val="137491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screen">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5496" y="312737"/>
            <a:ext cx="478802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50" b="1" dirty="0">
                <a:solidFill>
                  <a:srgbClr val="387038"/>
                </a:solidFill>
                <a:latin typeface="Century Gothic" panose="020B0502020202020204" pitchFamily="34" charset="0"/>
                <a:ea typeface="Calibri"/>
                <a:cs typeface="Times New Roman"/>
              </a:rPr>
              <a:t>aangenaam</a:t>
            </a:r>
            <a:endParaRPr lang="nl-NL" sz="585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hinderlijk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waarvan je in een goede stemming komt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Die nieuwe parfum ruikt zeer </a:t>
            </a:r>
            <a:r>
              <a:rPr lang="nl-NL" sz="2400" i="1" u="sng" dirty="0">
                <a:solidFill>
                  <a:srgbClr val="387038"/>
                </a:solidFill>
                <a:latin typeface="Century Gothic" panose="020B0502020202020204" pitchFamily="34" charset="0"/>
                <a:ea typeface="Calibri"/>
                <a:cs typeface="Times New Roman"/>
              </a:rPr>
              <a:t>aangenaam</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vervelend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rook was heel </a:t>
            </a:r>
            <a:r>
              <a:rPr lang="nl-NL" sz="2400" i="1" u="sng" dirty="0">
                <a:solidFill>
                  <a:srgbClr val="387038"/>
                </a:solidFill>
                <a:effectLst/>
                <a:latin typeface="Century Gothic" panose="020B0502020202020204" pitchFamily="34" charset="0"/>
                <a:ea typeface="Calibri"/>
                <a:cs typeface="Times New Roman"/>
              </a:rPr>
              <a:t>hinderlijk</a:t>
            </a:r>
            <a:r>
              <a:rPr lang="nl-NL" sz="2400" i="1" dirty="0">
                <a:solidFill>
                  <a:srgbClr val="387038"/>
                </a:solidFill>
                <a:effectLst/>
                <a:latin typeface="Century Gothic" panose="020B0502020202020204" pitchFamily="34" charset="0"/>
                <a:ea typeface="Calibri"/>
                <a:cs typeface="Times New Roman"/>
              </a:rPr>
              <a:t> voor mij.</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kleding, Menselijk gezicht, geel&#10;&#10;Automatisch gegenereerde beschrijving">
            <a:extLst>
              <a:ext uri="{FF2B5EF4-FFF2-40B4-BE49-F238E27FC236}">
                <a16:creationId xmlns:a16="http://schemas.microsoft.com/office/drawing/2014/main" id="{24183BA2-8C4A-5ED1-262F-8BB5A3979FE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85411" y="2268616"/>
            <a:ext cx="3938506" cy="2630923"/>
          </a:xfrm>
          <a:prstGeom prst="rect">
            <a:avLst/>
          </a:prstGeom>
        </p:spPr>
      </p:pic>
      <p:pic>
        <p:nvPicPr>
          <p:cNvPr id="4" name="Afbeelding 3" descr="Afbeelding met persoon, vrouw, overdekt, bruiloft&#10;&#10;Automatisch gegenereerde beschrijving">
            <a:extLst>
              <a:ext uri="{FF2B5EF4-FFF2-40B4-BE49-F238E27FC236}">
                <a16:creationId xmlns:a16="http://schemas.microsoft.com/office/drawing/2014/main" id="{06F6D5F7-A568-151B-3DB9-918D1EC0E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92" y="3073358"/>
            <a:ext cx="2808312" cy="1875953"/>
          </a:xfrm>
          <a:prstGeom prst="rect">
            <a:avLst/>
          </a:prstGeom>
        </p:spPr>
      </p:pic>
    </p:spTree>
    <p:extLst>
      <p:ext uri="{BB962C8B-B14F-4D97-AF65-F5344CB8AC3E}">
        <p14:creationId xmlns:p14="http://schemas.microsoft.com/office/powerpoint/2010/main" val="19966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benaderen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ontwijken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3" y="1628800"/>
            <a:ext cx="4275583"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naar iemand toe gaan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Ik heb de vrouw </a:t>
            </a:r>
            <a:r>
              <a:rPr lang="nl-NL" sz="2400" i="1" u="sng" dirty="0">
                <a:solidFill>
                  <a:srgbClr val="387038"/>
                </a:solidFill>
                <a:latin typeface="Century Gothic" panose="020B0502020202020204" pitchFamily="34" charset="0"/>
                <a:ea typeface="Calibri"/>
                <a:cs typeface="Times New Roman"/>
              </a:rPr>
              <a:t>benaderd</a:t>
            </a:r>
            <a:r>
              <a:rPr lang="nl-NL" sz="2400" i="1" dirty="0">
                <a:solidFill>
                  <a:srgbClr val="387038"/>
                </a:solidFill>
                <a:latin typeface="Century Gothic" panose="020B0502020202020204" pitchFamily="34" charset="0"/>
                <a:ea typeface="Calibri"/>
                <a:cs typeface="Times New Roman"/>
              </a:rPr>
              <a:t> om iets te vragen.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ergens voor opzij gaan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Elke keer als deze vrouw een sigaret ging roken, probeerde ik haar te </a:t>
            </a:r>
            <a:r>
              <a:rPr lang="nl-NL" sz="2400" i="1" u="sng" dirty="0">
                <a:solidFill>
                  <a:srgbClr val="387038"/>
                </a:solidFill>
                <a:latin typeface="Century Gothic" panose="020B0502020202020204" pitchFamily="34" charset="0"/>
                <a:ea typeface="Calibri"/>
                <a:cs typeface="Times New Roman"/>
              </a:rPr>
              <a:t>ontwijken</a:t>
            </a:r>
            <a:r>
              <a:rPr lang="nl-NL" sz="2400" i="1" dirty="0">
                <a:solidFill>
                  <a:srgbClr val="387038"/>
                </a:solidFill>
                <a:latin typeface="Century Gothic" panose="020B0502020202020204" pitchFamily="34" charset="0"/>
                <a:ea typeface="Calibri"/>
                <a:cs typeface="Times New Roman"/>
              </a:rPr>
              <a:t>.</a:t>
            </a:r>
            <a:r>
              <a:rPr lang="nl-NL" sz="2400" dirty="0">
                <a:effectLst/>
                <a:latin typeface="Century Gothic" panose="020B0502020202020204" pitchFamily="34" charset="0"/>
                <a:ea typeface="Calibri"/>
                <a:cs typeface="Times New Roman"/>
              </a:rPr>
              <a:t> </a:t>
            </a:r>
          </a:p>
        </p:txBody>
      </p:sp>
      <p:pic>
        <p:nvPicPr>
          <p:cNvPr id="5" name="Afbeelding 4" descr="Afbeelding met persoon, Menselijk gezicht, meisje, kleding&#10;&#10;Automatisch gegenereerde beschrijving">
            <a:extLst>
              <a:ext uri="{FF2B5EF4-FFF2-40B4-BE49-F238E27FC236}">
                <a16:creationId xmlns:a16="http://schemas.microsoft.com/office/drawing/2014/main" id="{CF41708F-5B25-FB4D-280A-F42119AAA1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87877" y="2949915"/>
            <a:ext cx="1458056" cy="2024785"/>
          </a:xfrm>
          <a:prstGeom prst="rect">
            <a:avLst/>
          </a:prstGeom>
        </p:spPr>
      </p:pic>
      <p:sp>
        <p:nvSpPr>
          <p:cNvPr id="9" name="Tekstballon: ovaal 8">
            <a:extLst>
              <a:ext uri="{FF2B5EF4-FFF2-40B4-BE49-F238E27FC236}">
                <a16:creationId xmlns:a16="http://schemas.microsoft.com/office/drawing/2014/main" id="{0F153909-5D73-43AB-8E90-1DAF73F094DA}"/>
              </a:ext>
            </a:extLst>
          </p:cNvPr>
          <p:cNvSpPr/>
          <p:nvPr/>
        </p:nvSpPr>
        <p:spPr>
          <a:xfrm flipH="1">
            <a:off x="395536" y="2615165"/>
            <a:ext cx="3024336" cy="1322204"/>
          </a:xfrm>
          <a:prstGeom prst="wedgeEllipseCallout">
            <a:avLst>
              <a:gd name="adj1" fmla="val -33463"/>
              <a:gd name="adj2" fmla="val 660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0" name="Tekstvak 9">
            <a:extLst>
              <a:ext uri="{FF2B5EF4-FFF2-40B4-BE49-F238E27FC236}">
                <a16:creationId xmlns:a16="http://schemas.microsoft.com/office/drawing/2014/main" id="{1EA82C32-83CD-4172-8FE5-20DA30029D80}"/>
              </a:ext>
            </a:extLst>
          </p:cNvPr>
          <p:cNvSpPr txBox="1"/>
          <p:nvPr/>
        </p:nvSpPr>
        <p:spPr>
          <a:xfrm>
            <a:off x="717570" y="2753789"/>
            <a:ext cx="2582556" cy="1035251"/>
          </a:xfrm>
          <a:prstGeom prst="rect">
            <a:avLst/>
          </a:prstGeom>
          <a:noFill/>
        </p:spPr>
        <p:txBody>
          <a:bodyPr wrap="square" rtlCol="0">
            <a:spAutoFit/>
          </a:bodyPr>
          <a:lstStyle/>
          <a:p>
            <a:r>
              <a:rPr lang="nl-NL" sz="2000" dirty="0"/>
              <a:t>“Mevrouw, zou u zo vriendelijk willen zijn om buiten te roken?”</a:t>
            </a:r>
          </a:p>
        </p:txBody>
      </p:sp>
      <p:pic>
        <p:nvPicPr>
          <p:cNvPr id="3" name="Afbeelding 2" descr="Afbeelding met persoon, overdekt, boek, Menselijk gezicht&#10;&#10;Automatisch gegenereerde beschrijving">
            <a:extLst>
              <a:ext uri="{FF2B5EF4-FFF2-40B4-BE49-F238E27FC236}">
                <a16:creationId xmlns:a16="http://schemas.microsoft.com/office/drawing/2014/main" id="{6639ECA0-87B1-0EF5-9E6B-7FDDA8B238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3905" y="2662745"/>
            <a:ext cx="2938495" cy="1957038"/>
          </a:xfrm>
          <a:prstGeom prst="rect">
            <a:avLst/>
          </a:prstGeom>
        </p:spPr>
      </p:pic>
    </p:spTree>
    <p:extLst>
      <p:ext uri="{BB962C8B-B14F-4D97-AF65-F5344CB8AC3E}">
        <p14:creationId xmlns:p14="http://schemas.microsoft.com/office/powerpoint/2010/main" val="267476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476672"/>
            <a:ext cx="376132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411760" y="404664"/>
            <a:ext cx="36004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periode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18469"/>
            <a:ext cx="2787026" cy="9266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07169" y="354646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kerst-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618468"/>
            <a:ext cx="2444750" cy="9266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07269" y="3501008"/>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winter-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618468"/>
            <a:ext cx="2611399" cy="9266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40152" y="3548630"/>
            <a:ext cx="308613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vakantie-</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screen">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een bepaalde tijd, een deel van het jaar</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F89A3E08-07D6-92D4-4563-FFBE3ACBD354}"/>
              </a:ext>
            </a:extLst>
          </p:cNvPr>
          <p:cNvSpPr txBox="1">
            <a:spLocks noChangeArrowheads="1"/>
          </p:cNvSpPr>
          <p:nvPr/>
        </p:nvSpPr>
        <p:spPr bwMode="auto">
          <a:xfrm>
            <a:off x="293479" y="3917825"/>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periode</a:t>
            </a:r>
            <a:endParaRPr lang="nl-NL" sz="3600" b="1"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E19B5AB4-B2A8-2715-108C-2257A709DCF9}"/>
              </a:ext>
            </a:extLst>
          </p:cNvPr>
          <p:cNvSpPr txBox="1">
            <a:spLocks noChangeArrowheads="1"/>
          </p:cNvSpPr>
          <p:nvPr/>
        </p:nvSpPr>
        <p:spPr bwMode="auto">
          <a:xfrm>
            <a:off x="3258950" y="3917825"/>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periode</a:t>
            </a:r>
            <a:endParaRPr lang="nl-NL" sz="36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11958AD4-0BED-8D5B-8B64-846A62908365}"/>
              </a:ext>
            </a:extLst>
          </p:cNvPr>
          <p:cNvSpPr txBox="1">
            <a:spLocks noChangeArrowheads="1"/>
          </p:cNvSpPr>
          <p:nvPr/>
        </p:nvSpPr>
        <p:spPr bwMode="auto">
          <a:xfrm>
            <a:off x="6021567" y="3945208"/>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periode</a:t>
            </a:r>
            <a:endParaRPr lang="nl-NL" sz="3600" b="1"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DD2366FD-4851-300C-1385-50788DBE07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169" y="4596069"/>
            <a:ext cx="2827376" cy="1228807"/>
          </a:xfrm>
          <a:prstGeom prst="rect">
            <a:avLst/>
          </a:prstGeom>
        </p:spPr>
      </p:pic>
      <p:pic>
        <p:nvPicPr>
          <p:cNvPr id="22" name="Afbeelding 21">
            <a:extLst>
              <a:ext uri="{FF2B5EF4-FFF2-40B4-BE49-F238E27FC236}">
                <a16:creationId xmlns:a16="http://schemas.microsoft.com/office/drawing/2014/main" id="{D281BE52-0FEF-2642-B98B-B9F1E5CC35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89711" y="4581128"/>
            <a:ext cx="1890401" cy="1641157"/>
          </a:xfrm>
          <a:prstGeom prst="rect">
            <a:avLst/>
          </a:prstGeom>
        </p:spPr>
      </p:pic>
      <p:pic>
        <p:nvPicPr>
          <p:cNvPr id="24" name="Afbeelding 23" descr="Afbeelding met verjaardagstaart, tekenfilm&#10;&#10;Automatisch gegenereerde beschrijving">
            <a:extLst>
              <a:ext uri="{FF2B5EF4-FFF2-40B4-BE49-F238E27FC236}">
                <a16:creationId xmlns:a16="http://schemas.microsoft.com/office/drawing/2014/main" id="{E50EA79C-3314-F83B-4C69-0A6555EC06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44208" y="4617006"/>
            <a:ext cx="2036289" cy="1543847"/>
          </a:xfrm>
          <a:prstGeom prst="rect">
            <a:avLst/>
          </a:prstGeom>
        </p:spPr>
      </p:pic>
    </p:spTree>
    <p:extLst>
      <p:ext uri="{BB962C8B-B14F-4D97-AF65-F5344CB8AC3E}">
        <p14:creationId xmlns:p14="http://schemas.microsoft.com/office/powerpoint/2010/main" val="249403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216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996894"/>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584" y="4507092"/>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b="1" dirty="0">
                <a:latin typeface="Century Gothic" panose="020B0502020202020204" pitchFamily="34" charset="0"/>
                <a:ea typeface="Calibri"/>
                <a:cs typeface="Times New Roman"/>
              </a:rPr>
              <a:t>geen</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4065996"/>
            <a:ext cx="2834438"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behoorlijk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7" y="543608"/>
            <a:ext cx="8227853" cy="8614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400" i="1" dirty="0">
                <a:solidFill>
                  <a:srgbClr val="387038"/>
                </a:solidFill>
                <a:effectLst/>
                <a:latin typeface="Century Gothic" panose="020B0502020202020204" pitchFamily="34" charset="0"/>
                <a:ea typeface="Calibri"/>
                <a:cs typeface="Times New Roman"/>
              </a:rPr>
              <a:t>Ik kreeg een </a:t>
            </a:r>
            <a:r>
              <a:rPr lang="nl-NL" sz="2400" i="1" u="sng" dirty="0">
                <a:solidFill>
                  <a:srgbClr val="387038"/>
                </a:solidFill>
                <a:latin typeface="Century Gothic" panose="020B0502020202020204" pitchFamily="34" charset="0"/>
                <a:ea typeface="Calibri"/>
                <a:cs typeface="Times New Roman"/>
              </a:rPr>
              <a:t>hevige</a:t>
            </a:r>
            <a:r>
              <a:rPr lang="nl-NL" sz="2400" i="1" dirty="0">
                <a:solidFill>
                  <a:srgbClr val="387038"/>
                </a:solidFill>
                <a:latin typeface="Century Gothic" panose="020B0502020202020204" pitchFamily="34" charset="0"/>
                <a:ea typeface="Calibri"/>
                <a:cs typeface="Times New Roman"/>
              </a:rPr>
              <a:t> allergische reactie als in mijn buurt werd gerookt.</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6048593" y="4373473"/>
            <a:ext cx="2764129" cy="5869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23432" y="4437112"/>
            <a:ext cx="2764129" cy="48132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(heel) erg</a:t>
            </a:r>
          </a:p>
        </p:txBody>
      </p:sp>
      <p:sp>
        <p:nvSpPr>
          <p:cNvPr id="17" name="Text Box 14">
            <a:extLst>
              <a:ext uri="{FF2B5EF4-FFF2-40B4-BE49-F238E27FC236}">
                <a16:creationId xmlns:a16="http://schemas.microsoft.com/office/drawing/2014/main" id="{1E5CFD45-22EA-434E-AC04-D572570E8C33}"/>
              </a:ext>
            </a:extLst>
          </p:cNvPr>
          <p:cNvSpPr txBox="1"/>
          <p:nvPr/>
        </p:nvSpPr>
        <p:spPr>
          <a:xfrm>
            <a:off x="6068221" y="3449212"/>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AA4F7CE7-1BD8-488C-82F9-1D5800AE5A69}"/>
              </a:ext>
            </a:extLst>
          </p:cNvPr>
          <p:cNvSpPr txBox="1"/>
          <p:nvPr/>
        </p:nvSpPr>
        <p:spPr>
          <a:xfrm>
            <a:off x="6042255" y="3518314"/>
            <a:ext cx="2834438" cy="70277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b="1" dirty="0">
                <a:latin typeface="Century Gothic" panose="020B0502020202020204" pitchFamily="34" charset="0"/>
                <a:ea typeface="Calibri"/>
                <a:cs typeface="Times New Roman"/>
              </a:rPr>
              <a:t>hevig</a:t>
            </a:r>
            <a:r>
              <a:rPr lang="nl-NL" sz="4000" b="1" dirty="0">
                <a:latin typeface="Century Gothic" panose="020B0502020202020204" pitchFamily="34" charset="0"/>
                <a:ea typeface="Calibri"/>
                <a:cs typeface="Times New Roman"/>
              </a:rPr>
              <a:t> </a:t>
            </a:r>
            <a:endParaRPr lang="nl-NL" sz="900" b="1" dirty="0">
              <a:effectLst/>
              <a:latin typeface="Century Gothic" panose="020B0502020202020204" pitchFamily="34" charset="0"/>
              <a:ea typeface="Calibri"/>
              <a:cs typeface="Times New Roman"/>
            </a:endParaRPr>
          </a:p>
        </p:txBody>
      </p:sp>
      <p:pic>
        <p:nvPicPr>
          <p:cNvPr id="7" name="Afbeelding 6">
            <a:extLst>
              <a:ext uri="{FF2B5EF4-FFF2-40B4-BE49-F238E27FC236}">
                <a16:creationId xmlns:a16="http://schemas.microsoft.com/office/drawing/2014/main" id="{A11C0EF7-2B5E-825D-306F-728F913E2B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4090" y="1447092"/>
            <a:ext cx="2598251" cy="1915698"/>
          </a:xfrm>
          <a:prstGeom prst="rect">
            <a:avLst/>
          </a:prstGeom>
        </p:spPr>
      </p:pic>
      <p:pic>
        <p:nvPicPr>
          <p:cNvPr id="3" name="Afbeelding 2" descr="Afbeelding met clipart, tekening, tekenfilm, illustratie&#10;&#10;Automatisch gegenereerde beschrijving">
            <a:extLst>
              <a:ext uri="{FF2B5EF4-FFF2-40B4-BE49-F238E27FC236}">
                <a16:creationId xmlns:a16="http://schemas.microsoft.com/office/drawing/2014/main" id="{B939EC0A-D369-5F9E-91A6-B70476CB4F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421" y="2446246"/>
            <a:ext cx="2607712" cy="2005932"/>
          </a:xfrm>
          <a:prstGeom prst="rect">
            <a:avLst/>
          </a:prstGeom>
        </p:spPr>
      </p:pic>
      <p:pic>
        <p:nvPicPr>
          <p:cNvPr id="16" name="Afbeelding 15" descr="Afbeelding met tekening, clipart, illustratie, schets&#10;&#10;Automatisch gegenereerde beschrijving">
            <a:extLst>
              <a:ext uri="{FF2B5EF4-FFF2-40B4-BE49-F238E27FC236}">
                <a16:creationId xmlns:a16="http://schemas.microsoft.com/office/drawing/2014/main" id="{DAA268D8-7557-B548-85A5-C5CA9B6AF8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43504" y="1886322"/>
            <a:ext cx="2005932" cy="2005932"/>
          </a:xfrm>
          <a:prstGeom prst="rect">
            <a:avLst/>
          </a:prstGeom>
        </p:spPr>
      </p:pic>
    </p:spTree>
    <p:extLst>
      <p:ext uri="{BB962C8B-B14F-4D97-AF65-F5344CB8AC3E}">
        <p14:creationId xmlns:p14="http://schemas.microsoft.com/office/powerpoint/2010/main" val="399000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01133" y="2427869"/>
            <a:ext cx="473251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000" b="1" dirty="0">
                <a:latin typeface="Century Gothic" panose="020B0502020202020204" pitchFamily="34" charset="0"/>
                <a:ea typeface="Calibri"/>
                <a:cs typeface="Times New Roman"/>
              </a:rPr>
              <a:t>allergisch zijn</a:t>
            </a:r>
            <a:endParaRPr lang="nl-NL" sz="5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298319" y="3212976"/>
            <a:ext cx="1310297" cy="1815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75809" y="4190241"/>
            <a:ext cx="378016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76056" y="4149080"/>
            <a:ext cx="37801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behandeling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klacht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901575" y="5027991"/>
            <a:ext cx="341408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835696" y="4960055"/>
            <a:ext cx="341408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onderzoek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screen">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339752" y="3212975"/>
            <a:ext cx="6043420" cy="8719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361167" y="3164395"/>
            <a:ext cx="6022005" cy="7806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als je ergens jeuk van krijgt of er ziek van wordt</a:t>
            </a:r>
            <a:endParaRPr lang="nl-NL" sz="11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3E66F452-B125-2AE4-8D75-E772B4D3E2CB}"/>
              </a:ext>
            </a:extLst>
          </p:cNvPr>
          <p:cNvSpPr txBox="1"/>
          <p:nvPr/>
        </p:nvSpPr>
        <p:spPr>
          <a:xfrm>
            <a:off x="3811933" y="1432725"/>
            <a:ext cx="5008539" cy="4776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1F48EFFA-251A-2E1A-36D9-AE2AC4EB7B5B}"/>
              </a:ext>
            </a:extLst>
          </p:cNvPr>
          <p:cNvSpPr txBox="1">
            <a:spLocks noChangeArrowheads="1"/>
          </p:cNvSpPr>
          <p:nvPr/>
        </p:nvSpPr>
        <p:spPr bwMode="auto">
          <a:xfrm>
            <a:off x="3811933" y="1384412"/>
            <a:ext cx="5185016" cy="4776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a:t>
            </a:r>
            <a:r>
              <a:rPr lang="nl-NL" sz="2800" dirty="0">
                <a:latin typeface="Century Gothic" panose="020B0502020202020204" pitchFamily="34" charset="0"/>
                <a:ea typeface="Calibri"/>
                <a:cs typeface="Times New Roman"/>
              </a:rPr>
              <a:t>s waar je last van hebt</a:t>
            </a:r>
            <a:endParaRPr lang="nl-NL" sz="1100" dirty="0">
              <a:effectLst/>
              <a:latin typeface="Century Gothic" panose="020B0502020202020204" pitchFamily="34" charset="0"/>
              <a:ea typeface="Calibri"/>
              <a:cs typeface="Times New Roman"/>
            </a:endParaRPr>
          </a:p>
        </p:txBody>
      </p:sp>
      <p:pic>
        <p:nvPicPr>
          <p:cNvPr id="4" name="Afbeelding 3" descr="Afbeelding met persoon, kleding, Menselijk gezicht, Vrouwelijke persoon&#10;&#10;Automatisch gegenereerde beschrijving">
            <a:extLst>
              <a:ext uri="{FF2B5EF4-FFF2-40B4-BE49-F238E27FC236}">
                <a16:creationId xmlns:a16="http://schemas.microsoft.com/office/drawing/2014/main" id="{574526F2-80D3-0707-4413-3EEB93594D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798" y="2444837"/>
            <a:ext cx="2011106" cy="1488219"/>
          </a:xfrm>
          <a:prstGeom prst="rect">
            <a:avLst/>
          </a:prstGeom>
        </p:spPr>
      </p:pic>
      <p:pic>
        <p:nvPicPr>
          <p:cNvPr id="6" name="Afbeelding 5" descr="Afbeelding met persoon, Menselijk gezicht, kleding, wang&#10;&#10;Automatisch gegenereerde beschrijving">
            <a:extLst>
              <a:ext uri="{FF2B5EF4-FFF2-40B4-BE49-F238E27FC236}">
                <a16:creationId xmlns:a16="http://schemas.microsoft.com/office/drawing/2014/main" id="{1015C995-854E-DB75-1F81-1559C84846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0903" y="396754"/>
            <a:ext cx="2341030" cy="1563808"/>
          </a:xfrm>
          <a:prstGeom prst="rect">
            <a:avLst/>
          </a:prstGeom>
        </p:spPr>
      </p:pic>
      <p:pic>
        <p:nvPicPr>
          <p:cNvPr id="20" name="Afbeelding 19" descr="Afbeelding met tekenfilm, schoeisel, tekening, schets&#10;&#10;Automatisch gegenereerde beschrijving">
            <a:extLst>
              <a:ext uri="{FF2B5EF4-FFF2-40B4-BE49-F238E27FC236}">
                <a16:creationId xmlns:a16="http://schemas.microsoft.com/office/drawing/2014/main" id="{FC1ED141-8599-74E8-0039-649C41050C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240" y="4324861"/>
            <a:ext cx="1495456" cy="2128865"/>
          </a:xfrm>
          <a:prstGeom prst="rect">
            <a:avLst/>
          </a:prstGeom>
        </p:spPr>
      </p:pic>
      <p:pic>
        <p:nvPicPr>
          <p:cNvPr id="23" name="Afbeelding 22" descr="Afbeelding met clipart, tekenfilm, illustratie, kleding&#10;&#10;Automatisch gegenereerde beschrijving">
            <a:extLst>
              <a:ext uri="{FF2B5EF4-FFF2-40B4-BE49-F238E27FC236}">
                <a16:creationId xmlns:a16="http://schemas.microsoft.com/office/drawing/2014/main" id="{1D33324C-C0DB-D85D-C8A9-888704D599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7994" y="4820111"/>
            <a:ext cx="1830009" cy="1830009"/>
          </a:xfrm>
          <a:prstGeom prst="rect">
            <a:avLst/>
          </a:prstGeom>
        </p:spPr>
      </p:pic>
    </p:spTree>
    <p:extLst>
      <p:ext uri="{BB962C8B-B14F-4D97-AF65-F5344CB8AC3E}">
        <p14:creationId xmlns:p14="http://schemas.microsoft.com/office/powerpoint/2010/main" val="199746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20 </a:t>
            </a:r>
            <a:r>
              <a:rPr lang="nl-NL">
                <a:solidFill>
                  <a:srgbClr val="C00000"/>
                </a:solidFill>
                <a:latin typeface="Century Gothic" panose="020B0502020202020204" pitchFamily="34" charset="0"/>
              </a:rPr>
              <a:t>– 16 mei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ongunstig</a:t>
            </a:r>
          </a:p>
        </p:txBody>
      </p:sp>
      <p:pic>
        <p:nvPicPr>
          <p:cNvPr id="3" name="Afbeelding 2" descr="Afbeelding met persoon, kleding, Menselijk gezicht, muur&#10;&#10;Automatisch gegenereerde beschrijving">
            <a:extLst>
              <a:ext uri="{FF2B5EF4-FFF2-40B4-BE49-F238E27FC236}">
                <a16:creationId xmlns:a16="http://schemas.microsoft.com/office/drawing/2014/main" id="{1549BB46-710A-CBCD-0398-2687AE6A19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346" y="1412776"/>
            <a:ext cx="7605308" cy="508034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hinderlijk</a:t>
            </a:r>
          </a:p>
        </p:txBody>
      </p:sp>
      <p:pic>
        <p:nvPicPr>
          <p:cNvPr id="5" name="Afbeelding 4" descr="Afbeelding met persoon, kleding, Menselijk gezicht, geel&#10;&#10;Automatisch gegenereerde beschrijving">
            <a:extLst>
              <a:ext uri="{FF2B5EF4-FFF2-40B4-BE49-F238E27FC236}">
                <a16:creationId xmlns:a16="http://schemas.microsoft.com/office/drawing/2014/main" id="{05203EA4-2D84-2A23-14E6-4AF3C7C89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3138" y="1556792"/>
            <a:ext cx="6741212" cy="450313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allergisch zijn</a:t>
            </a:r>
          </a:p>
        </p:txBody>
      </p:sp>
      <p:pic>
        <p:nvPicPr>
          <p:cNvPr id="4" name="Afbeelding 3" descr="Afbeelding met persoon, kleding, Menselijk gezicht, Vrouwelijke persoon&#10;&#10;Automatisch gegenereerde beschrijving">
            <a:extLst>
              <a:ext uri="{FF2B5EF4-FFF2-40B4-BE49-F238E27FC236}">
                <a16:creationId xmlns:a16="http://schemas.microsoft.com/office/drawing/2014/main" id="{CCF91756-69E3-5A4D-F5CF-9898440ACE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1829" y="1556792"/>
            <a:ext cx="6700342" cy="495825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hevig</a:t>
            </a:r>
          </a:p>
        </p:txBody>
      </p:sp>
      <p:pic>
        <p:nvPicPr>
          <p:cNvPr id="2" name="Afbeelding 1" descr="Afbeelding met persoon, kleding, Menselijk gezicht, Vrouwelijke persoon&#10;&#10;Automatisch gegenereerde beschrijving">
            <a:extLst>
              <a:ext uri="{FF2B5EF4-FFF2-40B4-BE49-F238E27FC236}">
                <a16:creationId xmlns:a16="http://schemas.microsoft.com/office/drawing/2014/main" id="{E20D93DF-3194-EF59-AA00-47188C1789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1829" y="1556792"/>
            <a:ext cx="6700342" cy="4958254"/>
          </a:xfrm>
          <a:prstGeom prst="rect">
            <a:avLst/>
          </a:prstGeom>
        </p:spPr>
      </p:pic>
      <p:sp>
        <p:nvSpPr>
          <p:cNvPr id="3" name="Explosie: 14 punten 2">
            <a:extLst>
              <a:ext uri="{FF2B5EF4-FFF2-40B4-BE49-F238E27FC236}">
                <a16:creationId xmlns:a16="http://schemas.microsoft.com/office/drawing/2014/main" id="{71351643-530A-8849-7087-7AAF509F20FF}"/>
              </a:ext>
            </a:extLst>
          </p:cNvPr>
          <p:cNvSpPr/>
          <p:nvPr/>
        </p:nvSpPr>
        <p:spPr>
          <a:xfrm rot="14529597">
            <a:off x="4310164" y="2841115"/>
            <a:ext cx="2680855" cy="3140968"/>
          </a:xfrm>
          <a:prstGeom prst="irregularSeal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Explosie: 14 punten 3">
            <a:extLst>
              <a:ext uri="{FF2B5EF4-FFF2-40B4-BE49-F238E27FC236}">
                <a16:creationId xmlns:a16="http://schemas.microsoft.com/office/drawing/2014/main" id="{56865C40-88BC-B2D7-22EE-CDDE00B62C11}"/>
              </a:ext>
            </a:extLst>
          </p:cNvPr>
          <p:cNvSpPr/>
          <p:nvPr/>
        </p:nvSpPr>
        <p:spPr>
          <a:xfrm rot="14529597">
            <a:off x="3866412" y="2468329"/>
            <a:ext cx="3415395" cy="3882985"/>
          </a:xfrm>
          <a:prstGeom prst="irregularSeal2">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klacht</a:t>
            </a:r>
          </a:p>
        </p:txBody>
      </p:sp>
      <p:pic>
        <p:nvPicPr>
          <p:cNvPr id="3" name="Afbeelding 2" descr="Afbeelding met persoon, Menselijk gezicht, kleding, wang&#10;&#10;Automatisch gegenereerde beschrijving">
            <a:extLst>
              <a:ext uri="{FF2B5EF4-FFF2-40B4-BE49-F238E27FC236}">
                <a16:creationId xmlns:a16="http://schemas.microsoft.com/office/drawing/2014/main" id="{178F06FB-94B6-4CDA-382B-F6AC21F29E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974" y="1340768"/>
            <a:ext cx="7828051" cy="522913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periode</a:t>
            </a:r>
          </a:p>
        </p:txBody>
      </p:sp>
      <p:pic>
        <p:nvPicPr>
          <p:cNvPr id="3" name="Afbeelding 2" descr="Afbeelding met tekst, Rechthoek, Algemene voorraad, muur&#10;&#10;Automatisch gegenereerde beschrijving">
            <a:extLst>
              <a:ext uri="{FF2B5EF4-FFF2-40B4-BE49-F238E27FC236}">
                <a16:creationId xmlns:a16="http://schemas.microsoft.com/office/drawing/2014/main" id="{3FBB3F61-A7E7-D46E-DCCF-10F91541BA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56791"/>
            <a:ext cx="7776864" cy="4386151"/>
          </a:xfrm>
          <a:prstGeom prst="rect">
            <a:avLst/>
          </a:prstGeom>
        </p:spPr>
      </p:pic>
      <p:sp>
        <p:nvSpPr>
          <p:cNvPr id="2" name="Ovaal 1">
            <a:extLst>
              <a:ext uri="{FF2B5EF4-FFF2-40B4-BE49-F238E27FC236}">
                <a16:creationId xmlns:a16="http://schemas.microsoft.com/office/drawing/2014/main" id="{B444A7DA-0C7D-1808-88AB-86FB5A0C646B}"/>
              </a:ext>
            </a:extLst>
          </p:cNvPr>
          <p:cNvSpPr/>
          <p:nvPr/>
        </p:nvSpPr>
        <p:spPr>
          <a:xfrm>
            <a:off x="1403648" y="3212976"/>
            <a:ext cx="2160240" cy="64807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ontwijken</a:t>
            </a:r>
          </a:p>
        </p:txBody>
      </p:sp>
      <p:pic>
        <p:nvPicPr>
          <p:cNvPr id="5" name="Afbeelding 4" descr="Afbeelding met persoon, overdekt, boek, Menselijk gezicht&#10;&#10;Automatisch gegenereerde beschrijving">
            <a:extLst>
              <a:ext uri="{FF2B5EF4-FFF2-40B4-BE49-F238E27FC236}">
                <a16:creationId xmlns:a16="http://schemas.microsoft.com/office/drawing/2014/main" id="{F4E1F110-64A5-C390-10CB-D91A717E8E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93910"/>
            <a:ext cx="7704856" cy="5131434"/>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578</Words>
  <Application>Microsoft Office PowerPoint</Application>
  <PresentationFormat>Diavoorstelling (4:3)</PresentationFormat>
  <Paragraphs>149</Paragraphs>
  <Slides>16</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498</cp:revision>
  <dcterms:created xsi:type="dcterms:W3CDTF">2021-06-08T06:13:59Z</dcterms:created>
  <dcterms:modified xsi:type="dcterms:W3CDTF">2023-05-16T08:32:47Z</dcterms:modified>
</cp:coreProperties>
</file>