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03" r:id="rId2"/>
    <p:sldId id="548" r:id="rId3"/>
    <p:sldId id="1476" r:id="rId4"/>
    <p:sldId id="1477" r:id="rId5"/>
    <p:sldId id="1475" r:id="rId6"/>
    <p:sldId id="1478" r:id="rId7"/>
    <p:sldId id="1481" r:id="rId8"/>
    <p:sldId id="1483" r:id="rId9"/>
    <p:sldId id="1482" r:id="rId10"/>
    <p:sldId id="1480" r:id="rId11"/>
    <p:sldId id="1460" r:id="rId12"/>
    <p:sldId id="1479" r:id="rId13"/>
    <p:sldId id="934" r:id="rId14"/>
    <p:sldId id="1496" r:id="rId15"/>
    <p:sldId id="1504" r:id="rId16"/>
    <p:sldId id="1500" r:id="rId17"/>
    <p:sldId id="1508" r:id="rId18"/>
    <p:sldId id="1473" r:id="rId19"/>
    <p:sldId id="1499" r:id="rId20"/>
    <p:sldId id="1015" r:id="rId21"/>
    <p:sldId id="1502" r:id="rId22"/>
    <p:sldId id="1505" r:id="rId23"/>
    <p:sldId id="1506"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03"/>
            <p14:sldId id="548"/>
            <p14:sldId id="1476"/>
            <p14:sldId id="1477"/>
            <p14:sldId id="1475"/>
            <p14:sldId id="1478"/>
            <p14:sldId id="1481"/>
            <p14:sldId id="1483"/>
            <p14:sldId id="1482"/>
            <p14:sldId id="1480"/>
            <p14:sldId id="1460"/>
            <p14:sldId id="1479"/>
            <p14:sldId id="934"/>
            <p14:sldId id="1496"/>
            <p14:sldId id="1504"/>
            <p14:sldId id="1500"/>
            <p14:sldId id="1508"/>
            <p14:sldId id="1473"/>
            <p14:sldId id="1499"/>
            <p14:sldId id="1015"/>
            <p14:sldId id="1502"/>
            <p14:sldId id="1505"/>
            <p14:sldId id="1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7060" autoAdjust="0"/>
  </p:normalViewPr>
  <p:slideViewPr>
    <p:cSldViewPr>
      <p:cViewPr varScale="1">
        <p:scale>
          <a:sx n="71" d="100"/>
          <a:sy n="71" d="100"/>
        </p:scale>
        <p:origin x="14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30-5-2023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30-5-2023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techniek: </a:t>
            </a:r>
            <a:r>
              <a:rPr lang="nl-NL" sz="1200" kern="1200" dirty="0">
                <a:solidFill>
                  <a:schemeClr val="tx1"/>
                </a:solidFill>
                <a:effectLst/>
                <a:latin typeface="+mn-lt"/>
                <a:ea typeface="+mn-ea"/>
                <a:cs typeface="+mn-cs"/>
              </a:rPr>
              <a:t>de manier om iets te maken</a:t>
            </a:r>
          </a:p>
          <a:p>
            <a:pPr fontAlgn="t"/>
            <a:r>
              <a:rPr lang="nl-NL" sz="1200" b="1" kern="1200" dirty="0">
                <a:solidFill>
                  <a:schemeClr val="tx1"/>
                </a:solidFill>
                <a:effectLst/>
                <a:latin typeface="+mn-lt"/>
                <a:ea typeface="+mn-ea"/>
                <a:cs typeface="+mn-cs"/>
              </a:rPr>
              <a:t>ondanks: </a:t>
            </a:r>
            <a:r>
              <a:rPr lang="nl-NL" sz="1200" kern="1200" dirty="0">
                <a:solidFill>
                  <a:schemeClr val="tx1"/>
                </a:solidFill>
                <a:effectLst/>
                <a:latin typeface="+mn-lt"/>
                <a:ea typeface="+mn-ea"/>
                <a:cs typeface="+mn-cs"/>
              </a:rPr>
              <a:t>ook al is er</a:t>
            </a:r>
          </a:p>
          <a:p>
            <a:pPr fontAlgn="t"/>
            <a:r>
              <a:rPr lang="nl-NL" sz="1200" b="1" kern="1200" dirty="0">
                <a:solidFill>
                  <a:schemeClr val="tx1"/>
                </a:solidFill>
                <a:effectLst/>
                <a:latin typeface="+mn-lt"/>
                <a:ea typeface="+mn-ea"/>
                <a:cs typeface="+mn-cs"/>
              </a:rPr>
              <a:t>gigantisch: </a:t>
            </a:r>
            <a:r>
              <a:rPr lang="nl-NL" sz="1200" kern="1200" dirty="0">
                <a:solidFill>
                  <a:schemeClr val="tx1"/>
                </a:solidFill>
                <a:effectLst/>
                <a:latin typeface="+mn-lt"/>
                <a:ea typeface="+mn-ea"/>
                <a:cs typeface="+mn-cs"/>
              </a:rPr>
              <a:t>heel erg groot</a:t>
            </a:r>
          </a:p>
          <a:p>
            <a:pPr fontAlgn="t"/>
            <a:r>
              <a:rPr lang="nl-NL" sz="1200" b="1" kern="1200" dirty="0">
                <a:solidFill>
                  <a:schemeClr val="tx1"/>
                </a:solidFill>
                <a:effectLst/>
                <a:latin typeface="+mn-lt"/>
                <a:ea typeface="+mn-ea"/>
                <a:cs typeface="+mn-cs"/>
              </a:rPr>
              <a:t>de opvarende: </a:t>
            </a:r>
            <a:r>
              <a:rPr lang="nl-NL" sz="1200" kern="1200" dirty="0">
                <a:solidFill>
                  <a:schemeClr val="tx1"/>
                </a:solidFill>
                <a:effectLst/>
                <a:latin typeface="+mn-lt"/>
                <a:ea typeface="+mn-ea"/>
                <a:cs typeface="+mn-cs"/>
              </a:rPr>
              <a:t>iemand die meereist op een schip</a:t>
            </a:r>
          </a:p>
          <a:p>
            <a:pPr fontAlgn="t"/>
            <a:r>
              <a:rPr lang="nl-NL" sz="1200" b="1" kern="1200" dirty="0">
                <a:solidFill>
                  <a:schemeClr val="tx1"/>
                </a:solidFill>
                <a:effectLst/>
                <a:latin typeface="+mn-lt"/>
                <a:ea typeface="+mn-ea"/>
                <a:cs typeface="+mn-cs"/>
              </a:rPr>
              <a:t>tenminste: </a:t>
            </a:r>
            <a:r>
              <a:rPr lang="nl-NL" sz="1200" kern="1200" dirty="0">
                <a:solidFill>
                  <a:schemeClr val="tx1"/>
                </a:solidFill>
                <a:effectLst/>
                <a:latin typeface="+mn-lt"/>
                <a:ea typeface="+mn-ea"/>
                <a:cs typeface="+mn-cs"/>
              </a:rPr>
              <a:t>in ieder geval</a:t>
            </a:r>
          </a:p>
          <a:p>
            <a:pPr fontAlgn="t"/>
            <a:r>
              <a:rPr lang="nl-NL" sz="1200" b="1" kern="1200" dirty="0">
                <a:solidFill>
                  <a:schemeClr val="tx1"/>
                </a:solidFill>
                <a:effectLst/>
                <a:latin typeface="+mn-lt"/>
                <a:ea typeface="+mn-ea"/>
                <a:cs typeface="+mn-cs"/>
              </a:rPr>
              <a:t>in beeld krijgen: </a:t>
            </a:r>
            <a:r>
              <a:rPr lang="nl-NL" sz="1200" kern="1200" dirty="0">
                <a:solidFill>
                  <a:schemeClr val="tx1"/>
                </a:solidFill>
                <a:effectLst/>
                <a:latin typeface="+mn-lt"/>
                <a:ea typeface="+mn-ea"/>
                <a:cs typeface="+mn-cs"/>
              </a:rPr>
              <a:t>op foto’s of films zichtbaar maken</a:t>
            </a:r>
          </a:p>
          <a:p>
            <a:pPr fontAlgn="t"/>
            <a:r>
              <a:rPr lang="nl-NL" sz="1200" b="1" kern="1200" dirty="0">
                <a:solidFill>
                  <a:schemeClr val="tx1"/>
                </a:solidFill>
                <a:effectLst/>
                <a:latin typeface="+mn-lt"/>
                <a:ea typeface="+mn-ea"/>
                <a:cs typeface="+mn-cs"/>
              </a:rPr>
              <a:t>de scan: </a:t>
            </a:r>
            <a:r>
              <a:rPr lang="nl-NL" sz="1200" kern="1200" dirty="0">
                <a:solidFill>
                  <a:schemeClr val="tx1"/>
                </a:solidFill>
                <a:effectLst/>
                <a:latin typeface="+mn-lt"/>
                <a:ea typeface="+mn-ea"/>
                <a:cs typeface="+mn-cs"/>
              </a:rPr>
              <a:t>een soort foto die door een speciaal apparaat gemaakt is</a:t>
            </a:r>
          </a:p>
          <a:p>
            <a:pPr fontAlgn="t"/>
            <a:r>
              <a:rPr lang="nl-NL" sz="1200" b="1" kern="1200" dirty="0">
                <a:solidFill>
                  <a:schemeClr val="tx1"/>
                </a:solidFill>
                <a:effectLst/>
                <a:latin typeface="+mn-lt"/>
                <a:ea typeface="+mn-ea"/>
                <a:cs typeface="+mn-cs"/>
              </a:rPr>
              <a:t>bestuderen: </a:t>
            </a:r>
            <a:r>
              <a:rPr lang="nl-NL" sz="1200" kern="1200" dirty="0">
                <a:solidFill>
                  <a:schemeClr val="tx1"/>
                </a:solidFill>
                <a:effectLst/>
                <a:latin typeface="+mn-lt"/>
                <a:ea typeface="+mn-ea"/>
                <a:cs typeface="+mn-cs"/>
              </a:rPr>
              <a:t>goed lezen of bekijken om ervan te leren</a:t>
            </a:r>
          </a:p>
          <a:p>
            <a:pPr fontAlgn="t"/>
            <a:r>
              <a:rPr lang="nl-NL" sz="1200" b="1" kern="1200" dirty="0">
                <a:solidFill>
                  <a:schemeClr val="tx1"/>
                </a:solidFill>
                <a:effectLst/>
                <a:latin typeface="+mn-lt"/>
                <a:ea typeface="+mn-ea"/>
                <a:cs typeface="+mn-cs"/>
              </a:rPr>
              <a:t>het detail: </a:t>
            </a:r>
            <a:r>
              <a:rPr lang="nl-NL" sz="1200" kern="1200" dirty="0">
                <a:solidFill>
                  <a:schemeClr val="tx1"/>
                </a:solidFill>
                <a:effectLst/>
                <a:latin typeface="+mn-lt"/>
                <a:ea typeface="+mn-ea"/>
                <a:cs typeface="+mn-cs"/>
              </a:rPr>
              <a:t>het kleine deel van iets groots</a:t>
            </a:r>
          </a:p>
          <a:p>
            <a:pPr fontAlgn="t"/>
            <a:r>
              <a:rPr lang="nl-NL" sz="1200" b="1" kern="1200" dirty="0">
                <a:solidFill>
                  <a:schemeClr val="tx1"/>
                </a:solidFill>
                <a:effectLst/>
                <a:latin typeface="+mn-lt"/>
                <a:ea typeface="+mn-ea"/>
                <a:cs typeface="+mn-cs"/>
              </a:rPr>
              <a:t>herkenbaar: </a:t>
            </a:r>
            <a:r>
              <a:rPr lang="nl-NL" sz="1200" kern="1200" dirty="0">
                <a:solidFill>
                  <a:schemeClr val="tx1"/>
                </a:solidFill>
                <a:effectLst/>
                <a:latin typeface="+mn-lt"/>
                <a:ea typeface="+mn-ea"/>
                <a:cs typeface="+mn-cs"/>
              </a:rPr>
              <a:t>te zien wie of wat het is</a:t>
            </a:r>
          </a:p>
          <a:p>
            <a:pPr fontAlgn="t"/>
            <a:endParaRPr lang="nl-NL" sz="1200" kern="1200" dirty="0">
              <a:solidFill>
                <a:schemeClr val="tx1"/>
              </a:solidFill>
              <a:effectLst/>
              <a:latin typeface="+mn-lt"/>
              <a:ea typeface="+mn-ea"/>
              <a:cs typeface="+mn-cs"/>
            </a:endParaRP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14463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149074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410103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30-5-2023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30-5-2023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9.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Toen mijn nichtje nog een baby was, heeft ze een keer een legopoppetje ingeslikt! </a:t>
            </a:r>
            <a:r>
              <a:rPr lang="nl-NL" sz="2000" b="1" u="sng" dirty="0">
                <a:ea typeface="Times New Roman" panose="02020603050405020304" pitchFamily="18" charset="0"/>
                <a:cs typeface="Arial" panose="020B0604020202020204" pitchFamily="34" charset="0"/>
              </a:rPr>
              <a:t>Ondanks</a:t>
            </a:r>
            <a:r>
              <a:rPr lang="nl-NL" sz="2000" dirty="0">
                <a:ea typeface="Times New Roman" panose="02020603050405020304" pitchFamily="18" charset="0"/>
                <a:cs typeface="Arial" panose="020B0604020202020204" pitchFamily="34" charset="0"/>
              </a:rPr>
              <a:t> dat haar ouders goed opletten, gebeurde het. </a:t>
            </a:r>
            <a:r>
              <a:rPr lang="nl-NL" sz="2000" b="1" i="1" dirty="0">
                <a:ea typeface="Times New Roman" panose="02020603050405020304" pitchFamily="18" charset="0"/>
                <a:cs typeface="Arial" panose="020B0604020202020204" pitchFamily="34" charset="0"/>
              </a:rPr>
              <a:t>Ook al werd er</a:t>
            </a:r>
            <a:r>
              <a:rPr lang="nl-NL" sz="2000" dirty="0">
                <a:ea typeface="Times New Roman" panose="02020603050405020304" pitchFamily="18" charset="0"/>
                <a:cs typeface="Arial" panose="020B0604020202020204" pitchFamily="34" charset="0"/>
              </a:rPr>
              <a:t> goed opgelet, ging het toch mis. Haar grote broer had een piratenschip van lego met allemaal </a:t>
            </a:r>
            <a:r>
              <a:rPr lang="nl-NL" sz="2000" b="1" u="sng" dirty="0">
                <a:ea typeface="Times New Roman" panose="02020603050405020304" pitchFamily="18" charset="0"/>
                <a:cs typeface="Arial" panose="020B0604020202020204" pitchFamily="34" charset="0"/>
              </a:rPr>
              <a:t>opvarenden</a:t>
            </a:r>
            <a:r>
              <a:rPr lang="nl-NL" sz="2000" dirty="0">
                <a:ea typeface="Times New Roman" panose="02020603050405020304" pitchFamily="18" charset="0"/>
                <a:cs typeface="Arial" panose="020B0604020202020204" pitchFamily="34" charset="0"/>
              </a:rPr>
              <a:t>. De opvarende is </a:t>
            </a:r>
            <a:r>
              <a:rPr lang="nl-NL" sz="2000" b="1" i="1" dirty="0">
                <a:ea typeface="Times New Roman" panose="02020603050405020304" pitchFamily="18" charset="0"/>
                <a:cs typeface="Arial" panose="020B0604020202020204" pitchFamily="34" charset="0"/>
              </a:rPr>
              <a:t>iemand die meereist op een schip</a:t>
            </a:r>
            <a:r>
              <a:rPr lang="nl-NL" sz="2000" dirty="0">
                <a:ea typeface="Times New Roman" panose="02020603050405020304" pitchFamily="18" charset="0"/>
                <a:cs typeface="Arial" panose="020B0604020202020204" pitchFamily="34" charset="0"/>
              </a:rPr>
              <a:t>. Een van de opvarenden, dat legopoppetje, had mijn kleine nichtje ingeslikt. Een legopoppetje is niet zo groot, maar voor een baby is dat </a:t>
            </a:r>
            <a:r>
              <a:rPr lang="nl-NL" sz="2000" b="1" u="sng" dirty="0">
                <a:ea typeface="Times New Roman" panose="02020603050405020304" pitchFamily="18" charset="0"/>
                <a:cs typeface="Arial" panose="020B0604020202020204" pitchFamily="34" charset="0"/>
              </a:rPr>
              <a:t>gigantisch</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heel erg groot</a:t>
            </a:r>
            <a:r>
              <a:rPr lang="nl-NL" sz="2000" dirty="0">
                <a:ea typeface="Times New Roman" panose="02020603050405020304" pitchFamily="18" charset="0"/>
                <a:cs typeface="Arial" panose="020B0604020202020204" pitchFamily="34" charset="0"/>
              </a:rPr>
              <a:t>. Haar ouders belden gelijk de dokter en de dokter zei dat ze het legopoppetje wel weer zou uitpoepen. </a:t>
            </a:r>
            <a:r>
              <a:rPr lang="nl-NL" sz="2000" b="1" u="sng" dirty="0">
                <a:ea typeface="Times New Roman" panose="02020603050405020304" pitchFamily="18" charset="0"/>
                <a:cs typeface="Arial" panose="020B0604020202020204" pitchFamily="34" charset="0"/>
              </a:rPr>
              <a:t>Tenminste..</a:t>
            </a:r>
            <a:r>
              <a:rPr lang="nl-NL" sz="2000" dirty="0">
                <a:ea typeface="Times New Roman" panose="02020603050405020304" pitchFamily="18" charset="0"/>
                <a:cs typeface="Arial" panose="020B0604020202020204" pitchFamily="34" charset="0"/>
              </a:rPr>
              <a:t>, binnen 4 dagen. Je zou dus </a:t>
            </a:r>
            <a:r>
              <a:rPr lang="nl-NL" sz="2000" b="1" i="1" dirty="0">
                <a:ea typeface="Times New Roman" panose="02020603050405020304" pitchFamily="18" charset="0"/>
                <a:cs typeface="Arial" panose="020B0604020202020204" pitchFamily="34" charset="0"/>
              </a:rPr>
              <a:t>in ieder geval</a:t>
            </a:r>
            <a:r>
              <a:rPr lang="nl-NL" sz="2000" dirty="0">
                <a:ea typeface="Times New Roman" panose="02020603050405020304" pitchFamily="18" charset="0"/>
                <a:cs typeface="Arial" panose="020B0604020202020204" pitchFamily="34" charset="0"/>
              </a:rPr>
              <a:t> binnen 4 dagen een legopoppetje in de ontlasting verwachten. Ze moesten elke poepluier </a:t>
            </a:r>
            <a:r>
              <a:rPr lang="nl-NL" sz="2000" b="1" u="sng" dirty="0">
                <a:ea typeface="Times New Roman" panose="02020603050405020304" pitchFamily="18" charset="0"/>
                <a:cs typeface="Arial" panose="020B0604020202020204" pitchFamily="34" charset="0"/>
              </a:rPr>
              <a:t>bestuderen</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Iedere poepluier goed </a:t>
            </a:r>
            <a:r>
              <a:rPr lang="nl-NL" sz="2000" b="1" i="1" dirty="0">
                <a:effectLst/>
                <a:ea typeface="Times New Roman" panose="02020603050405020304" pitchFamily="18" charset="0"/>
                <a:cs typeface="Arial" panose="020B0604020202020204" pitchFamily="34" charset="0"/>
              </a:rPr>
              <a:t>bekijken om ervan te leren</a:t>
            </a:r>
            <a:r>
              <a:rPr lang="nl-NL" sz="2000" dirty="0">
                <a:effectLst/>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Zat er een legopoppetje in de poep? Het poppetje had veel kleuren dus dan is het wel snel </a:t>
            </a:r>
            <a:r>
              <a:rPr lang="nl-NL" sz="2000" b="1" u="sng" dirty="0">
                <a:ea typeface="Times New Roman" panose="02020603050405020304" pitchFamily="18" charset="0"/>
                <a:cs typeface="Arial" panose="020B0604020202020204" pitchFamily="34" charset="0"/>
              </a:rPr>
              <a:t>herkenbaar</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Herkenbaar betekent </a:t>
            </a:r>
            <a:r>
              <a:rPr lang="nl-NL" sz="2000" b="1" i="1" dirty="0">
                <a:effectLst/>
                <a:ea typeface="Times New Roman" panose="02020603050405020304" pitchFamily="18" charset="0"/>
                <a:cs typeface="Arial" panose="020B0604020202020204" pitchFamily="34" charset="0"/>
              </a:rPr>
              <a:t>te zien wie of wat het is</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Gelukkig vonden ze na 2 dagen het legopoppetje in de poepluier terug. Ook de veer op de hoed van het legopoppetje zat nog op het legopoppetje. Dat is wel een belangrijk </a:t>
            </a:r>
            <a:r>
              <a:rPr lang="nl-NL" sz="2000" b="1" u="sng" dirty="0">
                <a:ea typeface="Times New Roman" panose="02020603050405020304" pitchFamily="18" charset="0"/>
                <a:cs typeface="Arial" panose="020B0604020202020204" pitchFamily="34" charset="0"/>
              </a:rPr>
              <a:t>detail</a:t>
            </a:r>
            <a:r>
              <a:rPr lang="nl-NL" sz="2000" dirty="0">
                <a:ea typeface="Times New Roman" panose="02020603050405020304" pitchFamily="18" charset="0"/>
                <a:cs typeface="Arial" panose="020B0604020202020204" pitchFamily="34" charset="0"/>
              </a:rPr>
              <a:t> om te bestuderen. Het detail is </a:t>
            </a:r>
            <a:r>
              <a:rPr lang="nl-NL" sz="2000" b="1" i="1" dirty="0">
                <a:ea typeface="Times New Roman" panose="02020603050405020304" pitchFamily="18" charset="0"/>
                <a:cs typeface="Arial" panose="020B0604020202020204" pitchFamily="34" charset="0"/>
              </a:rPr>
              <a:t>het kleine deel van iets groots</a:t>
            </a:r>
            <a:r>
              <a:rPr lang="nl-NL" sz="2000" dirty="0">
                <a:ea typeface="Times New Roman" panose="02020603050405020304" pitchFamily="18" charset="0"/>
                <a:cs typeface="Arial" panose="020B0604020202020204" pitchFamily="34" charset="0"/>
              </a:rPr>
              <a:t>. Je wilt zeker weten dat er geen lego meer in het lichaam zit. Als mijn nichtje na 4 dagen het legopoppetje nog niet uitgepoept had, hadden ze met haar naar het ziekenhuis gemoeten. Dan gaan ze kijken waar de lego in het lichaam zit. Dat kan met een speciale foto of met </a:t>
            </a:r>
            <a:r>
              <a:rPr lang="nl-NL" sz="2000" b="1" u="sng" dirty="0">
                <a:ea typeface="Times New Roman" panose="02020603050405020304" pitchFamily="18" charset="0"/>
                <a:cs typeface="Arial" panose="020B0604020202020204" pitchFamily="34" charset="0"/>
              </a:rPr>
              <a:t>een scan</a:t>
            </a:r>
            <a:r>
              <a:rPr lang="nl-NL" sz="2000" dirty="0">
                <a:ea typeface="Times New Roman" panose="02020603050405020304" pitchFamily="18" charset="0"/>
                <a:cs typeface="Arial" panose="020B0604020202020204" pitchFamily="34" charset="0"/>
              </a:rPr>
              <a:t>. E</a:t>
            </a:r>
            <a:r>
              <a:rPr lang="nl-NL" sz="2000" dirty="0">
                <a:effectLst/>
                <a:ea typeface="Times New Roman" panose="02020603050405020304" pitchFamily="18" charset="0"/>
                <a:cs typeface="Arial" panose="020B0604020202020204" pitchFamily="34" charset="0"/>
              </a:rPr>
              <a:t>en scan is </a:t>
            </a:r>
            <a:r>
              <a:rPr lang="nl-NL" sz="2000" b="1" i="1" dirty="0">
                <a:effectLst/>
                <a:ea typeface="Times New Roman" panose="02020603050405020304" pitchFamily="18" charset="0"/>
                <a:cs typeface="Arial" panose="020B0604020202020204" pitchFamily="34" charset="0"/>
              </a:rPr>
              <a:t>een soort foto die door een speciaal apparaat gemaakt is</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Dit is een hele handige </a:t>
            </a:r>
            <a:r>
              <a:rPr lang="nl-NL" sz="2000" b="1" u="sng" dirty="0">
                <a:ea typeface="Times New Roman" panose="02020603050405020304" pitchFamily="18" charset="0"/>
                <a:cs typeface="Arial" panose="020B0604020202020204" pitchFamily="34" charset="0"/>
              </a:rPr>
              <a:t>techniek</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manier om iets te maken</a:t>
            </a:r>
            <a:r>
              <a:rPr lang="nl-NL" sz="2000" dirty="0">
                <a:ea typeface="Times New Roman" panose="02020603050405020304" pitchFamily="18" charset="0"/>
                <a:cs typeface="Arial" panose="020B0604020202020204" pitchFamily="34" charset="0"/>
              </a:rPr>
              <a:t>! Ze krijgen via zo’n scan </a:t>
            </a:r>
            <a:r>
              <a:rPr lang="nl-NL" sz="2000" b="1" u="sng" dirty="0">
                <a:ea typeface="Times New Roman" panose="02020603050405020304" pitchFamily="18" charset="0"/>
                <a:cs typeface="Arial" panose="020B0604020202020204" pitchFamily="34" charset="0"/>
              </a:rPr>
              <a:t>in beeld</a:t>
            </a:r>
            <a:r>
              <a:rPr lang="nl-NL" sz="2000" dirty="0">
                <a:ea typeface="Times New Roman" panose="02020603050405020304" pitchFamily="18" charset="0"/>
                <a:cs typeface="Arial" panose="020B0604020202020204" pitchFamily="34" charset="0"/>
              </a:rPr>
              <a:t> waar het legopoppetje zit. I</a:t>
            </a:r>
            <a:r>
              <a:rPr lang="nl-NL" sz="2000" dirty="0">
                <a:effectLst/>
                <a:ea typeface="Times New Roman" panose="02020603050405020304" pitchFamily="18" charset="0"/>
                <a:cs typeface="Arial" panose="020B0604020202020204" pitchFamily="34" charset="0"/>
              </a:rPr>
              <a:t>n beeld krijgen is dus </a:t>
            </a:r>
            <a:r>
              <a:rPr lang="nl-NL" sz="2000" b="1" i="1" dirty="0">
                <a:effectLst/>
                <a:ea typeface="Times New Roman" panose="02020603050405020304" pitchFamily="18" charset="0"/>
                <a:cs typeface="Arial" panose="020B0604020202020204" pitchFamily="34" charset="0"/>
              </a:rPr>
              <a:t>op foto’s of films zichtbaar maken</a:t>
            </a:r>
            <a:r>
              <a:rPr lang="nl-NL" sz="2000" dirty="0">
                <a:effectLst/>
                <a:ea typeface="Times New Roman" panose="02020603050405020304" pitchFamily="18" charset="0"/>
                <a:cs typeface="Arial" panose="020B0604020202020204" pitchFamily="34" charset="0"/>
              </a:rPr>
              <a:t>.</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61658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scan</a:t>
            </a:r>
          </a:p>
        </p:txBody>
      </p:sp>
      <p:pic>
        <p:nvPicPr>
          <p:cNvPr id="3" name="Afbeelding 2" descr="Afbeelding met kleding, schermopname, persoon, vrouw&#10;&#10;Automatisch gegenereerde beschrijving">
            <a:extLst>
              <a:ext uri="{FF2B5EF4-FFF2-40B4-BE49-F238E27FC236}">
                <a16:creationId xmlns:a16="http://schemas.microsoft.com/office/drawing/2014/main" id="{DC823FA9-310E-4827-24EB-EA3FB5956A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700808"/>
            <a:ext cx="8219037" cy="4635537"/>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techniek</a:t>
            </a:r>
          </a:p>
        </p:txBody>
      </p:sp>
      <p:pic>
        <p:nvPicPr>
          <p:cNvPr id="4" name="Afbeelding 3" descr="Afbeelding met persoon, Transparant materiaal, overdekt, licht&#10;&#10;Automatisch gegenereerde beschrijving">
            <a:extLst>
              <a:ext uri="{FF2B5EF4-FFF2-40B4-BE49-F238E27FC236}">
                <a16:creationId xmlns:a16="http://schemas.microsoft.com/office/drawing/2014/main" id="{F1C3F4D5-84A7-5117-92DA-7605329F3A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4" y="1988840"/>
            <a:ext cx="8706602" cy="355229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beeld krijgen</a:t>
            </a:r>
          </a:p>
        </p:txBody>
      </p:sp>
      <p:pic>
        <p:nvPicPr>
          <p:cNvPr id="3" name="Afbeelding 2" descr="Afbeelding met röntgenfilm, Medische beeldbewerking, radiografie, radiologie&#10;&#10;Automatisch gegenereerde beschrijving">
            <a:extLst>
              <a:ext uri="{FF2B5EF4-FFF2-40B4-BE49-F238E27FC236}">
                <a16:creationId xmlns:a16="http://schemas.microsoft.com/office/drawing/2014/main" id="{0FBC13B9-4CF8-E615-CBD5-87B3CCB96F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1628800"/>
            <a:ext cx="4961334" cy="485218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minuscuul</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gigantisch</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klein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1050" i="1" dirty="0">
                <a:solidFill>
                  <a:srgbClr val="387038"/>
                </a:solidFill>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eitjes van een rups zijn </a:t>
            </a:r>
            <a:r>
              <a:rPr lang="nl-NL" sz="2400" i="1" u="sng" dirty="0">
                <a:solidFill>
                  <a:srgbClr val="387038"/>
                </a:solidFill>
                <a:latin typeface="Century Gothic" panose="020B0502020202020204" pitchFamily="34" charset="0"/>
                <a:ea typeface="Calibri"/>
                <a:cs typeface="Times New Roman"/>
              </a:rPr>
              <a:t>minuscuul</a:t>
            </a:r>
            <a:r>
              <a:rPr lang="nl-NL" sz="2400" i="1" dirty="0">
                <a:solidFill>
                  <a:srgbClr val="387038"/>
                </a:solidFill>
                <a:latin typeface="Century Gothic" panose="020B0502020202020204" pitchFamily="34" charset="0"/>
                <a:ea typeface="Calibri"/>
                <a:cs typeface="Times New Roman"/>
              </a:rPr>
              <a:t>.</a:t>
            </a:r>
            <a:endParaRPr lang="nl-NL" sz="24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571720"/>
            <a:ext cx="417646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erg groot, enorm</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wolkenkrabbers zijn </a:t>
            </a:r>
            <a:r>
              <a:rPr lang="nl-NL" sz="2400" i="1" u="sng" dirty="0">
                <a:solidFill>
                  <a:srgbClr val="387038"/>
                </a:solidFill>
                <a:latin typeface="Century Gothic" panose="020B0502020202020204" pitchFamily="34" charset="0"/>
                <a:ea typeface="Calibri"/>
                <a:cs typeface="Times New Roman"/>
              </a:rPr>
              <a:t>gigantisch</a:t>
            </a:r>
            <a:r>
              <a:rPr lang="nl-NL" sz="2400" i="1" dirty="0">
                <a:solidFill>
                  <a:srgbClr val="387038"/>
                </a:solidFill>
                <a:latin typeface="Century Gothic" panose="020B0502020202020204" pitchFamily="34" charset="0"/>
                <a:ea typeface="Calibri"/>
                <a:cs typeface="Times New Roman"/>
              </a:rPr>
              <a:t>.</a:t>
            </a:r>
            <a:endParaRPr lang="nl-NL" sz="1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A63AD833-3D6E-4D6D-8BDF-DF83451D0F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9527" r="52362" b="31103"/>
          <a:stretch/>
        </p:blipFill>
        <p:spPr>
          <a:xfrm>
            <a:off x="321530" y="2930928"/>
            <a:ext cx="3995936" cy="1651406"/>
          </a:xfrm>
          <a:prstGeom prst="rect">
            <a:avLst/>
          </a:prstGeom>
        </p:spPr>
      </p:pic>
      <p:pic>
        <p:nvPicPr>
          <p:cNvPr id="10" name="Afbeelding 9" descr="Afbeelding met Metropoolregio, wolkenkrabber, Flatgebouw, Metropool&#10;&#10;Automatisch gegenereerde beschrijving">
            <a:extLst>
              <a:ext uri="{FF2B5EF4-FFF2-40B4-BE49-F238E27FC236}">
                <a16:creationId xmlns:a16="http://schemas.microsoft.com/office/drawing/2014/main" id="{4E7B03A0-6619-1036-232F-17F756651D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705473"/>
            <a:ext cx="3708649" cy="2091679"/>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8560" y="332656"/>
            <a:ext cx="5595273"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vanwege</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ondanks</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door, om reden van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Vanwege</a:t>
            </a:r>
            <a:r>
              <a:rPr lang="nl-NL" sz="2400" i="1" dirty="0">
                <a:solidFill>
                  <a:srgbClr val="387038"/>
                </a:solidFill>
                <a:latin typeface="Century Gothic" panose="020B0502020202020204" pitchFamily="34" charset="0"/>
                <a:ea typeface="Calibri"/>
                <a:cs typeface="Times New Roman"/>
              </a:rPr>
              <a:t> inslikgevaar voor baby’s, werd alle lego opgeruimd.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ook al is er</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000" i="1" dirty="0">
              <a:solidFill>
                <a:srgbClr val="387038"/>
              </a:solidFill>
              <a:effectLst/>
              <a:latin typeface="Century Gothic" panose="020B0502020202020204" pitchFamily="34" charset="0"/>
              <a:ea typeface="Calibri"/>
              <a:cs typeface="Times New Roman"/>
            </a:endParaRPr>
          </a:p>
          <a:p>
            <a:pPr algn="ctr"/>
            <a:r>
              <a:rPr lang="nl-NL" sz="2400" i="1" u="sng" dirty="0">
                <a:solidFill>
                  <a:srgbClr val="387038"/>
                </a:solidFill>
                <a:latin typeface="Century Gothic" panose="020B0502020202020204" pitchFamily="34" charset="0"/>
                <a:ea typeface="Calibri"/>
                <a:cs typeface="Times New Roman"/>
              </a:rPr>
              <a:t>Ondanks</a:t>
            </a:r>
            <a:r>
              <a:rPr lang="nl-NL" sz="2400" i="1" dirty="0">
                <a:solidFill>
                  <a:srgbClr val="387038"/>
                </a:solidFill>
                <a:latin typeface="Century Gothic" panose="020B0502020202020204" pitchFamily="34" charset="0"/>
                <a:ea typeface="Calibri"/>
                <a:cs typeface="Times New Roman"/>
              </a:rPr>
              <a:t> dat haar ouders goed opletten, slikte ze een legopoppetje in.</a:t>
            </a:r>
            <a:endParaRPr lang="nl-NL" sz="2400" dirty="0">
              <a:effectLst/>
              <a:latin typeface="Century Gothic" panose="020B0502020202020204" pitchFamily="34" charset="0"/>
              <a:ea typeface="Calibri"/>
              <a:cs typeface="Times New Roman"/>
            </a:endParaRPr>
          </a:p>
        </p:txBody>
      </p:sp>
      <p:pic>
        <p:nvPicPr>
          <p:cNvPr id="3" name="Afbeelding 2" descr="Afbeelding met Menselijk gezicht, persoon, kleding, jongen&#10;&#10;Automatisch gegenereerde beschrijving">
            <a:extLst>
              <a:ext uri="{FF2B5EF4-FFF2-40B4-BE49-F238E27FC236}">
                <a16:creationId xmlns:a16="http://schemas.microsoft.com/office/drawing/2014/main" id="{B1053042-75DE-F37B-AC93-97816B2DDA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6544" y="2132855"/>
            <a:ext cx="3851920" cy="2573083"/>
          </a:xfrm>
          <a:prstGeom prst="rect">
            <a:avLst/>
          </a:prstGeom>
        </p:spPr>
      </p:pic>
      <p:pic>
        <p:nvPicPr>
          <p:cNvPr id="6" name="Afbeelding 5" descr="Afbeelding met overdekt, speelgoed, vloer&#10;&#10;Automatisch gegenereerde beschrijving">
            <a:extLst>
              <a:ext uri="{FF2B5EF4-FFF2-40B4-BE49-F238E27FC236}">
                <a16:creationId xmlns:a16="http://schemas.microsoft.com/office/drawing/2014/main" id="{9A89EFE0-EC29-8F95-05A7-47AE698838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4" y="2194943"/>
            <a:ext cx="3828256" cy="2557275"/>
          </a:xfrm>
          <a:prstGeom prst="rect">
            <a:avLst/>
          </a:prstGeom>
        </p:spPr>
      </p:pic>
    </p:spTree>
    <p:extLst>
      <p:ext uri="{BB962C8B-B14F-4D97-AF65-F5344CB8AC3E}">
        <p14:creationId xmlns:p14="http://schemas.microsoft.com/office/powerpoint/2010/main" val="187826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4" y="476672"/>
            <a:ext cx="383333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123729" y="404664"/>
            <a:ext cx="410445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techniek</a:t>
            </a:r>
          </a:p>
        </p:txBody>
      </p:sp>
      <p:sp>
        <p:nvSpPr>
          <p:cNvPr id="7" name="Text Box 14"/>
          <p:cNvSpPr txBox="1"/>
          <p:nvPr/>
        </p:nvSpPr>
        <p:spPr>
          <a:xfrm>
            <a:off x="103586" y="3710229"/>
            <a:ext cx="3100262"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13480" y="3629793"/>
            <a:ext cx="316237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maritieme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89173" y="3710228"/>
            <a:ext cx="2597620"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03848" y="3573016"/>
            <a:ext cx="2778225"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muziek-</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40152" y="3710228"/>
            <a:ext cx="3073457"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436096" y="3645024"/>
            <a:ext cx="406534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a:t>
            </a:r>
            <a:r>
              <a:rPr lang="nl-NL" sz="3600" b="1" dirty="0">
                <a:latin typeface="Century Gothic" panose="020B0502020202020204" pitchFamily="34" charset="0"/>
                <a:ea typeface="Calibri"/>
                <a:cs typeface="Times New Roman"/>
              </a:rPr>
              <a:t>medische</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8383" y="3430996"/>
            <a:ext cx="111089" cy="317143"/>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304256" cy="14976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manier om iets te maken</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C74DD70D-B585-5B14-3EF1-58AD35F07486}"/>
              </a:ext>
            </a:extLst>
          </p:cNvPr>
          <p:cNvSpPr txBox="1">
            <a:spLocks noChangeArrowheads="1"/>
          </p:cNvSpPr>
          <p:nvPr/>
        </p:nvSpPr>
        <p:spPr bwMode="auto">
          <a:xfrm>
            <a:off x="107504" y="4005064"/>
            <a:ext cx="316237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techniek</a:t>
            </a:r>
          </a:p>
        </p:txBody>
      </p:sp>
      <p:sp>
        <p:nvSpPr>
          <p:cNvPr id="3" name="Tekstvak 2">
            <a:extLst>
              <a:ext uri="{FF2B5EF4-FFF2-40B4-BE49-F238E27FC236}">
                <a16:creationId xmlns:a16="http://schemas.microsoft.com/office/drawing/2014/main" id="{1C0977C8-0829-E876-6130-FFA0787367B6}"/>
              </a:ext>
            </a:extLst>
          </p:cNvPr>
          <p:cNvSpPr txBox="1">
            <a:spLocks noChangeArrowheads="1"/>
          </p:cNvSpPr>
          <p:nvPr/>
        </p:nvSpPr>
        <p:spPr bwMode="auto">
          <a:xfrm>
            <a:off x="5804352" y="4005064"/>
            <a:ext cx="316237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techniek</a:t>
            </a:r>
          </a:p>
        </p:txBody>
      </p:sp>
      <p:sp>
        <p:nvSpPr>
          <p:cNvPr id="4" name="Tekstvak 2">
            <a:extLst>
              <a:ext uri="{FF2B5EF4-FFF2-40B4-BE49-F238E27FC236}">
                <a16:creationId xmlns:a16="http://schemas.microsoft.com/office/drawing/2014/main" id="{7CE3D219-BFAA-0A3C-AAFC-5BB47668422A}"/>
              </a:ext>
            </a:extLst>
          </p:cNvPr>
          <p:cNvSpPr txBox="1">
            <a:spLocks noChangeArrowheads="1"/>
          </p:cNvSpPr>
          <p:nvPr/>
        </p:nvSpPr>
        <p:spPr bwMode="auto">
          <a:xfrm>
            <a:off x="3006795" y="3994339"/>
            <a:ext cx="316237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techniek</a:t>
            </a:r>
          </a:p>
        </p:txBody>
      </p:sp>
      <p:pic>
        <p:nvPicPr>
          <p:cNvPr id="20" name="Afbeelding 19" descr="Afbeelding met elektronica, muziek, overdekt, DJ&#10;&#10;Automatisch gegenereerde beschrijving">
            <a:extLst>
              <a:ext uri="{FF2B5EF4-FFF2-40B4-BE49-F238E27FC236}">
                <a16:creationId xmlns:a16="http://schemas.microsoft.com/office/drawing/2014/main" id="{A6C926CC-2A73-447E-4875-39EFDD3404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0839" y="4569949"/>
            <a:ext cx="2091281" cy="1396976"/>
          </a:xfrm>
          <a:prstGeom prst="rect">
            <a:avLst/>
          </a:prstGeom>
        </p:spPr>
      </p:pic>
      <p:pic>
        <p:nvPicPr>
          <p:cNvPr id="22" name="Afbeelding 21" descr="Afbeelding met buitenshuis, water, hemel, schermopname&#10;&#10;Automatisch gegenereerde beschrijving">
            <a:extLst>
              <a:ext uri="{FF2B5EF4-FFF2-40B4-BE49-F238E27FC236}">
                <a16:creationId xmlns:a16="http://schemas.microsoft.com/office/drawing/2014/main" id="{EB829561-D196-A2B8-AA81-6EA97B8D58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4819" y="4581128"/>
            <a:ext cx="2513005" cy="1417335"/>
          </a:xfrm>
          <a:prstGeom prst="rect">
            <a:avLst/>
          </a:prstGeom>
        </p:spPr>
      </p:pic>
      <p:pic>
        <p:nvPicPr>
          <p:cNvPr id="17" name="Afbeelding 16" descr="Afbeelding met persoon, Transparant materiaal, overdekt, licht&#10;&#10;Automatisch gegenereerde beschrijving">
            <a:extLst>
              <a:ext uri="{FF2B5EF4-FFF2-40B4-BE49-F238E27FC236}">
                <a16:creationId xmlns:a16="http://schemas.microsoft.com/office/drawing/2014/main" id="{1D413B14-3105-2DE7-6440-C72FF8B11A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3237"/>
          <a:stretch/>
        </p:blipFill>
        <p:spPr>
          <a:xfrm>
            <a:off x="6101080" y="4680070"/>
            <a:ext cx="2647383" cy="1244922"/>
          </a:xfrm>
          <a:prstGeom prst="rect">
            <a:avLst/>
          </a:prstGeom>
        </p:spPr>
      </p:pic>
    </p:spTree>
    <p:extLst>
      <p:ext uri="{BB962C8B-B14F-4D97-AF65-F5344CB8AC3E}">
        <p14:creationId xmlns:p14="http://schemas.microsoft.com/office/powerpoint/2010/main" val="157816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4" y="476672"/>
            <a:ext cx="383333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123729" y="404664"/>
            <a:ext cx="410445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a:t>
            </a:r>
            <a:r>
              <a:rPr lang="nl-NL" sz="4800" b="1" dirty="0">
                <a:latin typeface="Century Gothic" panose="020B0502020202020204" pitchFamily="34" charset="0"/>
                <a:ea typeface="Calibri"/>
                <a:cs typeface="Times New Roman"/>
              </a:rPr>
              <a:t>scan</a:t>
            </a:r>
            <a:endParaRPr lang="nl-NL" sz="4800" b="1" dirty="0">
              <a:effectLst/>
              <a:latin typeface="Century Gothic" panose="020B0502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flipH="1">
            <a:off x="5320202" y="3438261"/>
            <a:ext cx="186006" cy="819818"/>
          </a:xfrm>
          <a:prstGeom prst="rect">
            <a:avLst/>
          </a:prstGeom>
        </p:spPr>
      </p:pic>
      <p:sp>
        <p:nvSpPr>
          <p:cNvPr id="13" name="Text Box 14"/>
          <p:cNvSpPr txBox="1"/>
          <p:nvPr/>
        </p:nvSpPr>
        <p:spPr>
          <a:xfrm>
            <a:off x="6228184" y="476672"/>
            <a:ext cx="2520280" cy="24482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83281" y="476672"/>
            <a:ext cx="2537191" cy="14976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soort foto die door een speciaal apparaat gemaakt is</a:t>
            </a:r>
            <a:endParaRPr lang="nl-NL" sz="1100" dirty="0">
              <a:effectLst/>
              <a:latin typeface="Century Gothic" panose="020B0502020202020204" pitchFamily="34" charset="0"/>
              <a:ea typeface="Calibri"/>
              <a:cs typeface="Times New Roman"/>
            </a:endParaRPr>
          </a:p>
        </p:txBody>
      </p:sp>
      <p:pic>
        <p:nvPicPr>
          <p:cNvPr id="2" name="Afbeelding 1" descr="Afbeelding met kleding, schermopname, persoon, vrouw&#10;&#10;Automatisch gegenereerde beschrijving">
            <a:extLst>
              <a:ext uri="{FF2B5EF4-FFF2-40B4-BE49-F238E27FC236}">
                <a16:creationId xmlns:a16="http://schemas.microsoft.com/office/drawing/2014/main" id="{249E43C4-BE53-3974-B23B-0DD3AA660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4221088"/>
            <a:ext cx="2729066" cy="1539193"/>
          </a:xfrm>
          <a:prstGeom prst="rect">
            <a:avLst/>
          </a:prstGeom>
        </p:spPr>
      </p:pic>
      <p:pic>
        <p:nvPicPr>
          <p:cNvPr id="4" name="Afbeelding 3" descr="Afbeelding met tekst, Mobiele telefoon, schermopname, persoon&#10;&#10;Automatisch gegenereerde beschrijving">
            <a:extLst>
              <a:ext uri="{FF2B5EF4-FFF2-40B4-BE49-F238E27FC236}">
                <a16:creationId xmlns:a16="http://schemas.microsoft.com/office/drawing/2014/main" id="{77284551-7C16-0E7A-AD6D-ED56E2479D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205" y="4120657"/>
            <a:ext cx="1529097" cy="1526039"/>
          </a:xfrm>
          <a:prstGeom prst="rect">
            <a:avLst/>
          </a:prstGeom>
        </p:spPr>
      </p:pic>
      <p:pic>
        <p:nvPicPr>
          <p:cNvPr id="10" name="Afbeelding 9" descr="Afbeelding met overdekt, bureau, meubels, Kantoorgebouw&#10;&#10;Automatisch gegenereerde beschrijving">
            <a:extLst>
              <a:ext uri="{FF2B5EF4-FFF2-40B4-BE49-F238E27FC236}">
                <a16:creationId xmlns:a16="http://schemas.microsoft.com/office/drawing/2014/main" id="{D3E0B5D9-C3DB-9D18-1F18-D404C0DFA9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928" y="4149080"/>
            <a:ext cx="2520280" cy="1688588"/>
          </a:xfrm>
          <a:prstGeom prst="rect">
            <a:avLst/>
          </a:prstGeom>
        </p:spPr>
      </p:pic>
    </p:spTree>
    <p:extLst>
      <p:ext uri="{BB962C8B-B14F-4D97-AF65-F5344CB8AC3E}">
        <p14:creationId xmlns:p14="http://schemas.microsoft.com/office/powerpoint/2010/main" val="372938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24" y="1174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64112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bestuderen</a:t>
            </a:r>
            <a:endParaRPr lang="nl-NL" sz="3500" dirty="0">
              <a:effectLst/>
              <a:latin typeface="Century Gothic" panose="020B0502020202020204" pitchFamily="34" charset="0"/>
              <a:ea typeface="Calibri"/>
              <a:cs typeface="Times New Roman"/>
            </a:endParaRPr>
          </a:p>
        </p:txBody>
      </p:sp>
      <p:sp>
        <p:nvSpPr>
          <p:cNvPr id="10" name="Text Box 14"/>
          <p:cNvSpPr txBox="1"/>
          <p:nvPr/>
        </p:nvSpPr>
        <p:spPr>
          <a:xfrm>
            <a:off x="5903202" y="344253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vaststellen</a:t>
            </a:r>
            <a:endParaRPr lang="nl-NL" sz="3500" dirty="0">
              <a:effectLst/>
              <a:latin typeface="Century Gothic" panose="020B0502020202020204" pitchFamily="34" charset="0"/>
              <a:ea typeface="Calibri"/>
              <a:cs typeface="Times New Roman"/>
            </a:endParaRPr>
          </a:p>
        </p:txBody>
      </p:sp>
      <p:sp>
        <p:nvSpPr>
          <p:cNvPr id="11" name="Text Box 14"/>
          <p:cNvSpPr txBox="1"/>
          <p:nvPr/>
        </p:nvSpPr>
        <p:spPr>
          <a:xfrm>
            <a:off x="314608" y="6049198"/>
            <a:ext cx="7904502" cy="738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Het legopoppetje was goed </a:t>
            </a:r>
            <a:r>
              <a:rPr lang="nl-NL" sz="2000" i="1" u="sng" dirty="0">
                <a:solidFill>
                  <a:srgbClr val="387038"/>
                </a:solidFill>
                <a:latin typeface="Century Gothic" panose="020B0502020202020204" pitchFamily="34" charset="0"/>
                <a:ea typeface="Calibri"/>
                <a:cs typeface="Times New Roman"/>
              </a:rPr>
              <a:t>herkenbaar</a:t>
            </a:r>
            <a:r>
              <a:rPr lang="nl-NL" sz="2000" i="1" dirty="0">
                <a:solidFill>
                  <a:srgbClr val="387038"/>
                </a:solidFill>
                <a:latin typeface="Century Gothic" panose="020B0502020202020204" pitchFamily="34" charset="0"/>
                <a:ea typeface="Calibri"/>
                <a:cs typeface="Times New Roman"/>
              </a:rPr>
              <a:t>. Door elke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poepluier te </a:t>
            </a:r>
            <a:r>
              <a:rPr lang="nl-NL" sz="2000" i="1" u="sng" dirty="0">
                <a:solidFill>
                  <a:srgbClr val="387038"/>
                </a:solidFill>
                <a:latin typeface="Century Gothic" panose="020B0502020202020204" pitchFamily="34" charset="0"/>
                <a:ea typeface="Calibri"/>
                <a:cs typeface="Times New Roman"/>
              </a:rPr>
              <a:t>bestuderen</a:t>
            </a:r>
            <a:r>
              <a:rPr lang="nl-NL" sz="2000" i="1" dirty="0">
                <a:solidFill>
                  <a:srgbClr val="387038"/>
                </a:solidFill>
                <a:latin typeface="Century Gothic" panose="020B0502020202020204" pitchFamily="34" charset="0"/>
                <a:ea typeface="Calibri"/>
                <a:cs typeface="Times New Roman"/>
              </a:rPr>
              <a:t>, herkenden ze de lego snel.</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90331" y="980728"/>
            <a:ext cx="3981669" cy="47813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7430EC18-E7A2-42E2-86E4-7795541528E2}"/>
              </a:ext>
            </a:extLst>
          </p:cNvPr>
          <p:cNvSpPr txBox="1"/>
          <p:nvPr/>
        </p:nvSpPr>
        <p:spPr>
          <a:xfrm>
            <a:off x="261268" y="5296436"/>
            <a:ext cx="5641933" cy="4976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558274F4-77C1-4562-B45E-10121E6BC8EF}"/>
              </a:ext>
            </a:extLst>
          </p:cNvPr>
          <p:cNvSpPr txBox="1">
            <a:spLocks noChangeArrowheads="1"/>
          </p:cNvSpPr>
          <p:nvPr/>
        </p:nvSpPr>
        <p:spPr bwMode="auto">
          <a:xfrm>
            <a:off x="314608" y="5316299"/>
            <a:ext cx="5697552" cy="7819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goed lezen of bekijken om ervan te leren</a:t>
            </a:r>
            <a:endParaRPr lang="nl-NL" sz="2000" dirty="0">
              <a:effectLst/>
              <a:latin typeface="Century Gothic" panose="020B0502020202020204" pitchFamily="34" charset="0"/>
              <a:ea typeface="Calibri"/>
              <a:cs typeface="Times New Roman"/>
            </a:endParaRPr>
          </a:p>
        </p:txBody>
      </p:sp>
      <p:pic>
        <p:nvPicPr>
          <p:cNvPr id="2" name="Afbeelding 1" descr="Afbeelding met clipart, tekenfilm, Tekenfilm, illustratie&#10;&#10;Automatisch gegenereerde beschrijving">
            <a:extLst>
              <a:ext uri="{FF2B5EF4-FFF2-40B4-BE49-F238E27FC236}">
                <a16:creationId xmlns:a16="http://schemas.microsoft.com/office/drawing/2014/main" id="{81F639F2-24BF-8A13-71EE-F0A99A93F1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925" r="20075"/>
          <a:stretch/>
        </p:blipFill>
        <p:spPr>
          <a:xfrm>
            <a:off x="638810" y="2368898"/>
            <a:ext cx="2060822" cy="2045555"/>
          </a:xfrm>
          <a:prstGeom prst="rect">
            <a:avLst/>
          </a:prstGeom>
        </p:spPr>
      </p:pic>
      <p:sp>
        <p:nvSpPr>
          <p:cNvPr id="3" name="Text Box 14">
            <a:extLst>
              <a:ext uri="{FF2B5EF4-FFF2-40B4-BE49-F238E27FC236}">
                <a16:creationId xmlns:a16="http://schemas.microsoft.com/office/drawing/2014/main" id="{B093657F-8A9B-09BC-7A52-D939C446B839}"/>
              </a:ext>
            </a:extLst>
          </p:cNvPr>
          <p:cNvSpPr txBox="1"/>
          <p:nvPr/>
        </p:nvSpPr>
        <p:spPr>
          <a:xfrm>
            <a:off x="3099470" y="400920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a:extLst>
              <a:ext uri="{FF2B5EF4-FFF2-40B4-BE49-F238E27FC236}">
                <a16:creationId xmlns:a16="http://schemas.microsoft.com/office/drawing/2014/main" id="{982D7CC7-7596-09A7-CCA2-02071C6C7311}"/>
              </a:ext>
            </a:extLst>
          </p:cNvPr>
          <p:cNvSpPr txBox="1"/>
          <p:nvPr/>
        </p:nvSpPr>
        <p:spPr>
          <a:xfrm>
            <a:off x="2934222" y="406920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herkennen</a:t>
            </a:r>
            <a:endParaRPr lang="nl-NL" sz="3500" dirty="0">
              <a:effectLst/>
              <a:latin typeface="Century Gothic" panose="020B0502020202020204" pitchFamily="34" charset="0"/>
              <a:ea typeface="Calibri"/>
              <a:cs typeface="Times New Roman"/>
            </a:endParaRPr>
          </a:p>
        </p:txBody>
      </p:sp>
      <p:pic>
        <p:nvPicPr>
          <p:cNvPr id="9" name="Afbeelding 8" descr="Afbeelding met persoon, Menselijk gezicht, muur, kleding&#10;&#10;Automatisch gegenereerde beschrijving">
            <a:extLst>
              <a:ext uri="{FF2B5EF4-FFF2-40B4-BE49-F238E27FC236}">
                <a16:creationId xmlns:a16="http://schemas.microsoft.com/office/drawing/2014/main" id="{ECFAEC76-B76D-7B02-5A76-C4C0BD756D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2792" y="2254345"/>
            <a:ext cx="2421778" cy="1617748"/>
          </a:xfrm>
          <a:prstGeom prst="rect">
            <a:avLst/>
          </a:prstGeom>
        </p:spPr>
      </p:pic>
      <p:sp>
        <p:nvSpPr>
          <p:cNvPr id="12" name="Tekstballon: ovaal 11">
            <a:extLst>
              <a:ext uri="{FF2B5EF4-FFF2-40B4-BE49-F238E27FC236}">
                <a16:creationId xmlns:a16="http://schemas.microsoft.com/office/drawing/2014/main" id="{F8660AB7-F946-DB36-8FF4-26015AFECF01}"/>
              </a:ext>
            </a:extLst>
          </p:cNvPr>
          <p:cNvSpPr/>
          <p:nvPr/>
        </p:nvSpPr>
        <p:spPr>
          <a:xfrm>
            <a:off x="6073027" y="1844824"/>
            <a:ext cx="2774334" cy="1368152"/>
          </a:xfrm>
          <a:prstGeom prst="wedgeEllipseCallout">
            <a:avLst>
              <a:gd name="adj1" fmla="val -33650"/>
              <a:gd name="adj2" fmla="val 6101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B517365B-F697-BF21-21B8-D8FCD0551BD9}"/>
              </a:ext>
            </a:extLst>
          </p:cNvPr>
          <p:cNvSpPr txBox="1"/>
          <p:nvPr/>
        </p:nvSpPr>
        <p:spPr>
          <a:xfrm>
            <a:off x="6281177" y="2263196"/>
            <a:ext cx="2774334" cy="584775"/>
          </a:xfrm>
          <a:prstGeom prst="rect">
            <a:avLst/>
          </a:prstGeom>
          <a:noFill/>
        </p:spPr>
        <p:txBody>
          <a:bodyPr wrap="square" rtlCol="0">
            <a:spAutoFit/>
          </a:bodyPr>
          <a:lstStyle/>
          <a:p>
            <a:r>
              <a:rPr lang="nl-NL" sz="3200" i="1" dirty="0"/>
              <a:t>“Gevonden!!”</a:t>
            </a:r>
          </a:p>
        </p:txBody>
      </p:sp>
      <p:sp>
        <p:nvSpPr>
          <p:cNvPr id="16" name="Tekstvak 2">
            <a:extLst>
              <a:ext uri="{FF2B5EF4-FFF2-40B4-BE49-F238E27FC236}">
                <a16:creationId xmlns:a16="http://schemas.microsoft.com/office/drawing/2014/main" id="{CAE3E537-5BAF-4CE4-728F-985F48AD3F14}"/>
              </a:ext>
            </a:extLst>
          </p:cNvPr>
          <p:cNvSpPr txBox="1">
            <a:spLocks noChangeArrowheads="1"/>
          </p:cNvSpPr>
          <p:nvPr/>
        </p:nvSpPr>
        <p:spPr bwMode="auto">
          <a:xfrm>
            <a:off x="627886" y="986051"/>
            <a:ext cx="5528290" cy="5988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te zien wie of wat het is</a:t>
            </a:r>
            <a:endParaRPr lang="nl-NL" sz="2000" dirty="0">
              <a:effectLst/>
              <a:latin typeface="Century Gothic" panose="020B0502020202020204" pitchFamily="34" charset="0"/>
              <a:ea typeface="Calibri"/>
              <a:cs typeface="Times New Roman"/>
            </a:endParaRPr>
          </a:p>
        </p:txBody>
      </p:sp>
      <p:sp>
        <p:nvSpPr>
          <p:cNvPr id="17" name="Text Box 14">
            <a:extLst>
              <a:ext uri="{FF2B5EF4-FFF2-40B4-BE49-F238E27FC236}">
                <a16:creationId xmlns:a16="http://schemas.microsoft.com/office/drawing/2014/main" id="{A4419B6D-9C0F-8B95-0DF3-0A89386667D5}"/>
              </a:ext>
            </a:extLst>
          </p:cNvPr>
          <p:cNvSpPr txBox="1"/>
          <p:nvPr/>
        </p:nvSpPr>
        <p:spPr>
          <a:xfrm>
            <a:off x="590331" y="332656"/>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37B35A01-BB5A-CEF6-932F-300E0FF13798}"/>
              </a:ext>
            </a:extLst>
          </p:cNvPr>
          <p:cNvSpPr txBox="1"/>
          <p:nvPr/>
        </p:nvSpPr>
        <p:spPr>
          <a:xfrm>
            <a:off x="447472" y="3326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herkenbaar</a:t>
            </a:r>
            <a:endParaRPr lang="nl-NL" sz="35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13526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515"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99819" y="461338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het detail</a:t>
            </a:r>
            <a:endParaRPr lang="nl-NL" sz="3500" dirty="0">
              <a:effectLst/>
              <a:latin typeface="Century Gothic" panose="020B0502020202020204" pitchFamily="34" charset="0"/>
              <a:ea typeface="Calibri"/>
              <a:cs typeface="Times New Roman"/>
            </a:endParaRPr>
          </a:p>
        </p:txBody>
      </p:sp>
      <p:sp>
        <p:nvSpPr>
          <p:cNvPr id="10" name="Text Box 14"/>
          <p:cNvSpPr txBox="1"/>
          <p:nvPr/>
        </p:nvSpPr>
        <p:spPr>
          <a:xfrm>
            <a:off x="5903202" y="344253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het geheel</a:t>
            </a:r>
            <a:endParaRPr lang="nl-NL" sz="3500" dirty="0">
              <a:effectLst/>
              <a:latin typeface="Century Gothic" panose="020B0502020202020204" pitchFamily="34" charset="0"/>
              <a:ea typeface="Calibri"/>
              <a:cs typeface="Times New Roman"/>
            </a:endParaRPr>
          </a:p>
        </p:txBody>
      </p:sp>
      <p:sp>
        <p:nvSpPr>
          <p:cNvPr id="11" name="Text Box 14"/>
          <p:cNvSpPr txBox="1"/>
          <p:nvPr/>
        </p:nvSpPr>
        <p:spPr>
          <a:xfrm>
            <a:off x="501703" y="551606"/>
            <a:ext cx="5401499" cy="738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piratenhoed met de veer is </a:t>
            </a:r>
            <a:r>
              <a:rPr lang="nl-NL" sz="2000" i="1" u="sng" dirty="0">
                <a:solidFill>
                  <a:srgbClr val="387038"/>
                </a:solidFill>
                <a:latin typeface="Century Gothic" panose="020B0502020202020204" pitchFamily="34" charset="0"/>
                <a:ea typeface="Calibri"/>
                <a:cs typeface="Times New Roman"/>
              </a:rPr>
              <a:t>een detail</a:t>
            </a:r>
            <a:r>
              <a:rPr lang="nl-NL" sz="2000" i="1" dirty="0">
                <a:solidFill>
                  <a:srgbClr val="387038"/>
                </a:solidFill>
                <a:latin typeface="Century Gothic" panose="020B0502020202020204" pitchFamily="34" charset="0"/>
                <a:ea typeface="Calibri"/>
                <a:cs typeface="Times New Roman"/>
              </a:rPr>
              <a:t> van het legopoppetje.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969627" y="4256022"/>
            <a:ext cx="2693664" cy="8077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12160" y="4243672"/>
            <a:ext cx="2771362" cy="4162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Times New Roman" panose="02020603050405020304" pitchFamily="18" charset="0"/>
                <a:cs typeface="Times New Roman" panose="02020603050405020304" pitchFamily="18" charset="0"/>
              </a:rPr>
              <a:t>alle delen bij elkaar</a:t>
            </a:r>
            <a:endParaRPr lang="nl-NL" sz="24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7430EC18-E7A2-42E2-86E4-7795541528E2}"/>
              </a:ext>
            </a:extLst>
          </p:cNvPr>
          <p:cNvSpPr txBox="1"/>
          <p:nvPr/>
        </p:nvSpPr>
        <p:spPr>
          <a:xfrm>
            <a:off x="251520" y="5347792"/>
            <a:ext cx="3359756" cy="7819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558274F4-77C1-4562-B45E-10121E6BC8EF}"/>
              </a:ext>
            </a:extLst>
          </p:cNvPr>
          <p:cNvSpPr txBox="1">
            <a:spLocks noChangeArrowheads="1"/>
          </p:cNvSpPr>
          <p:nvPr/>
        </p:nvSpPr>
        <p:spPr bwMode="auto">
          <a:xfrm>
            <a:off x="294053" y="5335442"/>
            <a:ext cx="3359756" cy="526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a:t>
            </a:r>
            <a:r>
              <a:rPr lang="nl-NL" sz="2400" dirty="0">
                <a:effectLst/>
                <a:latin typeface="Century Gothic" panose="020B0502020202020204" pitchFamily="34" charset="0"/>
                <a:ea typeface="Times New Roman" panose="02020603050405020304" pitchFamily="18" charset="0"/>
                <a:cs typeface="Times New Roman" panose="02020603050405020304" pitchFamily="18" charset="0"/>
              </a:rPr>
              <a:t>et kleine deel van iets groots</a:t>
            </a:r>
            <a:endParaRPr lang="nl-NL" sz="2400" dirty="0">
              <a:effectLst/>
              <a:latin typeface="Century Gothic" panose="020B0502020202020204" pitchFamily="34" charset="0"/>
              <a:ea typeface="Calibri"/>
              <a:cs typeface="Times New Roman"/>
            </a:endParaRPr>
          </a:p>
        </p:txBody>
      </p:sp>
      <p:pic>
        <p:nvPicPr>
          <p:cNvPr id="2" name="Afbeelding 1" descr="Afbeelding met speelgoed, beeldje, tekenfilm, speelfiguur&#10;&#10;Automatisch gegenereerde beschrijving">
            <a:extLst>
              <a:ext uri="{FF2B5EF4-FFF2-40B4-BE49-F238E27FC236}">
                <a16:creationId xmlns:a16="http://schemas.microsoft.com/office/drawing/2014/main" id="{70839D7B-07DC-AB15-46C7-C5C629CDDB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925" r="50000"/>
          <a:stretch/>
        </p:blipFill>
        <p:spPr>
          <a:xfrm>
            <a:off x="6704129" y="570126"/>
            <a:ext cx="1340680" cy="2699638"/>
          </a:xfrm>
          <a:prstGeom prst="rect">
            <a:avLst/>
          </a:prstGeom>
        </p:spPr>
      </p:pic>
      <p:pic>
        <p:nvPicPr>
          <p:cNvPr id="3" name="Afbeelding 2" descr="Afbeelding met speelgoed, beeldje, tekenfilm, speelfiguur&#10;&#10;Automatisch gegenereerde beschrijving">
            <a:extLst>
              <a:ext uri="{FF2B5EF4-FFF2-40B4-BE49-F238E27FC236}">
                <a16:creationId xmlns:a16="http://schemas.microsoft.com/office/drawing/2014/main" id="{6EFEFAF4-5A50-4E5C-6B2A-2CB4D73442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925" r="50000" b="64629"/>
          <a:stretch/>
        </p:blipFill>
        <p:spPr>
          <a:xfrm>
            <a:off x="894824" y="3327787"/>
            <a:ext cx="1340680" cy="954904"/>
          </a:xfrm>
          <a:prstGeom prst="rect">
            <a:avLst/>
          </a:prstGeom>
        </p:spPr>
      </p:pic>
    </p:spTree>
    <p:extLst>
      <p:ext uri="{BB962C8B-B14F-4D97-AF65-F5344CB8AC3E}">
        <p14:creationId xmlns:p14="http://schemas.microsoft.com/office/powerpoint/2010/main" val="393377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22 </a:t>
            </a:r>
            <a:r>
              <a:rPr lang="nl-NL">
                <a:solidFill>
                  <a:srgbClr val="C00000"/>
                </a:solidFill>
                <a:latin typeface="Century Gothic" panose="020B0502020202020204" pitchFamily="34" charset="0"/>
              </a:rPr>
              <a:t>– 30 mei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1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09256" y="2211456"/>
            <a:ext cx="4848196" cy="9496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832943" y="2146777"/>
            <a:ext cx="499468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herkenbaar</a:t>
            </a:r>
            <a:endParaRPr lang="nl-NL" sz="105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790402" y="3170592"/>
            <a:ext cx="1790402" cy="865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923928" y="1432346"/>
            <a:ext cx="1922090" cy="8061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3965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301998" y="4166827"/>
            <a:ext cx="34201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silhouette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24028" y="589841"/>
            <a:ext cx="38524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713813" y="517833"/>
            <a:ext cx="409369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contouren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39552" y="4047789"/>
            <a:ext cx="25017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617318" y="4005064"/>
            <a:ext cx="251452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geluid</a:t>
            </a:r>
            <a:endParaRPr lang="nl-NL" sz="36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824027" y="1151745"/>
            <a:ext cx="3983481" cy="4887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18"/>
          <p:cNvSpPr txBox="1"/>
          <p:nvPr/>
        </p:nvSpPr>
        <p:spPr>
          <a:xfrm>
            <a:off x="4891203" y="1105580"/>
            <a:ext cx="3919482" cy="523220"/>
          </a:xfrm>
          <a:prstGeom prst="rect">
            <a:avLst/>
          </a:prstGeom>
          <a:noFill/>
        </p:spPr>
        <p:txBody>
          <a:bodyPr wrap="square" rtlCol="0">
            <a:spAutoFit/>
          </a:bodyPr>
          <a:lstStyle/>
          <a:p>
            <a:r>
              <a:rPr lang="nl-NL" sz="2800" dirty="0">
                <a:latin typeface="Century Gothic" panose="020B0502020202020204" pitchFamily="34" charset="0"/>
              </a:rPr>
              <a:t>= de omtrek, de vorm</a:t>
            </a:r>
          </a:p>
        </p:txBody>
      </p:sp>
      <p:sp>
        <p:nvSpPr>
          <p:cNvPr id="20" name="Text Box 14"/>
          <p:cNvSpPr txBox="1"/>
          <p:nvPr/>
        </p:nvSpPr>
        <p:spPr>
          <a:xfrm>
            <a:off x="5204098" y="4797153"/>
            <a:ext cx="3760390" cy="5232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3" name="Tekstvak 2"/>
          <p:cNvSpPr txBox="1"/>
          <p:nvPr/>
        </p:nvSpPr>
        <p:spPr>
          <a:xfrm>
            <a:off x="5193770" y="4801674"/>
            <a:ext cx="3888432" cy="523220"/>
          </a:xfrm>
          <a:prstGeom prst="rect">
            <a:avLst/>
          </a:prstGeom>
          <a:noFill/>
        </p:spPr>
        <p:txBody>
          <a:bodyPr wrap="square" rtlCol="0">
            <a:spAutoFit/>
          </a:bodyPr>
          <a:lstStyle/>
          <a:p>
            <a:r>
              <a:rPr lang="nl-NL" sz="2800" dirty="0">
                <a:latin typeface="Century Gothic" panose="020B0502020202020204" pitchFamily="34" charset="0"/>
              </a:rPr>
              <a:t>= het schaduwbeeld</a:t>
            </a:r>
          </a:p>
        </p:txBody>
      </p:sp>
      <p:pic>
        <p:nvPicPr>
          <p:cNvPr id="1026" name="Picture 2" descr="Olifanten olifant stickers muurstickers raamstickers raamfoli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35865" y="2570066"/>
            <a:ext cx="2000250" cy="1511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roon olifant - Hobby.blogo.n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26344">
            <a:off x="2771219" y="528575"/>
            <a:ext cx="1960622" cy="11923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sg\Downloads\shutterstock_107632239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3796" y="4708630"/>
            <a:ext cx="1788723" cy="12234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
            <a:extLst>
              <a:ext uri="{FF2B5EF4-FFF2-40B4-BE49-F238E27FC236}">
                <a16:creationId xmlns:a16="http://schemas.microsoft.com/office/drawing/2014/main" id="{DB3F89CC-282A-7119-4642-AE4D0D72F0BE}"/>
              </a:ext>
            </a:extLst>
          </p:cNvPr>
          <p:cNvSpPr txBox="1"/>
          <p:nvPr/>
        </p:nvSpPr>
        <p:spPr>
          <a:xfrm>
            <a:off x="1917491" y="3097437"/>
            <a:ext cx="4839961" cy="4344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6" name="Tekstvak 5">
            <a:extLst>
              <a:ext uri="{FF2B5EF4-FFF2-40B4-BE49-F238E27FC236}">
                <a16:creationId xmlns:a16="http://schemas.microsoft.com/office/drawing/2014/main" id="{1310B744-E767-80B6-0E3C-BB6D6E51409F}"/>
              </a:ext>
            </a:extLst>
          </p:cNvPr>
          <p:cNvSpPr txBox="1"/>
          <p:nvPr/>
        </p:nvSpPr>
        <p:spPr>
          <a:xfrm>
            <a:off x="1979713" y="3068960"/>
            <a:ext cx="5209788" cy="523220"/>
          </a:xfrm>
          <a:prstGeom prst="rect">
            <a:avLst/>
          </a:prstGeom>
          <a:noFill/>
        </p:spPr>
        <p:txBody>
          <a:bodyPr wrap="square" rtlCol="0">
            <a:spAutoFit/>
          </a:bodyPr>
          <a:lstStyle/>
          <a:p>
            <a:r>
              <a:rPr lang="nl-NL" sz="2800" dirty="0">
                <a:latin typeface="Century Gothic" panose="020B0502020202020204" pitchFamily="34" charset="0"/>
              </a:rPr>
              <a:t>= te zien wie of wat het is</a:t>
            </a:r>
          </a:p>
        </p:txBody>
      </p:sp>
      <p:pic>
        <p:nvPicPr>
          <p:cNvPr id="22" name="Afbeelding 21" descr="Afbeelding met persoon, Menselijk gezicht, muur, kleding&#10;&#10;Automatisch gegenereerde beschrijving">
            <a:extLst>
              <a:ext uri="{FF2B5EF4-FFF2-40B4-BE49-F238E27FC236}">
                <a16:creationId xmlns:a16="http://schemas.microsoft.com/office/drawing/2014/main" id="{77637EFD-D067-8819-AE35-B60995F1946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1584" r="24506"/>
          <a:stretch/>
        </p:blipFill>
        <p:spPr>
          <a:xfrm>
            <a:off x="564452" y="1438939"/>
            <a:ext cx="1305598" cy="1617748"/>
          </a:xfrm>
          <a:prstGeom prst="rect">
            <a:avLst/>
          </a:prstGeom>
        </p:spPr>
      </p:pic>
    </p:spTree>
    <p:extLst>
      <p:ext uri="{BB962C8B-B14F-4D97-AF65-F5344CB8AC3E}">
        <p14:creationId xmlns:p14="http://schemas.microsoft.com/office/powerpoint/2010/main" val="359280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8834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59572" y="2977229"/>
            <a:ext cx="5328851" cy="8290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987824" y="3001518"/>
            <a:ext cx="540060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in beeld krijgen</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a:off x="4351980" y="3940536"/>
            <a:ext cx="929037" cy="898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2" cy="971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944946" y="973805"/>
            <a:ext cx="25610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08479" y="95430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scan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532001" y="4775245"/>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423989" y="4755147"/>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detail</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34186" y="3806279"/>
            <a:ext cx="6474318" cy="4868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06193" y="3781625"/>
            <a:ext cx="6474319" cy="4567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 foto’s of films zichtbaar maken</a:t>
            </a:r>
            <a:endParaRPr lang="nl-NL" sz="11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04034177-DBA1-666E-09CD-9BE3E459FC56}"/>
              </a:ext>
            </a:extLst>
          </p:cNvPr>
          <p:cNvSpPr txBox="1"/>
          <p:nvPr/>
        </p:nvSpPr>
        <p:spPr>
          <a:xfrm>
            <a:off x="3091800" y="1592239"/>
            <a:ext cx="5333818" cy="9006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E70185B9-7E24-B331-EF6A-B8C3A72672DD}"/>
              </a:ext>
            </a:extLst>
          </p:cNvPr>
          <p:cNvSpPr txBox="1">
            <a:spLocks noChangeArrowheads="1"/>
          </p:cNvSpPr>
          <p:nvPr/>
        </p:nvSpPr>
        <p:spPr bwMode="auto">
          <a:xfrm>
            <a:off x="3059832" y="1510878"/>
            <a:ext cx="6139564" cy="9078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soort foto die door een speciaal apparaat gemaakt is</a:t>
            </a:r>
            <a:endParaRPr lang="nl-NL" sz="11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FBD05B1C-156B-4B5A-986F-ED1B34C4F1F0}"/>
              </a:ext>
            </a:extLst>
          </p:cNvPr>
          <p:cNvSpPr txBox="1"/>
          <p:nvPr/>
        </p:nvSpPr>
        <p:spPr>
          <a:xfrm>
            <a:off x="2987824" y="5375149"/>
            <a:ext cx="5832647" cy="5644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B503D0AD-9D42-C0E2-DEA8-FBF7B7E5275D}"/>
              </a:ext>
            </a:extLst>
          </p:cNvPr>
          <p:cNvSpPr txBox="1">
            <a:spLocks noChangeArrowheads="1"/>
          </p:cNvSpPr>
          <p:nvPr/>
        </p:nvSpPr>
        <p:spPr bwMode="auto">
          <a:xfrm>
            <a:off x="3172911" y="5375149"/>
            <a:ext cx="6192688" cy="3633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kleine deel van iets groots</a:t>
            </a:r>
            <a:endParaRPr lang="nl-NL" sz="1100" dirty="0">
              <a:effectLst/>
              <a:latin typeface="Century Gothic" panose="020B0502020202020204" pitchFamily="34" charset="0"/>
              <a:ea typeface="Calibri"/>
              <a:cs typeface="Times New Roman"/>
            </a:endParaRPr>
          </a:p>
        </p:txBody>
      </p:sp>
      <p:pic>
        <p:nvPicPr>
          <p:cNvPr id="6" name="Afbeelding 5" descr="Afbeelding met röntgenfilm, Medische beeldbewerking, radiografie, radiologie&#10;&#10;Automatisch gegenereerde beschrijving">
            <a:extLst>
              <a:ext uri="{FF2B5EF4-FFF2-40B4-BE49-F238E27FC236}">
                <a16:creationId xmlns:a16="http://schemas.microsoft.com/office/drawing/2014/main" id="{B9FEA470-0371-8005-9F6D-BC2DFABDC6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241" y="1999416"/>
            <a:ext cx="1763709" cy="1724907"/>
          </a:xfrm>
          <a:prstGeom prst="rect">
            <a:avLst/>
          </a:prstGeom>
        </p:spPr>
      </p:pic>
      <p:pic>
        <p:nvPicPr>
          <p:cNvPr id="22" name="Afbeelding 21" descr="Afbeelding met kleding, schermopname, persoon, vrouw&#10;&#10;Automatisch gegenereerde beschrijving">
            <a:extLst>
              <a:ext uri="{FF2B5EF4-FFF2-40B4-BE49-F238E27FC236}">
                <a16:creationId xmlns:a16="http://schemas.microsoft.com/office/drawing/2014/main" id="{7A5EA1DB-6F7A-5EBB-4DD5-D4971CC293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6825" y="337905"/>
            <a:ext cx="2017623" cy="1137939"/>
          </a:xfrm>
          <a:prstGeom prst="rect">
            <a:avLst/>
          </a:prstGeom>
        </p:spPr>
      </p:pic>
      <p:pic>
        <p:nvPicPr>
          <p:cNvPr id="10" name="Afbeelding 9">
            <a:extLst>
              <a:ext uri="{FF2B5EF4-FFF2-40B4-BE49-F238E27FC236}">
                <a16:creationId xmlns:a16="http://schemas.microsoft.com/office/drawing/2014/main" id="{B745EA43-2467-A89C-67AF-B540858D4F6F}"/>
              </a:ext>
            </a:extLst>
          </p:cNvPr>
          <p:cNvPicPr>
            <a:picLocks noChangeAspect="1"/>
          </p:cNvPicPr>
          <p:nvPr/>
        </p:nvPicPr>
        <p:blipFill>
          <a:blip r:embed="rId6"/>
          <a:stretch>
            <a:fillRect/>
          </a:stretch>
        </p:blipFill>
        <p:spPr>
          <a:xfrm>
            <a:off x="3480427" y="4694187"/>
            <a:ext cx="929038" cy="552403"/>
          </a:xfrm>
          <a:prstGeom prst="rect">
            <a:avLst/>
          </a:prstGeom>
        </p:spPr>
      </p:pic>
      <p:cxnSp>
        <p:nvCxnSpPr>
          <p:cNvPr id="12" name="Rechte verbindingslijn met pijl 11">
            <a:extLst>
              <a:ext uri="{FF2B5EF4-FFF2-40B4-BE49-F238E27FC236}">
                <a16:creationId xmlns:a16="http://schemas.microsoft.com/office/drawing/2014/main" id="{A0CC706A-2BF9-0B41-A9F0-F4CFF442C322}"/>
              </a:ext>
            </a:extLst>
          </p:cNvPr>
          <p:cNvCxnSpPr/>
          <p:nvPr/>
        </p:nvCxnSpPr>
        <p:spPr>
          <a:xfrm>
            <a:off x="1619672" y="3149702"/>
            <a:ext cx="2016224" cy="164929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59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opvarende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iemand die meereist op een schip</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Haar grote broer had een piratenschip van lego met allemaal </a:t>
            </a:r>
            <a:r>
              <a:rPr lang="nl-NL" sz="2800" i="1" u="sng" dirty="0">
                <a:solidFill>
                  <a:srgbClr val="387038"/>
                </a:solidFill>
                <a:latin typeface="Century Gothic" panose="020B0502020202020204" pitchFamily="34" charset="0"/>
                <a:cs typeface="Times New Roman"/>
              </a:rPr>
              <a:t>opvarenden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descr="Afbeelding met Bouwspeelset, speelgoed, watervoertuig&#10;&#10;Automatisch gegenereerde beschrijving">
            <a:extLst>
              <a:ext uri="{FF2B5EF4-FFF2-40B4-BE49-F238E27FC236}">
                <a16:creationId xmlns:a16="http://schemas.microsoft.com/office/drawing/2014/main" id="{883678D1-87C6-8B9C-8777-9568393068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9199" y="1844824"/>
            <a:ext cx="5415593" cy="3617616"/>
          </a:xfrm>
          <a:prstGeom prst="rect">
            <a:avLst/>
          </a:prstGeom>
        </p:spPr>
      </p:pic>
    </p:spTree>
    <p:extLst>
      <p:ext uri="{BB962C8B-B14F-4D97-AF65-F5344CB8AC3E}">
        <p14:creationId xmlns:p14="http://schemas.microsoft.com/office/powerpoint/2010/main" val="219734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tenminste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in elk geval</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dokter zei dat mijn nichtje het legopoppetje wel weer zou uitpoepen. </a:t>
            </a:r>
            <a:r>
              <a:rPr lang="nl-NL" sz="2800" i="1" u="sng" dirty="0">
                <a:solidFill>
                  <a:srgbClr val="387038"/>
                </a:solidFill>
                <a:latin typeface="Century Gothic" panose="020B0502020202020204" pitchFamily="34" charset="0"/>
                <a:cs typeface="Times New Roman"/>
              </a:rPr>
              <a:t>Tenminste</a:t>
            </a:r>
            <a:r>
              <a:rPr lang="nl-NL" sz="2800" i="1" dirty="0">
                <a:solidFill>
                  <a:srgbClr val="387038"/>
                </a:solidFill>
                <a:latin typeface="Century Gothic" panose="020B0502020202020204" pitchFamily="34" charset="0"/>
                <a:cs typeface="Times New Roman"/>
              </a:rPr>
              <a:t>… binnen 4 dagen. </a:t>
            </a:r>
            <a:endParaRPr lang="nl-NL" sz="2800" i="1" dirty="0">
              <a:solidFill>
                <a:srgbClr val="00B050"/>
              </a:solidFill>
              <a:latin typeface="Century Gothic" panose="020B0502020202020204" pitchFamily="34" charset="0"/>
            </a:endParaRPr>
          </a:p>
        </p:txBody>
      </p:sp>
      <p:pic>
        <p:nvPicPr>
          <p:cNvPr id="2" name="Afbeelding 1" descr="Afbeelding met persoon, muur, kleding, jas&#10;&#10;Automatisch gegenereerde beschrijving">
            <a:extLst>
              <a:ext uri="{FF2B5EF4-FFF2-40B4-BE49-F238E27FC236}">
                <a16:creationId xmlns:a16="http://schemas.microsoft.com/office/drawing/2014/main" id="{CEA87B2F-0E22-3D5A-2FCD-D4E940A66C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3728" y="1767305"/>
            <a:ext cx="5505865" cy="3677919"/>
          </a:xfrm>
          <a:prstGeom prst="rect">
            <a:avLst/>
          </a:prstGeom>
        </p:spPr>
      </p:pic>
    </p:spTree>
    <p:extLst>
      <p:ext uri="{BB962C8B-B14F-4D97-AF65-F5344CB8AC3E}">
        <p14:creationId xmlns:p14="http://schemas.microsoft.com/office/powerpoint/2010/main" val="224720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ondanks</a:t>
            </a:r>
          </a:p>
        </p:txBody>
      </p:sp>
      <p:pic>
        <p:nvPicPr>
          <p:cNvPr id="3" name="Afbeelding 2" descr="Afbeelding met Menselijk gezicht, persoon, kleding, jongen&#10;&#10;Automatisch gegenereerde beschrijving">
            <a:extLst>
              <a:ext uri="{FF2B5EF4-FFF2-40B4-BE49-F238E27FC236}">
                <a16:creationId xmlns:a16="http://schemas.microsoft.com/office/drawing/2014/main" id="{784A0AC7-1AB2-CA4A-3EC4-88047C2935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8037" y="1412776"/>
            <a:ext cx="7447925" cy="497521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opvarende</a:t>
            </a:r>
          </a:p>
        </p:txBody>
      </p:sp>
      <p:pic>
        <p:nvPicPr>
          <p:cNvPr id="3" name="Afbeelding 2" descr="Afbeelding met Bouwspeelset, speelgoed, watervoertuig&#10;&#10;Automatisch gegenereerde beschrijving">
            <a:extLst>
              <a:ext uri="{FF2B5EF4-FFF2-40B4-BE49-F238E27FC236}">
                <a16:creationId xmlns:a16="http://schemas.microsoft.com/office/drawing/2014/main" id="{10C38BEE-FDED-77F0-7A21-3AFD2EEB54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71" y="1340768"/>
            <a:ext cx="7699346" cy="514316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gigantisch</a:t>
            </a:r>
          </a:p>
        </p:txBody>
      </p:sp>
      <p:pic>
        <p:nvPicPr>
          <p:cNvPr id="3" name="Afbeelding 2" descr="Afbeelding met speelgoed, beeldje, tekenfilm, speelfiguur&#10;&#10;Automatisch gegenereerde beschrijving">
            <a:extLst>
              <a:ext uri="{FF2B5EF4-FFF2-40B4-BE49-F238E27FC236}">
                <a16:creationId xmlns:a16="http://schemas.microsoft.com/office/drawing/2014/main" id="{8947D784-5CDA-BF76-6613-E1F8D9ED4688}"/>
              </a:ext>
            </a:extLst>
          </p:cNvPr>
          <p:cNvPicPr>
            <a:picLocks noChangeAspect="1"/>
          </p:cNvPicPr>
          <p:nvPr/>
        </p:nvPicPr>
        <p:blipFill rotWithShape="1">
          <a:blip r:embed="rId3">
            <a:extLst>
              <a:ext uri="{28A0092B-C50C-407E-A947-70E740481C1C}">
                <a14:useLocalDpi xmlns:a14="http://schemas.microsoft.com/office/drawing/2010/main"/>
              </a:ext>
            </a:extLst>
          </a:blip>
          <a:srcRect l="16925" r="50000"/>
          <a:stretch/>
        </p:blipFill>
        <p:spPr>
          <a:xfrm>
            <a:off x="3059832" y="1340768"/>
            <a:ext cx="2592288" cy="521991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tenminste</a:t>
            </a:r>
          </a:p>
        </p:txBody>
      </p:sp>
      <p:pic>
        <p:nvPicPr>
          <p:cNvPr id="3" name="Afbeelding 2" descr="Afbeelding met persoon, muur, kleding, jas&#10;&#10;Automatisch gegenereerde beschrijving">
            <a:extLst>
              <a:ext uri="{FF2B5EF4-FFF2-40B4-BE49-F238E27FC236}">
                <a16:creationId xmlns:a16="http://schemas.microsoft.com/office/drawing/2014/main" id="{7F902A68-EF72-41EA-7218-5F3603B562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700808"/>
            <a:ext cx="7306065" cy="488045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bestuderen</a:t>
            </a:r>
          </a:p>
        </p:txBody>
      </p:sp>
      <p:pic>
        <p:nvPicPr>
          <p:cNvPr id="4" name="Afbeelding 3" descr="Afbeelding met clipart, tekenfilm, Tekenfilm, illustratie&#10;&#10;Automatisch gegenereerde beschrijving">
            <a:extLst>
              <a:ext uri="{FF2B5EF4-FFF2-40B4-BE49-F238E27FC236}">
                <a16:creationId xmlns:a16="http://schemas.microsoft.com/office/drawing/2014/main" id="{6EFA9945-23DA-BA40-2F7D-6825C7EE2C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925" r="20075"/>
          <a:stretch/>
        </p:blipFill>
        <p:spPr>
          <a:xfrm>
            <a:off x="1547664" y="1337567"/>
            <a:ext cx="5328592" cy="528911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herkenbaar</a:t>
            </a:r>
          </a:p>
        </p:txBody>
      </p:sp>
      <p:pic>
        <p:nvPicPr>
          <p:cNvPr id="3" name="Afbeelding 2" descr="Afbeelding met persoon, Menselijk gezicht, muur, kleding&#10;&#10;Automatisch gegenereerde beschrijving">
            <a:extLst>
              <a:ext uri="{FF2B5EF4-FFF2-40B4-BE49-F238E27FC236}">
                <a16:creationId xmlns:a16="http://schemas.microsoft.com/office/drawing/2014/main" id="{0798808D-5F05-2DC6-E530-96C1C52E88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28800"/>
            <a:ext cx="7124536" cy="4759191"/>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detail</a:t>
            </a:r>
          </a:p>
        </p:txBody>
      </p:sp>
      <p:pic>
        <p:nvPicPr>
          <p:cNvPr id="2" name="Afbeelding 1" descr="Afbeelding met speelgoed, beeldje, tekenfilm, speelfiguur&#10;&#10;Automatisch gegenereerde beschrijving">
            <a:extLst>
              <a:ext uri="{FF2B5EF4-FFF2-40B4-BE49-F238E27FC236}">
                <a16:creationId xmlns:a16="http://schemas.microsoft.com/office/drawing/2014/main" id="{2B6F099B-3A3B-DAAD-D6D3-D34140976E2E}"/>
              </a:ext>
            </a:extLst>
          </p:cNvPr>
          <p:cNvPicPr>
            <a:picLocks noChangeAspect="1"/>
          </p:cNvPicPr>
          <p:nvPr/>
        </p:nvPicPr>
        <p:blipFill rotWithShape="1">
          <a:blip r:embed="rId3">
            <a:extLst>
              <a:ext uri="{28A0092B-C50C-407E-A947-70E740481C1C}">
                <a14:useLocalDpi xmlns:a14="http://schemas.microsoft.com/office/drawing/2010/main"/>
              </a:ext>
            </a:extLst>
          </a:blip>
          <a:srcRect l="16925" r="50000"/>
          <a:stretch/>
        </p:blipFill>
        <p:spPr>
          <a:xfrm>
            <a:off x="3059832" y="1340768"/>
            <a:ext cx="2592288" cy="5219918"/>
          </a:xfrm>
          <a:prstGeom prst="rect">
            <a:avLst/>
          </a:prstGeom>
        </p:spPr>
      </p:pic>
      <p:sp>
        <p:nvSpPr>
          <p:cNvPr id="3" name="Ovaal 2">
            <a:extLst>
              <a:ext uri="{FF2B5EF4-FFF2-40B4-BE49-F238E27FC236}">
                <a16:creationId xmlns:a16="http://schemas.microsoft.com/office/drawing/2014/main" id="{3532949D-21C6-96F9-8410-A16A14C1FE17}"/>
              </a:ext>
            </a:extLst>
          </p:cNvPr>
          <p:cNvSpPr/>
          <p:nvPr/>
        </p:nvSpPr>
        <p:spPr>
          <a:xfrm>
            <a:off x="3707904" y="1484784"/>
            <a:ext cx="2160240" cy="115212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2336</TotalTime>
  <Words>795</Words>
  <Application>Microsoft Office PowerPoint</Application>
  <PresentationFormat>Diavoorstelling (4:3)</PresentationFormat>
  <Paragraphs>195</Paragraphs>
  <Slides>23</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502</cp:revision>
  <dcterms:created xsi:type="dcterms:W3CDTF">2021-06-08T06:13:59Z</dcterms:created>
  <dcterms:modified xsi:type="dcterms:W3CDTF">2023-05-30T09:37:57Z</dcterms:modified>
</cp:coreProperties>
</file>