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20" r:id="rId2"/>
    <p:sldId id="548" r:id="rId3"/>
    <p:sldId id="1238" r:id="rId4"/>
    <p:sldId id="1483" r:id="rId5"/>
    <p:sldId id="1475" r:id="rId6"/>
    <p:sldId id="1482" r:id="rId7"/>
    <p:sldId id="1481" r:id="rId8"/>
    <p:sldId id="1477" r:id="rId9"/>
    <p:sldId id="1519" r:id="rId10"/>
    <p:sldId id="1478" r:id="rId11"/>
    <p:sldId id="1479" r:id="rId12"/>
    <p:sldId id="1480" r:id="rId13"/>
    <p:sldId id="1476" r:id="rId14"/>
    <p:sldId id="934" r:id="rId15"/>
    <p:sldId id="1518" r:id="rId16"/>
    <p:sldId id="1516" r:id="rId17"/>
    <p:sldId id="1446" r:id="rId18"/>
    <p:sldId id="263" r:id="rId19"/>
    <p:sldId id="1515" r:id="rId20"/>
    <p:sldId id="1438" r:id="rId21"/>
    <p:sldId id="264" r:id="rId22"/>
    <p:sldId id="1517"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20"/>
            <p14:sldId id="548"/>
            <p14:sldId id="1238"/>
            <p14:sldId id="1483"/>
            <p14:sldId id="1475"/>
            <p14:sldId id="1482"/>
            <p14:sldId id="1481"/>
            <p14:sldId id="1477"/>
            <p14:sldId id="1519"/>
            <p14:sldId id="1478"/>
            <p14:sldId id="1479"/>
            <p14:sldId id="1480"/>
            <p14:sldId id="1476"/>
            <p14:sldId id="934"/>
            <p14:sldId id="1518"/>
            <p14:sldId id="1516"/>
            <p14:sldId id="1446"/>
            <p14:sldId id="263"/>
            <p14:sldId id="1515"/>
            <p14:sldId id="1438"/>
            <p14:sldId id="264"/>
            <p14:sldId id="1517"/>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105" autoAdjust="0"/>
  </p:normalViewPr>
  <p:slideViewPr>
    <p:cSldViewPr>
      <p:cViewPr varScale="1">
        <p:scale>
          <a:sx n="59" d="100"/>
          <a:sy n="59" d="100"/>
        </p:scale>
        <p:origin x="183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18-4-2023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18-4-2023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voormalig: </a:t>
            </a:r>
            <a:r>
              <a:rPr lang="nl-NL" sz="1200" kern="1200" dirty="0">
                <a:solidFill>
                  <a:schemeClr val="tx1"/>
                </a:solidFill>
                <a:effectLst/>
                <a:latin typeface="+mn-lt"/>
                <a:ea typeface="+mn-ea"/>
                <a:cs typeface="+mn-cs"/>
              </a:rPr>
              <a:t>vorig, vroeger</a:t>
            </a:r>
          </a:p>
          <a:p>
            <a:pPr fontAlgn="t"/>
            <a:r>
              <a:rPr lang="nl-NL" sz="1200" b="1" kern="1200" dirty="0">
                <a:solidFill>
                  <a:schemeClr val="tx1"/>
                </a:solidFill>
                <a:effectLst/>
                <a:latin typeface="+mn-lt"/>
                <a:ea typeface="+mn-ea"/>
                <a:cs typeface="+mn-cs"/>
              </a:rPr>
              <a:t>verbinden: </a:t>
            </a:r>
            <a:r>
              <a:rPr lang="nl-NL" sz="1200" kern="1200" dirty="0">
                <a:solidFill>
                  <a:schemeClr val="tx1"/>
                </a:solidFill>
                <a:effectLst/>
                <a:latin typeface="+mn-lt"/>
                <a:ea typeface="+mn-ea"/>
                <a:cs typeface="+mn-cs"/>
              </a:rPr>
              <a:t>samenbrengen</a:t>
            </a:r>
          </a:p>
          <a:p>
            <a:pPr fontAlgn="t"/>
            <a:r>
              <a:rPr lang="nl-NL" sz="1200" b="1" kern="1200" dirty="0">
                <a:solidFill>
                  <a:schemeClr val="tx1"/>
                </a:solidFill>
                <a:effectLst/>
                <a:latin typeface="+mn-lt"/>
                <a:ea typeface="+mn-ea"/>
                <a:cs typeface="+mn-cs"/>
              </a:rPr>
              <a:t>onpartijdig: </a:t>
            </a:r>
            <a:r>
              <a:rPr lang="nl-NL" sz="1200" kern="1200" dirty="0">
                <a:solidFill>
                  <a:schemeClr val="tx1"/>
                </a:solidFill>
                <a:effectLst/>
                <a:latin typeface="+mn-lt"/>
                <a:ea typeface="+mn-ea"/>
                <a:cs typeface="+mn-cs"/>
              </a:rPr>
              <a:t>zonder vooroordeel</a:t>
            </a:r>
          </a:p>
          <a:p>
            <a:pPr fontAlgn="t"/>
            <a:r>
              <a:rPr lang="nl-NL" sz="1200" b="1" kern="1200" dirty="0">
                <a:solidFill>
                  <a:schemeClr val="tx1"/>
                </a:solidFill>
                <a:effectLst/>
                <a:latin typeface="+mn-lt"/>
                <a:ea typeface="+mn-ea"/>
                <a:cs typeface="+mn-cs"/>
              </a:rPr>
              <a:t>de voorstander: </a:t>
            </a:r>
            <a:r>
              <a:rPr lang="nl-NL" sz="1200" kern="1200" dirty="0">
                <a:solidFill>
                  <a:schemeClr val="tx1"/>
                </a:solidFill>
                <a:effectLst/>
                <a:latin typeface="+mn-lt"/>
                <a:ea typeface="+mn-ea"/>
                <a:cs typeface="+mn-cs"/>
              </a:rPr>
              <a:t>iemand die voor iets is</a:t>
            </a:r>
          </a:p>
          <a:p>
            <a:pPr fontAlgn="t"/>
            <a:r>
              <a:rPr lang="nl-NL" sz="1200" b="1" kern="1200" dirty="0">
                <a:solidFill>
                  <a:schemeClr val="tx1"/>
                </a:solidFill>
                <a:effectLst/>
                <a:latin typeface="+mn-lt"/>
                <a:ea typeface="+mn-ea"/>
                <a:cs typeface="+mn-cs"/>
              </a:rPr>
              <a:t>zich herstellen: </a:t>
            </a:r>
            <a:r>
              <a:rPr lang="nl-NL" sz="1200" kern="1200" dirty="0">
                <a:solidFill>
                  <a:schemeClr val="tx1"/>
                </a:solidFill>
                <a:effectLst/>
                <a:latin typeface="+mn-lt"/>
                <a:ea typeface="+mn-ea"/>
                <a:cs typeface="+mn-cs"/>
              </a:rPr>
              <a:t>worden zoals het eerst was</a:t>
            </a:r>
          </a:p>
          <a:p>
            <a:pPr fontAlgn="t"/>
            <a:r>
              <a:rPr lang="nl-NL" sz="1200" b="1" kern="1200" dirty="0">
                <a:solidFill>
                  <a:schemeClr val="tx1"/>
                </a:solidFill>
                <a:effectLst/>
                <a:latin typeface="+mn-lt"/>
                <a:ea typeface="+mn-ea"/>
                <a:cs typeface="+mn-cs"/>
              </a:rPr>
              <a:t>rekenen op: </a:t>
            </a:r>
            <a:r>
              <a:rPr lang="nl-NL" sz="1200" kern="1200" dirty="0">
                <a:solidFill>
                  <a:schemeClr val="tx1"/>
                </a:solidFill>
                <a:effectLst/>
                <a:latin typeface="+mn-lt"/>
                <a:ea typeface="+mn-ea"/>
                <a:cs typeface="+mn-cs"/>
              </a:rPr>
              <a:t>vertrouwen op, verwachten</a:t>
            </a:r>
          </a:p>
          <a:p>
            <a:pPr fontAlgn="t"/>
            <a:r>
              <a:rPr lang="nl-NL" sz="1200" b="1" kern="1200" dirty="0">
                <a:solidFill>
                  <a:schemeClr val="tx1"/>
                </a:solidFill>
                <a:effectLst/>
                <a:latin typeface="+mn-lt"/>
                <a:ea typeface="+mn-ea"/>
                <a:cs typeface="+mn-cs"/>
              </a:rPr>
              <a:t>de ophef: </a:t>
            </a:r>
            <a:r>
              <a:rPr lang="nl-NL" sz="1200" kern="1200" dirty="0">
                <a:solidFill>
                  <a:schemeClr val="tx1"/>
                </a:solidFill>
                <a:effectLst/>
                <a:latin typeface="+mn-lt"/>
                <a:ea typeface="+mn-ea"/>
                <a:cs typeface="+mn-cs"/>
              </a:rPr>
              <a:t>de onrust</a:t>
            </a:r>
          </a:p>
          <a:p>
            <a:pPr fontAlgn="t"/>
            <a:r>
              <a:rPr lang="nl-NL" sz="1200" b="1" kern="1200" dirty="0">
                <a:solidFill>
                  <a:schemeClr val="tx1"/>
                </a:solidFill>
                <a:effectLst/>
                <a:latin typeface="+mn-lt"/>
                <a:ea typeface="+mn-ea"/>
                <a:cs typeface="+mn-cs"/>
              </a:rPr>
              <a:t>bovenal: </a:t>
            </a:r>
            <a:r>
              <a:rPr lang="nl-NL" sz="1200" kern="1200" dirty="0">
                <a:solidFill>
                  <a:schemeClr val="tx1"/>
                </a:solidFill>
                <a:effectLst/>
                <a:latin typeface="+mn-lt"/>
                <a:ea typeface="+mn-ea"/>
                <a:cs typeface="+mn-cs"/>
              </a:rPr>
              <a:t>vooral, meer dan iets anders</a:t>
            </a:r>
          </a:p>
          <a:p>
            <a:pPr fontAlgn="t"/>
            <a:r>
              <a:rPr lang="nl-NL" sz="1200" b="1" kern="1200" dirty="0">
                <a:solidFill>
                  <a:schemeClr val="tx1"/>
                </a:solidFill>
                <a:effectLst/>
                <a:latin typeface="+mn-lt"/>
                <a:ea typeface="+mn-ea"/>
                <a:cs typeface="+mn-cs"/>
              </a:rPr>
              <a:t>de inzet: </a:t>
            </a:r>
            <a:r>
              <a:rPr lang="nl-NL" sz="1200" kern="1200" dirty="0">
                <a:solidFill>
                  <a:schemeClr val="tx1"/>
                </a:solidFill>
                <a:effectLst/>
                <a:latin typeface="+mn-lt"/>
                <a:ea typeface="+mn-ea"/>
                <a:cs typeface="+mn-cs"/>
              </a:rPr>
              <a:t>de moeite die je doet, de inspanning</a:t>
            </a:r>
          </a:p>
          <a:p>
            <a:pPr fontAlgn="t"/>
            <a:r>
              <a:rPr lang="nl-NL" sz="1200" b="1" kern="1200" dirty="0">
                <a:solidFill>
                  <a:schemeClr val="tx1"/>
                </a:solidFill>
                <a:effectLst/>
                <a:latin typeface="+mn-lt"/>
                <a:ea typeface="+mn-ea"/>
                <a:cs typeface="+mn-cs"/>
              </a:rPr>
              <a:t>het motto: </a:t>
            </a:r>
            <a:r>
              <a:rPr lang="nl-NL" sz="1200" kern="1200" dirty="0">
                <a:solidFill>
                  <a:schemeClr val="tx1"/>
                </a:solidFill>
                <a:effectLst/>
                <a:latin typeface="+mn-lt"/>
                <a:ea typeface="+mn-ea"/>
                <a:cs typeface="+mn-cs"/>
              </a:rPr>
              <a:t>de korte zin die duidelijk maakt waar het om gaat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Op een </a:t>
            </a:r>
            <a:r>
              <a:rPr lang="nl-NL" sz="2000" b="1" u="sng" dirty="0">
                <a:ea typeface="Times New Roman" panose="02020603050405020304" pitchFamily="18" charset="0"/>
                <a:cs typeface="Arial" panose="020B0604020202020204" pitchFamily="34" charset="0"/>
              </a:rPr>
              <a:t>voormalig</a:t>
            </a:r>
            <a:r>
              <a:rPr lang="nl-NL" sz="2000" dirty="0">
                <a:ea typeface="Times New Roman" panose="02020603050405020304" pitchFamily="18" charset="0"/>
                <a:cs typeface="Arial" panose="020B0604020202020204" pitchFamily="34" charset="0"/>
              </a:rPr>
              <a:t> grasveld in een park in België hebben ze een kunstwerk neergezet. Voormalig betekent </a:t>
            </a:r>
            <a:r>
              <a:rPr lang="nl-NL" sz="2000" b="1" i="1" dirty="0">
                <a:ea typeface="Times New Roman" panose="02020603050405020304" pitchFamily="18" charset="0"/>
                <a:cs typeface="Arial" panose="020B0604020202020204" pitchFamily="34" charset="0"/>
              </a:rPr>
              <a:t>vorig, vroeger</a:t>
            </a:r>
            <a:r>
              <a:rPr lang="nl-NL" sz="2000" dirty="0">
                <a:ea typeface="Times New Roman" panose="02020603050405020304" pitchFamily="18" charset="0"/>
                <a:cs typeface="Arial" panose="020B0604020202020204" pitchFamily="34" charset="0"/>
              </a:rPr>
              <a:t>. Onder het </a:t>
            </a:r>
            <a:r>
              <a:rPr lang="nl-NL" sz="2000" b="1" u="sng" dirty="0">
                <a:ea typeface="Times New Roman" panose="02020603050405020304" pitchFamily="18" charset="0"/>
                <a:cs typeface="Arial" panose="020B0604020202020204" pitchFamily="34" charset="0"/>
              </a:rPr>
              <a:t>motto</a:t>
            </a:r>
            <a:r>
              <a:rPr lang="nl-NL" sz="2000" dirty="0">
                <a:ea typeface="Times New Roman" panose="02020603050405020304" pitchFamily="18" charset="0"/>
                <a:cs typeface="Arial" panose="020B0604020202020204" pitchFamily="34" charset="0"/>
              </a:rPr>
              <a:t>: “kunst is positief voor de omgeving”. Het motto is </a:t>
            </a:r>
            <a:r>
              <a:rPr lang="nl-NL" sz="2000" b="1" i="1" dirty="0">
                <a:ea typeface="Times New Roman" panose="02020603050405020304" pitchFamily="18" charset="0"/>
                <a:cs typeface="Arial" panose="020B0604020202020204" pitchFamily="34" charset="0"/>
              </a:rPr>
              <a:t>de korte zin die duidelijk maakt waar het om gaat</a:t>
            </a:r>
            <a:r>
              <a:rPr lang="nl-NL" sz="2000" dirty="0">
                <a:ea typeface="Times New Roman" panose="02020603050405020304" pitchFamily="18" charset="0"/>
                <a:cs typeface="Arial" panose="020B0604020202020204" pitchFamily="34" charset="0"/>
              </a:rPr>
              <a:t>. En kunst werkt ook vaak </a:t>
            </a:r>
            <a:r>
              <a:rPr lang="nl-NL" sz="2000" b="1" u="sng" dirty="0">
                <a:ea typeface="Times New Roman" panose="02020603050405020304" pitchFamily="18" charset="0"/>
                <a:cs typeface="Arial" panose="020B0604020202020204" pitchFamily="34" charset="0"/>
              </a:rPr>
              <a:t>verbindend</a:t>
            </a:r>
            <a:r>
              <a:rPr lang="nl-NL" sz="2000" dirty="0">
                <a:ea typeface="Times New Roman" panose="02020603050405020304" pitchFamily="18" charset="0"/>
                <a:cs typeface="Arial" panose="020B0604020202020204" pitchFamily="34" charset="0"/>
              </a:rPr>
              <a:t>. Verbinden betekent </a:t>
            </a:r>
            <a:r>
              <a:rPr lang="nl-NL" sz="2000" b="1" i="1" dirty="0">
                <a:ea typeface="Times New Roman" panose="02020603050405020304" pitchFamily="18" charset="0"/>
                <a:cs typeface="Arial" panose="020B0604020202020204" pitchFamily="34" charset="0"/>
              </a:rPr>
              <a:t>samenbrengen</a:t>
            </a:r>
            <a:r>
              <a:rPr lang="nl-NL" sz="2000" dirty="0">
                <a:ea typeface="Times New Roman" panose="02020603050405020304" pitchFamily="18" charset="0"/>
                <a:cs typeface="Arial" panose="020B0604020202020204" pitchFamily="34" charset="0"/>
              </a:rPr>
              <a:t>. Mensen hebben het over het kunstwerk en praten met elkaar. Om het kunstwerk te maken was veel </a:t>
            </a:r>
            <a:r>
              <a:rPr lang="nl-NL" sz="2000" b="1" u="sng" dirty="0">
                <a:ea typeface="Times New Roman" panose="02020603050405020304" pitchFamily="18" charset="0"/>
                <a:cs typeface="Arial" panose="020B0604020202020204" pitchFamily="34" charset="0"/>
              </a:rPr>
              <a:t>inzet</a:t>
            </a:r>
            <a:r>
              <a:rPr lang="nl-NL" sz="2000" dirty="0">
                <a:ea typeface="Times New Roman" panose="02020603050405020304" pitchFamily="18" charset="0"/>
                <a:cs typeface="Arial" panose="020B0604020202020204" pitchFamily="34" charset="0"/>
              </a:rPr>
              <a:t> nodig. De inzet is </a:t>
            </a:r>
            <a:r>
              <a:rPr lang="nl-NL" sz="2000" b="1" i="1" dirty="0">
                <a:ea typeface="Times New Roman" panose="02020603050405020304" pitchFamily="18" charset="0"/>
                <a:cs typeface="Arial" panose="020B0604020202020204" pitchFamily="34" charset="0"/>
              </a:rPr>
              <a:t>de moeite die je doet, de inspanning</a:t>
            </a:r>
            <a:r>
              <a:rPr lang="nl-NL" sz="2000" dirty="0">
                <a:ea typeface="Times New Roman" panose="02020603050405020304" pitchFamily="18" charset="0"/>
                <a:cs typeface="Arial" panose="020B0604020202020204" pitchFamily="34" charset="0"/>
              </a:rPr>
              <a:t>. Maar naast die inzet was er </a:t>
            </a:r>
            <a:r>
              <a:rPr lang="nl-NL" sz="2000" b="1" u="sng" dirty="0">
                <a:ea typeface="Times New Roman" panose="02020603050405020304" pitchFamily="18" charset="0"/>
                <a:cs typeface="Arial" panose="020B0604020202020204" pitchFamily="34" charset="0"/>
              </a:rPr>
              <a:t>bovenal</a:t>
            </a:r>
            <a:r>
              <a:rPr lang="nl-NL" sz="2000" dirty="0">
                <a:ea typeface="Times New Roman" panose="02020603050405020304" pitchFamily="18" charset="0"/>
                <a:cs typeface="Arial" panose="020B0604020202020204" pitchFamily="34" charset="0"/>
              </a:rPr>
              <a:t> kennis nodig. Er was </a:t>
            </a:r>
            <a:r>
              <a:rPr lang="nl-NL" sz="2000" b="1" i="1" dirty="0">
                <a:ea typeface="Times New Roman" panose="02020603050405020304" pitchFamily="18" charset="0"/>
                <a:cs typeface="Arial" panose="020B0604020202020204" pitchFamily="34" charset="0"/>
              </a:rPr>
              <a:t>vooral, meer dan iets anders</a:t>
            </a:r>
            <a:r>
              <a:rPr lang="nl-NL" sz="2000" dirty="0">
                <a:ea typeface="Times New Roman" panose="02020603050405020304" pitchFamily="18" charset="0"/>
                <a:cs typeface="Arial" panose="020B0604020202020204" pitchFamily="34" charset="0"/>
              </a:rPr>
              <a:t> kennis nodig. Er was een kunstenaar met veel kennis die </a:t>
            </a:r>
            <a:r>
              <a:rPr lang="nl-NL" sz="2000" b="1" u="sng" dirty="0">
                <a:ea typeface="Times New Roman" panose="02020603050405020304" pitchFamily="18" charset="0"/>
                <a:cs typeface="Arial" panose="020B0604020202020204" pitchFamily="34" charset="0"/>
              </a:rPr>
              <a:t>voorstander</a:t>
            </a:r>
            <a:r>
              <a:rPr lang="nl-NL" sz="2000" dirty="0">
                <a:ea typeface="Times New Roman" panose="02020603050405020304" pitchFamily="18" charset="0"/>
                <a:cs typeface="Arial" panose="020B0604020202020204" pitchFamily="34" charset="0"/>
              </a:rPr>
              <a:t> was van kunst in de natuur. De voorstander is </a:t>
            </a:r>
            <a:r>
              <a:rPr lang="nl-NL" sz="2000" b="1" i="1" dirty="0">
                <a:ea typeface="Times New Roman" panose="02020603050405020304" pitchFamily="18" charset="0"/>
                <a:cs typeface="Arial" panose="020B0604020202020204" pitchFamily="34" charset="0"/>
              </a:rPr>
              <a:t>iemand die voor iets is</a:t>
            </a:r>
            <a:r>
              <a:rPr lang="nl-NL" sz="2000" dirty="0">
                <a:ea typeface="Times New Roman" panose="02020603050405020304" pitchFamily="18" charset="0"/>
                <a:cs typeface="Arial" panose="020B0604020202020204" pitchFamily="34" charset="0"/>
              </a:rPr>
              <a:t>. En zij maakte dit kunstwerk (</a:t>
            </a:r>
            <a:r>
              <a:rPr lang="nl-NL" sz="2000" u="sng" dirty="0">
                <a:solidFill>
                  <a:schemeClr val="accent3">
                    <a:lumMod val="75000"/>
                  </a:schemeClr>
                </a:solidFill>
                <a:ea typeface="Times New Roman" panose="02020603050405020304" pitchFamily="18" charset="0"/>
                <a:cs typeface="Arial" panose="020B0604020202020204" pitchFamily="34" charset="0"/>
              </a:rPr>
              <a:t>klik</a:t>
            </a:r>
            <a:r>
              <a:rPr lang="nl-NL" sz="2000" dirty="0">
                <a:ea typeface="Times New Roman" panose="02020603050405020304" pitchFamily="18" charset="0"/>
                <a:cs typeface="Arial" panose="020B0604020202020204" pitchFamily="34" charset="0"/>
              </a:rPr>
              <a:t>). Het gras moest </a:t>
            </a:r>
            <a:r>
              <a:rPr lang="nl-NL" sz="2000" b="1" u="sng" dirty="0">
                <a:ea typeface="Times New Roman" panose="02020603050405020304" pitchFamily="18" charset="0"/>
                <a:cs typeface="Arial" panose="020B0604020202020204" pitchFamily="34" charset="0"/>
              </a:rPr>
              <a:t>zich</a:t>
            </a:r>
            <a:r>
              <a:rPr lang="nl-NL" sz="2000" dirty="0">
                <a:ea typeface="Times New Roman" panose="02020603050405020304" pitchFamily="18" charset="0"/>
                <a:cs typeface="Arial" panose="020B0604020202020204" pitchFamily="34" charset="0"/>
              </a:rPr>
              <a:t> wel even </a:t>
            </a:r>
            <a:r>
              <a:rPr lang="nl-NL" sz="2000" b="1" u="sng" dirty="0">
                <a:ea typeface="Times New Roman" panose="02020603050405020304" pitchFamily="18" charset="0"/>
                <a:cs typeface="Arial" panose="020B0604020202020204" pitchFamily="34" charset="0"/>
              </a:rPr>
              <a:t>herstellen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worden zoals het eerst was</a:t>
            </a:r>
            <a:r>
              <a:rPr lang="nl-NL" sz="2000" dirty="0">
                <a:ea typeface="Times New Roman" panose="02020603050405020304" pitchFamily="18" charset="0"/>
                <a:cs typeface="Arial" panose="020B0604020202020204" pitchFamily="34" charset="0"/>
              </a:rPr>
              <a:t>, maar het groeide snel. De kunstenaar </a:t>
            </a:r>
            <a:r>
              <a:rPr lang="nl-NL" sz="2000" b="1" u="sng" dirty="0">
                <a:ea typeface="Times New Roman" panose="02020603050405020304" pitchFamily="18" charset="0"/>
                <a:cs typeface="Arial" panose="020B0604020202020204" pitchFamily="34" charset="0"/>
              </a:rPr>
              <a:t>rekende op</a:t>
            </a:r>
            <a:r>
              <a:rPr lang="nl-NL" sz="2000" dirty="0">
                <a:ea typeface="Times New Roman" panose="02020603050405020304" pitchFamily="18" charset="0"/>
                <a:cs typeface="Arial" panose="020B0604020202020204" pitchFamily="34" charset="0"/>
              </a:rPr>
              <a:t> (dat betekent </a:t>
            </a:r>
            <a:r>
              <a:rPr lang="nl-NL" sz="2000" b="1" i="1" dirty="0">
                <a:ea typeface="Times New Roman" panose="02020603050405020304" pitchFamily="18" charset="0"/>
                <a:cs typeface="Arial" panose="020B0604020202020204" pitchFamily="34" charset="0"/>
              </a:rPr>
              <a:t>vertrouwen op, verwachten</a:t>
            </a:r>
            <a:r>
              <a:rPr lang="nl-NL" sz="2000" dirty="0">
                <a:ea typeface="Times New Roman" panose="02020603050405020304" pitchFamily="18" charset="0"/>
                <a:cs typeface="Arial" panose="020B0604020202020204" pitchFamily="34" charset="0"/>
              </a:rPr>
              <a:t>) veel positieve reacties. Die positieve reacties kwamen ook maar er was ook </a:t>
            </a:r>
            <a:r>
              <a:rPr lang="nl-NL" sz="2000" b="1" u="sng" dirty="0">
                <a:ea typeface="Times New Roman" panose="02020603050405020304" pitchFamily="18" charset="0"/>
                <a:cs typeface="Arial" panose="020B0604020202020204" pitchFamily="34" charset="0"/>
              </a:rPr>
              <a:t>ophef</a:t>
            </a:r>
            <a:r>
              <a:rPr lang="nl-NL" sz="2000" dirty="0">
                <a:ea typeface="Times New Roman" panose="02020603050405020304" pitchFamily="18" charset="0"/>
                <a:cs typeface="Arial" panose="020B0604020202020204" pitchFamily="34" charset="0"/>
              </a:rPr>
              <a:t>. De ophef is </a:t>
            </a:r>
            <a:r>
              <a:rPr lang="nl-NL" sz="2000" b="1" i="1" dirty="0">
                <a:ea typeface="Times New Roman" panose="02020603050405020304" pitchFamily="18" charset="0"/>
                <a:cs typeface="Arial" panose="020B0604020202020204" pitchFamily="34" charset="0"/>
              </a:rPr>
              <a:t>de onrust</a:t>
            </a:r>
            <a:r>
              <a:rPr lang="nl-NL" sz="2000" dirty="0">
                <a:ea typeface="Times New Roman" panose="02020603050405020304" pitchFamily="18" charset="0"/>
                <a:cs typeface="Arial" panose="020B0604020202020204" pitchFamily="34" charset="0"/>
              </a:rPr>
              <a:t>. Mensen vonden het niet natuurlijk. Die wilden liever dat de natuur niet verstoord wordt met kunst. Tja, dat snap ik ook wel. Het maakt mij eigenlijk niet uit, wel of geen kunstwerk in de natuur. Ik ben </a:t>
            </a:r>
            <a:r>
              <a:rPr lang="nl-NL" sz="2000" b="1" u="sng" dirty="0">
                <a:ea typeface="Times New Roman" panose="02020603050405020304" pitchFamily="18" charset="0"/>
                <a:cs typeface="Arial" panose="020B0604020202020204" pitchFamily="34" charset="0"/>
              </a:rPr>
              <a:t>onpartijdig</a:t>
            </a:r>
            <a:r>
              <a:rPr lang="nl-NL" sz="2000" dirty="0">
                <a:ea typeface="Times New Roman" panose="02020603050405020304" pitchFamily="18" charset="0"/>
                <a:cs typeface="Arial" panose="020B0604020202020204" pitchFamily="34" charset="0"/>
              </a:rPr>
              <a:t>. Ik heb </a:t>
            </a:r>
            <a:r>
              <a:rPr lang="nl-NL" sz="2000" b="1" i="1" dirty="0">
                <a:ea typeface="Times New Roman" panose="02020603050405020304" pitchFamily="18" charset="0"/>
                <a:cs typeface="Arial" panose="020B0604020202020204" pitchFamily="34" charset="0"/>
              </a:rPr>
              <a:t>geen vooroordeel</a:t>
            </a:r>
            <a:r>
              <a:rPr lang="nl-NL" sz="2000" dirty="0">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73367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herstellen</a:t>
            </a:r>
          </a:p>
        </p:txBody>
      </p:sp>
      <p:pic>
        <p:nvPicPr>
          <p:cNvPr id="5" name="Afbeelding 4" descr="Afbeelding met gras, buitenshuis, persoon&#10;&#10;Automatisch gegenereerde beschrijving">
            <a:extLst>
              <a:ext uri="{FF2B5EF4-FFF2-40B4-BE49-F238E27FC236}">
                <a16:creationId xmlns:a16="http://schemas.microsoft.com/office/drawing/2014/main" id="{2D4930A5-9C8F-04FD-11AB-9362B61BB6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844824"/>
            <a:ext cx="6885228" cy="459933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rekenen op</a:t>
            </a:r>
          </a:p>
        </p:txBody>
      </p:sp>
      <p:pic>
        <p:nvPicPr>
          <p:cNvPr id="3" name="Afbeelding 2" descr="Afbeelding met speelgoed&#10;&#10;Automatisch gegenereerde beschrijving">
            <a:extLst>
              <a:ext uri="{FF2B5EF4-FFF2-40B4-BE49-F238E27FC236}">
                <a16:creationId xmlns:a16="http://schemas.microsoft.com/office/drawing/2014/main" id="{FF8A07D0-B88D-AAB9-A6D4-F009206A88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412776"/>
            <a:ext cx="7740352" cy="514551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ophef</a:t>
            </a:r>
          </a:p>
        </p:txBody>
      </p:sp>
      <p:pic>
        <p:nvPicPr>
          <p:cNvPr id="2" name="Afbeelding 1" descr="Afbeelding met persoon, muur, jong&#10;&#10;Automatisch gegenereerde beschrijving">
            <a:extLst>
              <a:ext uri="{FF2B5EF4-FFF2-40B4-BE49-F238E27FC236}">
                <a16:creationId xmlns:a16="http://schemas.microsoft.com/office/drawing/2014/main" id="{5DAEC01C-F99E-1F9E-42F3-FA4BF6BBF4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252" y="1484784"/>
            <a:ext cx="7541495" cy="503017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onpartijdig</a:t>
            </a:r>
          </a:p>
        </p:txBody>
      </p:sp>
      <p:pic>
        <p:nvPicPr>
          <p:cNvPr id="3" name="Afbeelding 2" descr="Afbeelding met geel, persoon, staan, arm&#10;&#10;Automatisch gegenereerde beschrijving">
            <a:extLst>
              <a:ext uri="{FF2B5EF4-FFF2-40B4-BE49-F238E27FC236}">
                <a16:creationId xmlns:a16="http://schemas.microsoft.com/office/drawing/2014/main" id="{865AD116-3153-7A1F-6BCE-51A45E3876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84784"/>
            <a:ext cx="7439058" cy="496929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rust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a:t>
            </a:r>
            <a:r>
              <a:rPr lang="nl-NL" sz="5900" b="1" dirty="0">
                <a:solidFill>
                  <a:srgbClr val="387038"/>
                </a:solidFill>
                <a:effectLst/>
                <a:latin typeface="Century Gothic" panose="020B0502020202020204" pitchFamily="34" charset="0"/>
                <a:ea typeface="Calibri"/>
                <a:cs typeface="Times New Roman"/>
              </a:rPr>
              <a:t>e inzet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toestand waarin je niets doet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Met veel </a:t>
            </a:r>
            <a:r>
              <a:rPr lang="nl-NL" sz="2400" i="1" u="sng" dirty="0">
                <a:solidFill>
                  <a:srgbClr val="387038"/>
                </a:solidFill>
                <a:latin typeface="Century Gothic" panose="020B0502020202020204" pitchFamily="34" charset="0"/>
                <a:ea typeface="Calibri"/>
                <a:cs typeface="Times New Roman"/>
              </a:rPr>
              <a:t>rust</a:t>
            </a:r>
            <a:r>
              <a:rPr lang="nl-NL" sz="2400" i="1" dirty="0">
                <a:solidFill>
                  <a:srgbClr val="387038"/>
                </a:solidFill>
                <a:latin typeface="Century Gothic" panose="020B0502020202020204" pitchFamily="34" charset="0"/>
                <a:ea typeface="Calibri"/>
                <a:cs typeface="Times New Roman"/>
              </a:rPr>
              <a:t> gebeurt er niet veel.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moeite die je doet, de inspanning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Met veel </a:t>
            </a:r>
            <a:r>
              <a:rPr lang="nl-NL" sz="2400" i="1" u="sng" dirty="0">
                <a:solidFill>
                  <a:srgbClr val="387038"/>
                </a:solidFill>
                <a:effectLst/>
                <a:latin typeface="Century Gothic" panose="020B0502020202020204" pitchFamily="34" charset="0"/>
                <a:ea typeface="Calibri"/>
                <a:cs typeface="Times New Roman"/>
              </a:rPr>
              <a:t>inzet</a:t>
            </a:r>
            <a:r>
              <a:rPr lang="nl-NL" sz="2400" i="1" dirty="0">
                <a:solidFill>
                  <a:srgbClr val="387038"/>
                </a:solidFill>
                <a:effectLst/>
                <a:latin typeface="Century Gothic" panose="020B0502020202020204" pitchFamily="34" charset="0"/>
                <a:ea typeface="Calibri"/>
                <a:cs typeface="Times New Roman"/>
              </a:rPr>
              <a:t>, kun je iets moois maken.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10;&#10;Automatisch gegenereerde beschrijving">
            <a:extLst>
              <a:ext uri="{FF2B5EF4-FFF2-40B4-BE49-F238E27FC236}">
                <a16:creationId xmlns:a16="http://schemas.microsoft.com/office/drawing/2014/main" id="{6928D48F-12F9-FD8F-5332-9B01AE2ECF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0152" y="2901665"/>
            <a:ext cx="1584176" cy="2371520"/>
          </a:xfrm>
          <a:prstGeom prst="rect">
            <a:avLst/>
          </a:prstGeom>
        </p:spPr>
      </p:pic>
      <p:pic>
        <p:nvPicPr>
          <p:cNvPr id="4" name="Afbeelding 3" descr="Afbeelding met gras, buitenshuis, boom, persoon&#10;&#10;Automatisch gegenereerde beschrijving">
            <a:extLst>
              <a:ext uri="{FF2B5EF4-FFF2-40B4-BE49-F238E27FC236}">
                <a16:creationId xmlns:a16="http://schemas.microsoft.com/office/drawing/2014/main" id="{A7E46D5F-1B38-0E55-3F7D-D77967A5DE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780928"/>
            <a:ext cx="3521337" cy="2352253"/>
          </a:xfrm>
          <a:prstGeom prst="rect">
            <a:avLst/>
          </a:prstGeom>
        </p:spPr>
      </p:pic>
    </p:spTree>
    <p:extLst>
      <p:ext uri="{BB962C8B-B14F-4D97-AF65-F5344CB8AC3E}">
        <p14:creationId xmlns:p14="http://schemas.microsoft.com/office/powerpoint/2010/main" val="222965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24633" y="28774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partijdig</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onpartijdig</a:t>
            </a:r>
            <a:endParaRPr lang="nl-NL" sz="59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918CAF7A-6062-562B-F926-9C8A91D9DE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33053"/>
          <a:stretch/>
        </p:blipFill>
        <p:spPr>
          <a:xfrm>
            <a:off x="2713894" y="2721126"/>
            <a:ext cx="1686324" cy="1756487"/>
          </a:xfrm>
          <a:prstGeom prst="rect">
            <a:avLst/>
          </a:prstGeom>
        </p:spPr>
      </p:pic>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wie één persoon of één groep voortrekt of voor zijn eigen belang kiest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Alleen mensen die boeken lezen mogen van mij meedoen. </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Ik ben </a:t>
            </a:r>
            <a:r>
              <a:rPr lang="nl-NL" sz="2400" i="1" u="sng" dirty="0">
                <a:solidFill>
                  <a:srgbClr val="387038"/>
                </a:solidFill>
                <a:latin typeface="Century Gothic" panose="020B0502020202020204" pitchFamily="34" charset="0"/>
                <a:ea typeface="Calibri"/>
                <a:cs typeface="Times New Roman"/>
              </a:rPr>
              <a:t>partijdig</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vooroordeel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maakt mij niet uit of er wel of geen kunstwerk komt. Ik ben </a:t>
            </a:r>
            <a:r>
              <a:rPr lang="nl-NL" sz="2400" i="1" u="sng" dirty="0">
                <a:solidFill>
                  <a:srgbClr val="387038"/>
                </a:solidFill>
                <a:effectLst/>
                <a:latin typeface="Century Gothic" panose="020B0502020202020204" pitchFamily="34" charset="0"/>
                <a:ea typeface="Calibri"/>
                <a:cs typeface="Times New Roman"/>
              </a:rPr>
              <a:t>onpartijdig</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geel, persoon, staan, arm&#10;&#10;Automatisch gegenereerde beschrijving">
            <a:extLst>
              <a:ext uri="{FF2B5EF4-FFF2-40B4-BE49-F238E27FC236}">
                <a16:creationId xmlns:a16="http://schemas.microsoft.com/office/drawing/2014/main" id="{42E83F15-7C61-C46A-57D2-5B36A0046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7800" y="2420888"/>
            <a:ext cx="3528391" cy="2356965"/>
          </a:xfrm>
          <a:prstGeom prst="rect">
            <a:avLst/>
          </a:prstGeom>
        </p:spPr>
      </p:pic>
    </p:spTree>
    <p:extLst>
      <p:ext uri="{BB962C8B-B14F-4D97-AF65-F5344CB8AC3E}">
        <p14:creationId xmlns:p14="http://schemas.microsoft.com/office/powerpoint/2010/main" val="270476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1806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d</a:t>
            </a:r>
            <a:r>
              <a:rPr lang="nl-NL" sz="5000" b="1" dirty="0">
                <a:solidFill>
                  <a:srgbClr val="387038"/>
                </a:solidFill>
                <a:effectLst/>
                <a:latin typeface="Century Gothic" panose="020B0502020202020204" pitchFamily="34" charset="0"/>
                <a:ea typeface="Calibri"/>
                <a:cs typeface="Times New Roman"/>
              </a:rPr>
              <a:t>e voorstander</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806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de tegenstander</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voor iets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Ik ben een </a:t>
            </a:r>
            <a:r>
              <a:rPr lang="nl-NL" sz="2000" i="1" u="sng" dirty="0">
                <a:solidFill>
                  <a:srgbClr val="387038"/>
                </a:solidFill>
                <a:latin typeface="Century Gothic" panose="020B0502020202020204" pitchFamily="34" charset="0"/>
                <a:ea typeface="Calibri"/>
                <a:cs typeface="Times New Roman"/>
              </a:rPr>
              <a:t>voorstander</a:t>
            </a:r>
            <a:r>
              <a:rPr lang="nl-NL" sz="2000" i="1" dirty="0">
                <a:solidFill>
                  <a:srgbClr val="387038"/>
                </a:solidFill>
                <a:latin typeface="Century Gothic" panose="020B0502020202020204" pitchFamily="34" charset="0"/>
                <a:ea typeface="Calibri"/>
                <a:cs typeface="Times New Roman"/>
              </a:rPr>
              <a:t> van kunst in de natuur.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tegen iets is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endParaRPr lang="nl-NL" sz="2400" i="1" dirty="0">
              <a:solidFill>
                <a:srgbClr val="387038"/>
              </a:solidFill>
              <a:effectLst/>
              <a:latin typeface="Century Gothic" panose="020B0502020202020204" pitchFamily="34" charset="0"/>
              <a:ea typeface="Calibri"/>
              <a:cs typeface="Times New Roman"/>
            </a:endParaRPr>
          </a:p>
          <a:p>
            <a:pPr algn="ctr"/>
            <a:endParaRPr lang="nl-NL" sz="2400" i="1" dirty="0">
              <a:solidFill>
                <a:srgbClr val="387038"/>
              </a:solidFill>
              <a:effectLst/>
              <a:latin typeface="Century Gothic" panose="020B0502020202020204" pitchFamily="34" charset="0"/>
              <a:ea typeface="Calibri"/>
              <a:cs typeface="Times New Roman"/>
            </a:endParaRPr>
          </a:p>
          <a:p>
            <a:pPr algn="ctr"/>
            <a:r>
              <a:rPr lang="nl-NL" sz="2000" i="1" dirty="0">
                <a:solidFill>
                  <a:srgbClr val="387038"/>
                </a:solidFill>
                <a:effectLst/>
                <a:latin typeface="Century Gothic" panose="020B0502020202020204" pitchFamily="34" charset="0"/>
                <a:ea typeface="Calibri"/>
                <a:cs typeface="Times New Roman"/>
              </a:rPr>
              <a:t>Ik ben een </a:t>
            </a:r>
            <a:r>
              <a:rPr lang="nl-NL" sz="2000" i="1" u="sng" dirty="0">
                <a:solidFill>
                  <a:srgbClr val="387038"/>
                </a:solidFill>
                <a:effectLst/>
                <a:latin typeface="Century Gothic" panose="020B0502020202020204" pitchFamily="34" charset="0"/>
                <a:ea typeface="Calibri"/>
                <a:cs typeface="Times New Roman"/>
              </a:rPr>
              <a:t>tegenstander</a:t>
            </a:r>
            <a:r>
              <a:rPr lang="nl-NL" sz="2000" i="1" dirty="0">
                <a:solidFill>
                  <a:srgbClr val="387038"/>
                </a:solidFill>
                <a:effectLst/>
                <a:latin typeface="Century Gothic" panose="020B0502020202020204" pitchFamily="34" charset="0"/>
                <a:ea typeface="Calibri"/>
                <a:cs typeface="Times New Roman"/>
              </a:rPr>
              <a:t> van </a:t>
            </a:r>
            <a:r>
              <a:rPr lang="nl-NL" sz="2000" i="1" dirty="0">
                <a:solidFill>
                  <a:srgbClr val="387038"/>
                </a:solidFill>
                <a:latin typeface="Century Gothic" panose="020B0502020202020204" pitchFamily="34" charset="0"/>
                <a:ea typeface="Calibri"/>
                <a:cs typeface="Times New Roman"/>
              </a:rPr>
              <a:t>kunst in de natuur.</a:t>
            </a:r>
            <a:r>
              <a:rPr lang="nl-NL" sz="20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5" name="Groep 4">
            <a:extLst>
              <a:ext uri="{FF2B5EF4-FFF2-40B4-BE49-F238E27FC236}">
                <a16:creationId xmlns:a16="http://schemas.microsoft.com/office/drawing/2014/main" id="{60F33EF6-BD1A-7110-BA94-66E915BFE813}"/>
              </a:ext>
            </a:extLst>
          </p:cNvPr>
          <p:cNvGrpSpPr/>
          <p:nvPr/>
        </p:nvGrpSpPr>
        <p:grpSpPr>
          <a:xfrm>
            <a:off x="539552" y="2932354"/>
            <a:ext cx="3686970" cy="2215764"/>
            <a:chOff x="289764" y="476672"/>
            <a:chExt cx="9160834" cy="5505400"/>
          </a:xfrm>
        </p:grpSpPr>
        <p:pic>
          <p:nvPicPr>
            <p:cNvPr id="6" name="Picture 2">
              <a:extLst>
                <a:ext uri="{FF2B5EF4-FFF2-40B4-BE49-F238E27FC236}">
                  <a16:creationId xmlns:a16="http://schemas.microsoft.com/office/drawing/2014/main" id="{D53F4A44-D67E-AA1B-F81E-63231584FC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950" y="476672"/>
              <a:ext cx="8258100" cy="55054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04FC363-EBBC-446F-A2D4-CC8AD39CE7F0}"/>
                </a:ext>
              </a:extLst>
            </p:cNvPr>
            <p:cNvSpPr txBox="1"/>
            <p:nvPr/>
          </p:nvSpPr>
          <p:spPr>
            <a:xfrm>
              <a:off x="289764" y="5646788"/>
              <a:ext cx="9160834" cy="184667"/>
            </a:xfrm>
            <a:prstGeom prst="rect">
              <a:avLst/>
            </a:prstGeom>
            <a:noFill/>
          </p:spPr>
          <p:txBody>
            <a:bodyPr wrap="square">
              <a:spAutoFit/>
            </a:bodyPr>
            <a:lstStyle/>
            <a:p>
              <a:r>
                <a:rPr lang="nl-NL" sz="600" dirty="0">
                  <a:solidFill>
                    <a:schemeClr val="bg1">
                      <a:lumMod val="85000"/>
                    </a:schemeClr>
                  </a:solidFill>
                </a:rPr>
                <a:t>https://www.atlasobscura.com/places/giant-clothespin-sculpture</a:t>
              </a:r>
            </a:p>
          </p:txBody>
        </p:sp>
      </p:grpSp>
      <p:sp>
        <p:nvSpPr>
          <p:cNvPr id="3" name="Hart 2">
            <a:extLst>
              <a:ext uri="{FF2B5EF4-FFF2-40B4-BE49-F238E27FC236}">
                <a16:creationId xmlns:a16="http://schemas.microsoft.com/office/drawing/2014/main" id="{18A9C99B-D0BD-FB0C-D77D-2E3EE215C227}"/>
              </a:ext>
            </a:extLst>
          </p:cNvPr>
          <p:cNvSpPr/>
          <p:nvPr/>
        </p:nvSpPr>
        <p:spPr>
          <a:xfrm rot="20881974">
            <a:off x="437560" y="2607622"/>
            <a:ext cx="1412065" cy="1272491"/>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4095A7D2-4AA1-E92A-E49E-A776628D4E76}"/>
              </a:ext>
            </a:extLst>
          </p:cNvPr>
          <p:cNvGrpSpPr/>
          <p:nvPr/>
        </p:nvGrpSpPr>
        <p:grpSpPr>
          <a:xfrm>
            <a:off x="5148260" y="2894531"/>
            <a:ext cx="3686970" cy="2215764"/>
            <a:chOff x="289764" y="476672"/>
            <a:chExt cx="9160834" cy="5505400"/>
          </a:xfrm>
        </p:grpSpPr>
        <p:pic>
          <p:nvPicPr>
            <p:cNvPr id="10" name="Picture 2">
              <a:extLst>
                <a:ext uri="{FF2B5EF4-FFF2-40B4-BE49-F238E27FC236}">
                  <a16:creationId xmlns:a16="http://schemas.microsoft.com/office/drawing/2014/main" id="{4E1606EE-CDDA-F69B-A9C9-0F7623D301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950" y="476672"/>
              <a:ext cx="8258100" cy="5505400"/>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9A2F4296-E370-0D2D-C4C3-27F8B329457D}"/>
                </a:ext>
              </a:extLst>
            </p:cNvPr>
            <p:cNvSpPr txBox="1"/>
            <p:nvPr/>
          </p:nvSpPr>
          <p:spPr>
            <a:xfrm>
              <a:off x="289764" y="5646788"/>
              <a:ext cx="9160834" cy="184667"/>
            </a:xfrm>
            <a:prstGeom prst="rect">
              <a:avLst/>
            </a:prstGeom>
            <a:noFill/>
          </p:spPr>
          <p:txBody>
            <a:bodyPr wrap="square">
              <a:spAutoFit/>
            </a:bodyPr>
            <a:lstStyle/>
            <a:p>
              <a:r>
                <a:rPr lang="nl-NL" sz="600" dirty="0">
                  <a:solidFill>
                    <a:schemeClr val="bg1">
                      <a:lumMod val="85000"/>
                    </a:schemeClr>
                  </a:solidFill>
                </a:rPr>
                <a:t>https://www.atlasobscura.com/places/giant-clothespin-sculpture</a:t>
              </a:r>
            </a:p>
          </p:txBody>
        </p:sp>
      </p:grpSp>
      <p:sp>
        <p:nvSpPr>
          <p:cNvPr id="18" name="Vermenigvuldigingsteken 17">
            <a:extLst>
              <a:ext uri="{FF2B5EF4-FFF2-40B4-BE49-F238E27FC236}">
                <a16:creationId xmlns:a16="http://schemas.microsoft.com/office/drawing/2014/main" id="{EED5ACC4-39A2-98F2-7078-992050AD311D}"/>
              </a:ext>
            </a:extLst>
          </p:cNvPr>
          <p:cNvSpPr/>
          <p:nvPr/>
        </p:nvSpPr>
        <p:spPr>
          <a:xfrm rot="21096723">
            <a:off x="4593408" y="2135986"/>
            <a:ext cx="2700716" cy="2215764"/>
          </a:xfrm>
          <a:prstGeom prst="mathMultiply">
            <a:avLst>
              <a:gd name="adj1" fmla="val 185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9381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9511" y="6004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effectLst/>
                <a:latin typeface="Century Gothic" panose="020B0502020202020204" pitchFamily="34" charset="0"/>
                <a:ea typeface="Calibri"/>
                <a:cs typeface="Times New Roman"/>
              </a:rPr>
              <a:t>her</a:t>
            </a:r>
            <a:r>
              <a:rPr lang="nl-NL" sz="5300" b="1" dirty="0">
                <a:solidFill>
                  <a:srgbClr val="387038"/>
                </a:solidFill>
                <a:latin typeface="Century Gothic" panose="020B0502020202020204" pitchFamily="34" charset="0"/>
                <a:ea typeface="Calibri"/>
                <a:cs typeface="Times New Roman"/>
              </a:rPr>
              <a:t>stellen</a:t>
            </a:r>
            <a:endParaRPr lang="nl-NL" sz="53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11663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v</a:t>
            </a:r>
            <a:r>
              <a:rPr lang="nl-NL" sz="5300" b="1" dirty="0">
                <a:solidFill>
                  <a:srgbClr val="387038"/>
                </a:solidFill>
                <a:effectLst/>
                <a:latin typeface="Century Gothic" panose="020B0502020202020204" pitchFamily="34" charset="0"/>
                <a:ea typeface="Calibri"/>
                <a:cs typeface="Times New Roman"/>
              </a:rPr>
              <a:t>erslechterd</a:t>
            </a:r>
            <a:endParaRPr lang="nl-NL" sz="53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worden zoals het eerst was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r>
              <a:rPr lang="nl-NL" sz="1600" dirty="0">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Het gras </a:t>
            </a:r>
            <a:r>
              <a:rPr lang="nl-NL" sz="2400" i="1" u="sng" dirty="0">
                <a:solidFill>
                  <a:srgbClr val="387038"/>
                </a:solidFill>
                <a:latin typeface="Century Gothic" panose="020B0502020202020204" pitchFamily="34" charset="0"/>
                <a:ea typeface="Calibri"/>
                <a:cs typeface="Times New Roman"/>
              </a:rPr>
              <a:t>herstelt zich </a:t>
            </a:r>
            <a:r>
              <a:rPr lang="nl-NL" sz="2400" i="1" dirty="0">
                <a:solidFill>
                  <a:srgbClr val="387038"/>
                </a:solidFill>
                <a:latin typeface="Century Gothic" panose="020B0502020202020204" pitchFamily="34" charset="0"/>
                <a:ea typeface="Calibri"/>
                <a:cs typeface="Times New Roman"/>
              </a:rPr>
              <a:t>wel. Dat duurt even.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slechter 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Gras dat geen water krijgt, kan zich niet herstellen en </a:t>
            </a:r>
            <a:r>
              <a:rPr lang="nl-NL" sz="2400" i="1" u="sng" dirty="0">
                <a:solidFill>
                  <a:srgbClr val="387038"/>
                </a:solidFill>
                <a:effectLst/>
                <a:latin typeface="Century Gothic" panose="020B0502020202020204" pitchFamily="34" charset="0"/>
                <a:ea typeface="Calibri"/>
                <a:cs typeface="Times New Roman"/>
              </a:rPr>
              <a:t>raakt verslechterd</a:t>
            </a:r>
            <a:r>
              <a:rPr lang="nl-NL" sz="2400" dirty="0">
                <a:solidFill>
                  <a:srgbClr val="387038"/>
                </a:solidFill>
                <a:effectLst/>
                <a:latin typeface="Century Gothic" panose="020B0502020202020204" pitchFamily="34" charset="0"/>
                <a:ea typeface="Calibri"/>
                <a:cs typeface="Times New Roman"/>
              </a:rPr>
              <a:t>.</a:t>
            </a:r>
            <a:endParaRPr lang="nl-NL" sz="24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ABBD6671-FC51-1711-4558-FA4CD3C336C5}"/>
              </a:ext>
            </a:extLst>
          </p:cNvPr>
          <p:cNvSpPr txBox="1">
            <a:spLocks noChangeArrowheads="1"/>
          </p:cNvSpPr>
          <p:nvPr/>
        </p:nvSpPr>
        <p:spPr bwMode="auto">
          <a:xfrm>
            <a:off x="4499991" y="62068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effectLst/>
                <a:latin typeface="Century Gothic" panose="020B0502020202020204" pitchFamily="34" charset="0"/>
                <a:ea typeface="Calibri"/>
                <a:cs typeface="Times New Roman"/>
              </a:rPr>
              <a:t>raken</a:t>
            </a:r>
            <a:endParaRPr lang="nl-NL" sz="53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C930B27C-6DB1-0533-421D-F913C10CF6E1}"/>
              </a:ext>
            </a:extLst>
          </p:cNvPr>
          <p:cNvSpPr txBox="1">
            <a:spLocks noChangeArrowheads="1"/>
          </p:cNvSpPr>
          <p:nvPr/>
        </p:nvSpPr>
        <p:spPr bwMode="auto">
          <a:xfrm>
            <a:off x="0" y="1506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zich</a:t>
            </a:r>
            <a:endParaRPr lang="nl-NL" sz="5300" dirty="0">
              <a:effectLst/>
              <a:latin typeface="Century Gothic" panose="020B0502020202020204" pitchFamily="34" charset="0"/>
              <a:ea typeface="Calibri"/>
              <a:cs typeface="Times New Roman"/>
            </a:endParaRPr>
          </a:p>
        </p:txBody>
      </p:sp>
      <p:pic>
        <p:nvPicPr>
          <p:cNvPr id="6" name="Afbeelding 5" descr="Afbeelding met gras, buitenshuis, persoon&#10;&#10;Automatisch gegenereerde beschrijving">
            <a:extLst>
              <a:ext uri="{FF2B5EF4-FFF2-40B4-BE49-F238E27FC236}">
                <a16:creationId xmlns:a16="http://schemas.microsoft.com/office/drawing/2014/main" id="{DE37FFEF-EC95-7324-87C6-D74F487AF5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643" y="2703589"/>
            <a:ext cx="3545320" cy="2368274"/>
          </a:xfrm>
          <a:prstGeom prst="rect">
            <a:avLst/>
          </a:prstGeom>
        </p:spPr>
      </p:pic>
      <p:pic>
        <p:nvPicPr>
          <p:cNvPr id="9" name="Afbeelding 8" descr="Afbeelding met gras, buitenshuis&#10;&#10;Automatisch gegenereerde beschrijving">
            <a:extLst>
              <a:ext uri="{FF2B5EF4-FFF2-40B4-BE49-F238E27FC236}">
                <a16:creationId xmlns:a16="http://schemas.microsoft.com/office/drawing/2014/main" id="{05CD2FA1-E598-04FA-C1A8-E0528B8A2C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492896"/>
            <a:ext cx="3240360" cy="2164561"/>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44624"/>
            <a:ext cx="9252520" cy="659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58470" y="449759"/>
            <a:ext cx="342958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081747" y="375916"/>
            <a:ext cx="366658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motto</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6" y="3505538"/>
            <a:ext cx="2246430" cy="1051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9" name="Text Box 14"/>
          <p:cNvSpPr txBox="1"/>
          <p:nvPr/>
        </p:nvSpPr>
        <p:spPr>
          <a:xfrm>
            <a:off x="2725907" y="3514802"/>
            <a:ext cx="3389647"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59693" y="3579873"/>
            <a:ext cx="2292503" cy="638712"/>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dirty="0">
                <a:effectLst/>
                <a:latin typeface="Century Gothic" panose="020B0502020202020204" pitchFamily="34" charset="0"/>
                <a:ea typeface="Calibri"/>
                <a:cs typeface="Times New Roman"/>
              </a:rPr>
              <a:t>‘Pluk de dag’</a:t>
            </a:r>
          </a:p>
        </p:txBody>
      </p:sp>
      <p:sp>
        <p:nvSpPr>
          <p:cNvPr id="11" name="Text Box 14"/>
          <p:cNvSpPr txBox="1"/>
          <p:nvPr/>
        </p:nvSpPr>
        <p:spPr>
          <a:xfrm>
            <a:off x="6254019" y="3514802"/>
            <a:ext cx="2490003" cy="19534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668924" y="476672"/>
            <a:ext cx="3133834" cy="14056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668814" y="477971"/>
            <a:ext cx="3198985" cy="14056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korte zin die </a:t>
            </a:r>
            <a:r>
              <a:rPr lang="nl-NL" sz="2800" dirty="0">
                <a:latin typeface="Century Gothic" panose="020B0502020202020204" pitchFamily="34" charset="0"/>
                <a:ea typeface="Calibri"/>
                <a:cs typeface="Times New Roman"/>
              </a:rPr>
              <a:t>duidelijk maakt </a:t>
            </a:r>
            <a:r>
              <a:rPr lang="nl-NL" sz="2800" dirty="0">
                <a:effectLst/>
                <a:latin typeface="Century Gothic" panose="020B0502020202020204" pitchFamily="34" charset="0"/>
                <a:ea typeface="Calibri"/>
                <a:cs typeface="Times New Roman"/>
              </a:rPr>
              <a:t>belangrijk is </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737D95BF-C3B3-49B9-826E-72CCAB3DE783}"/>
              </a:ext>
            </a:extLst>
          </p:cNvPr>
          <p:cNvSpPr txBox="1"/>
          <p:nvPr/>
        </p:nvSpPr>
        <p:spPr>
          <a:xfrm>
            <a:off x="6184200" y="3603125"/>
            <a:ext cx="2669276" cy="1865126"/>
          </a:xfrm>
          <a:prstGeom prst="rect">
            <a:avLst/>
          </a:prstGeom>
          <a:noFill/>
        </p:spPr>
        <p:txBody>
          <a:bodyPr wrap="square" rtlCol="0">
            <a:spAutoFit/>
          </a:bodyPr>
          <a:lstStyle/>
          <a:p>
            <a:pPr algn="ctr">
              <a:lnSpc>
                <a:spcPct val="80000"/>
              </a:lnSpc>
              <a:spcAft>
                <a:spcPts val="800"/>
              </a:spcAft>
            </a:pPr>
            <a:r>
              <a:rPr lang="nl-NL" sz="3600" dirty="0">
                <a:effectLst/>
                <a:latin typeface="Century Gothic" panose="020B0502020202020204" pitchFamily="34" charset="0"/>
                <a:ea typeface="Calibri"/>
                <a:cs typeface="Times New Roman"/>
              </a:rPr>
              <a:t>‘Kunst is positief voor de omgeving’</a:t>
            </a:r>
          </a:p>
        </p:txBody>
      </p:sp>
      <p:sp>
        <p:nvSpPr>
          <p:cNvPr id="17" name="Tekstvak 2">
            <a:extLst>
              <a:ext uri="{FF2B5EF4-FFF2-40B4-BE49-F238E27FC236}">
                <a16:creationId xmlns:a16="http://schemas.microsoft.com/office/drawing/2014/main" id="{267F86CF-79A9-4583-B77F-7EB79B344A8C}"/>
              </a:ext>
            </a:extLst>
          </p:cNvPr>
          <p:cNvSpPr txBox="1">
            <a:spLocks noChangeArrowheads="1"/>
          </p:cNvSpPr>
          <p:nvPr/>
        </p:nvSpPr>
        <p:spPr bwMode="auto">
          <a:xfrm>
            <a:off x="2725907" y="3415015"/>
            <a:ext cx="3590518" cy="114165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B5B05276-4223-4950-91E0-DB3E450FC7DE}"/>
              </a:ext>
            </a:extLst>
          </p:cNvPr>
          <p:cNvSpPr txBox="1">
            <a:spLocks noChangeArrowheads="1"/>
          </p:cNvSpPr>
          <p:nvPr/>
        </p:nvSpPr>
        <p:spPr bwMode="auto">
          <a:xfrm>
            <a:off x="2587440" y="3570989"/>
            <a:ext cx="3666579" cy="638712"/>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dirty="0">
                <a:effectLst/>
                <a:latin typeface="Century Gothic" panose="020B0502020202020204" pitchFamily="34" charset="0"/>
                <a:ea typeface="Calibri"/>
                <a:cs typeface="Times New Roman"/>
              </a:rPr>
              <a:t>‘Van proberen kun je leren’</a:t>
            </a:r>
          </a:p>
        </p:txBody>
      </p:sp>
      <p:pic>
        <p:nvPicPr>
          <p:cNvPr id="22" name="Afbeelding 21" descr="Afbeelding met grond, boom, buiten, kind&#10;&#10;Automatisch gegenereerde beschrijving">
            <a:extLst>
              <a:ext uri="{FF2B5EF4-FFF2-40B4-BE49-F238E27FC236}">
                <a16:creationId xmlns:a16="http://schemas.microsoft.com/office/drawing/2014/main" id="{2C0119B1-409E-4F57-872D-0B284FC89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6564" y="4638014"/>
            <a:ext cx="2095325" cy="1399678"/>
          </a:xfrm>
          <a:prstGeom prst="rect">
            <a:avLst/>
          </a:prstGeom>
        </p:spPr>
      </p:pic>
      <p:pic>
        <p:nvPicPr>
          <p:cNvPr id="21" name="Afbeelding 20" descr="Afbeelding met lucht, buiten, heuvel&#10;&#10;Automatisch gegenereerde beschrijving">
            <a:extLst>
              <a:ext uri="{FF2B5EF4-FFF2-40B4-BE49-F238E27FC236}">
                <a16:creationId xmlns:a16="http://schemas.microsoft.com/office/drawing/2014/main" id="{62FE804C-C3CC-4EB8-B7D8-122C955751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066" t="9783" r="18865" b="14245"/>
          <a:stretch/>
        </p:blipFill>
        <p:spPr>
          <a:xfrm>
            <a:off x="521644" y="4812287"/>
            <a:ext cx="2014674" cy="1051132"/>
          </a:xfrm>
          <a:prstGeom prst="rect">
            <a:avLst/>
          </a:prstGeom>
        </p:spPr>
      </p:pic>
      <p:grpSp>
        <p:nvGrpSpPr>
          <p:cNvPr id="3" name="Groep 2">
            <a:extLst>
              <a:ext uri="{FF2B5EF4-FFF2-40B4-BE49-F238E27FC236}">
                <a16:creationId xmlns:a16="http://schemas.microsoft.com/office/drawing/2014/main" id="{D9202D1F-3F41-525A-84C1-D99614A37E2A}"/>
              </a:ext>
            </a:extLst>
          </p:cNvPr>
          <p:cNvGrpSpPr/>
          <p:nvPr/>
        </p:nvGrpSpPr>
        <p:grpSpPr>
          <a:xfrm>
            <a:off x="6518169" y="5578688"/>
            <a:ext cx="1366199" cy="681554"/>
            <a:chOff x="289764" y="476672"/>
            <a:chExt cx="13006802" cy="6488689"/>
          </a:xfrm>
        </p:grpSpPr>
        <p:pic>
          <p:nvPicPr>
            <p:cNvPr id="4" name="Picture 2">
              <a:extLst>
                <a:ext uri="{FF2B5EF4-FFF2-40B4-BE49-F238E27FC236}">
                  <a16:creationId xmlns:a16="http://schemas.microsoft.com/office/drawing/2014/main" id="{793196DA-9AC9-8935-A12C-64EAA9A664C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950" y="476672"/>
              <a:ext cx="8258100" cy="550540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A265035A-92F3-188A-318B-145C0060DE6D}"/>
                </a:ext>
              </a:extLst>
            </p:cNvPr>
            <p:cNvSpPr txBox="1"/>
            <p:nvPr/>
          </p:nvSpPr>
          <p:spPr>
            <a:xfrm>
              <a:off x="289764" y="5646791"/>
              <a:ext cx="13006802" cy="1318570"/>
            </a:xfrm>
            <a:prstGeom prst="rect">
              <a:avLst/>
            </a:prstGeom>
            <a:noFill/>
          </p:spPr>
          <p:txBody>
            <a:bodyPr wrap="square">
              <a:spAutoFit/>
            </a:bodyPr>
            <a:lstStyle/>
            <a:p>
              <a:r>
                <a:rPr lang="nl-NL" sz="300" dirty="0">
                  <a:solidFill>
                    <a:schemeClr val="bg1">
                      <a:lumMod val="85000"/>
                    </a:schemeClr>
                  </a:solidFill>
                </a:rPr>
                <a:t>https://www.atlasobscura.com/places/giant-clothespin-sculpture</a:t>
              </a:r>
            </a:p>
          </p:txBody>
        </p:sp>
      </p:grpSp>
    </p:spTree>
    <p:extLst>
      <p:ext uri="{BB962C8B-B14F-4D97-AF65-F5344CB8AC3E}">
        <p14:creationId xmlns:p14="http://schemas.microsoft.com/office/powerpoint/2010/main" val="93618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16 – 18 april 2023</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9"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796" y="458112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4865001" y="3337102"/>
            <a:ext cx="3890193" cy="7656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259948" y="4628563"/>
            <a:ext cx="2823733"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dirty="0">
                <a:latin typeface="Century Gothic" panose="020B0502020202020204" pitchFamily="34" charset="0"/>
                <a:ea typeface="Calibri"/>
                <a:cs typeface="Times New Roman"/>
              </a:rPr>
              <a:t>voormalig</a:t>
            </a:r>
            <a:endParaRPr lang="nl-NL" sz="900" dirty="0">
              <a:latin typeface="Century Gothic" panose="020B0502020202020204" pitchFamily="34" charset="0"/>
              <a:ea typeface="Calibri"/>
              <a:cs typeface="Times New Roman"/>
            </a:endParaRPr>
          </a:p>
        </p:txBody>
      </p:sp>
      <p:sp>
        <p:nvSpPr>
          <p:cNvPr id="9" name="Text Box 14"/>
          <p:cNvSpPr txBox="1"/>
          <p:nvPr/>
        </p:nvSpPr>
        <p:spPr>
          <a:xfrm>
            <a:off x="4865002" y="3506770"/>
            <a:ext cx="3890193"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tegenwoordig</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54804" y="423931"/>
            <a:ext cx="7961612"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Het </a:t>
            </a:r>
            <a:r>
              <a:rPr lang="nl-NL" sz="2000" i="1" u="sng" dirty="0">
                <a:solidFill>
                  <a:srgbClr val="387038"/>
                </a:solidFill>
                <a:latin typeface="Century Gothic" panose="020B0502020202020204" pitchFamily="34" charset="0"/>
                <a:ea typeface="Calibri"/>
                <a:cs typeface="Times New Roman"/>
              </a:rPr>
              <a:t>voormalige</a:t>
            </a:r>
            <a:r>
              <a:rPr lang="nl-NL" sz="2000" i="1" dirty="0">
                <a:solidFill>
                  <a:srgbClr val="387038"/>
                </a:solidFill>
                <a:latin typeface="Century Gothic" panose="020B0502020202020204" pitchFamily="34" charset="0"/>
                <a:ea typeface="Calibri"/>
                <a:cs typeface="Times New Roman"/>
              </a:rPr>
              <a:t> grasveld heeft tegenwoordig een kunstwerk.</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46233" y="5384443"/>
            <a:ext cx="2604185" cy="4722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46231" y="5443745"/>
            <a:ext cx="2548223" cy="40679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vorig, vroeger</a:t>
            </a:r>
          </a:p>
        </p:txBody>
      </p:sp>
      <p:sp>
        <p:nvSpPr>
          <p:cNvPr id="22" name="Text Box 14">
            <a:extLst>
              <a:ext uri="{FF2B5EF4-FFF2-40B4-BE49-F238E27FC236}">
                <a16:creationId xmlns:a16="http://schemas.microsoft.com/office/drawing/2014/main" id="{45B1DDE5-90C5-4A63-8F14-AEE8D8B5783C}"/>
              </a:ext>
            </a:extLst>
          </p:cNvPr>
          <p:cNvSpPr txBox="1"/>
          <p:nvPr/>
        </p:nvSpPr>
        <p:spPr>
          <a:xfrm>
            <a:off x="6169333" y="4306862"/>
            <a:ext cx="2507202" cy="5007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91D7F7C8-902F-401B-A625-35EDD2118505}"/>
              </a:ext>
            </a:extLst>
          </p:cNvPr>
          <p:cNvSpPr txBox="1">
            <a:spLocks noChangeArrowheads="1"/>
          </p:cNvSpPr>
          <p:nvPr/>
        </p:nvSpPr>
        <p:spPr bwMode="auto">
          <a:xfrm>
            <a:off x="6228184" y="4365780"/>
            <a:ext cx="2376264" cy="431372"/>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nu</a:t>
            </a:r>
          </a:p>
        </p:txBody>
      </p:sp>
      <p:grpSp>
        <p:nvGrpSpPr>
          <p:cNvPr id="2" name="Groep 1">
            <a:extLst>
              <a:ext uri="{FF2B5EF4-FFF2-40B4-BE49-F238E27FC236}">
                <a16:creationId xmlns:a16="http://schemas.microsoft.com/office/drawing/2014/main" id="{93D9F302-1375-0B88-5841-31DF00EF26A4}"/>
              </a:ext>
            </a:extLst>
          </p:cNvPr>
          <p:cNvGrpSpPr/>
          <p:nvPr/>
        </p:nvGrpSpPr>
        <p:grpSpPr>
          <a:xfrm>
            <a:off x="5253760" y="1002014"/>
            <a:ext cx="3686970" cy="2215764"/>
            <a:chOff x="289764" y="476672"/>
            <a:chExt cx="9160834" cy="5505400"/>
          </a:xfrm>
        </p:grpSpPr>
        <p:pic>
          <p:nvPicPr>
            <p:cNvPr id="12" name="Picture 2">
              <a:extLst>
                <a:ext uri="{FF2B5EF4-FFF2-40B4-BE49-F238E27FC236}">
                  <a16:creationId xmlns:a16="http://schemas.microsoft.com/office/drawing/2014/main" id="{F83F657A-2958-1204-1B8B-FA12A535A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950" y="476672"/>
              <a:ext cx="8258100" cy="550540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D910770C-C585-ACC8-E4B1-976C2A804E81}"/>
                </a:ext>
              </a:extLst>
            </p:cNvPr>
            <p:cNvSpPr txBox="1"/>
            <p:nvPr/>
          </p:nvSpPr>
          <p:spPr>
            <a:xfrm>
              <a:off x="289764" y="5646788"/>
              <a:ext cx="9160834" cy="184667"/>
            </a:xfrm>
            <a:prstGeom prst="rect">
              <a:avLst/>
            </a:prstGeom>
            <a:noFill/>
          </p:spPr>
          <p:txBody>
            <a:bodyPr wrap="square">
              <a:spAutoFit/>
            </a:bodyPr>
            <a:lstStyle/>
            <a:p>
              <a:r>
                <a:rPr lang="nl-NL" sz="600" dirty="0">
                  <a:solidFill>
                    <a:schemeClr val="bg1">
                      <a:lumMod val="85000"/>
                    </a:schemeClr>
                  </a:solidFill>
                </a:rPr>
                <a:t>https://www.atlasobscura.com/places/giant-clothespin-sculpture</a:t>
              </a:r>
            </a:p>
          </p:txBody>
        </p:sp>
      </p:grpSp>
      <p:pic>
        <p:nvPicPr>
          <p:cNvPr id="16" name="Afbeelding 15" descr="Afbeelding met gras, boom, buitenshuis, hemel&#10;&#10;Automatisch gegenereerde beschrijving">
            <a:extLst>
              <a:ext uri="{FF2B5EF4-FFF2-40B4-BE49-F238E27FC236}">
                <a16:creationId xmlns:a16="http://schemas.microsoft.com/office/drawing/2014/main" id="{DC9CA9E1-9DD5-03E2-4756-BFBB582828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117" y="2768137"/>
            <a:ext cx="2524338" cy="1686258"/>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81128"/>
            <a:ext cx="3138805" cy="7543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de rust</a:t>
            </a:r>
            <a:endParaRPr lang="nl-NL" sz="1600" dirty="0">
              <a:effectLst/>
              <a:latin typeface="Century Gothic" panose="020B0502020202020204" pitchFamily="34" charset="0"/>
              <a:ea typeface="Calibri"/>
              <a:cs typeface="Times New Roman"/>
            </a:endParaRPr>
          </a:p>
        </p:txBody>
      </p:sp>
      <p:sp>
        <p:nvSpPr>
          <p:cNvPr id="9" name="Text Box 14"/>
          <p:cNvSpPr txBox="1"/>
          <p:nvPr/>
        </p:nvSpPr>
        <p:spPr>
          <a:xfrm>
            <a:off x="2945363" y="39330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de reuring</a:t>
            </a:r>
            <a:endParaRPr lang="nl-NL" sz="1400" dirty="0">
              <a:effectLst/>
              <a:latin typeface="Century Gothic" panose="020B0502020202020204" pitchFamily="34" charset="0"/>
              <a:ea typeface="Calibri"/>
              <a:cs typeface="Times New Roman"/>
            </a:endParaRPr>
          </a:p>
        </p:txBody>
      </p:sp>
      <p:sp>
        <p:nvSpPr>
          <p:cNvPr id="10" name="Text Box 14"/>
          <p:cNvSpPr txBox="1"/>
          <p:nvPr/>
        </p:nvSpPr>
        <p:spPr>
          <a:xfrm>
            <a:off x="5878279" y="344804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de ophef</a:t>
            </a:r>
            <a:endParaRPr lang="nl-NL" sz="1400" dirty="0">
              <a:effectLst/>
              <a:latin typeface="Century Gothic" panose="020B0502020202020204" pitchFamily="34" charset="0"/>
              <a:ea typeface="Calibri"/>
              <a:cs typeface="Times New Roman"/>
            </a:endParaRPr>
          </a:p>
        </p:txBody>
      </p:sp>
      <p:sp>
        <p:nvSpPr>
          <p:cNvPr id="11" name="Text Box 14"/>
          <p:cNvSpPr txBox="1"/>
          <p:nvPr/>
        </p:nvSpPr>
        <p:spPr>
          <a:xfrm>
            <a:off x="454374" y="489213"/>
            <a:ext cx="779003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Er was ook </a:t>
            </a:r>
            <a:r>
              <a:rPr lang="nl-NL" sz="2000" i="1" u="sng" dirty="0">
                <a:solidFill>
                  <a:srgbClr val="387038"/>
                </a:solidFill>
                <a:effectLst/>
                <a:latin typeface="Century Gothic" panose="020B0502020202020204" pitchFamily="34" charset="0"/>
                <a:ea typeface="Calibri"/>
                <a:cs typeface="Times New Roman"/>
              </a:rPr>
              <a:t>ophef</a:t>
            </a:r>
            <a:r>
              <a:rPr lang="nl-NL" sz="2000" i="1" dirty="0">
                <a:solidFill>
                  <a:srgbClr val="387038"/>
                </a:solidFill>
                <a:effectLst/>
                <a:latin typeface="Century Gothic" panose="020B0502020202020204" pitchFamily="34" charset="0"/>
                <a:ea typeface="Calibri"/>
                <a:cs typeface="Times New Roman"/>
              </a:rPr>
              <a:t> over het nieuwe kunstwerk in het park.</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gezellige drukte</a:t>
            </a:r>
            <a:endParaRPr lang="nl-NL" sz="105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61643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9312"/>
            <a:ext cx="3004924" cy="40386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onrust</a:t>
            </a:r>
            <a:endParaRPr lang="nl-NL" sz="2400" dirty="0">
              <a:effectLst/>
              <a:latin typeface="Century Gothic" panose="020B0502020202020204" pitchFamily="34" charset="0"/>
              <a:ea typeface="Calibri"/>
              <a:cs typeface="Times New Roman"/>
            </a:endParaRPr>
          </a:p>
        </p:txBody>
      </p:sp>
      <p:pic>
        <p:nvPicPr>
          <p:cNvPr id="18" name="Afbeelding 17" descr="Afbeelding met persoon, muur, jong&#10;&#10;Automatisch gegenereerde beschrijving">
            <a:extLst>
              <a:ext uri="{FF2B5EF4-FFF2-40B4-BE49-F238E27FC236}">
                <a16:creationId xmlns:a16="http://schemas.microsoft.com/office/drawing/2014/main" id="{7392E690-1F70-4520-8091-55B98C04D5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582" y="1569374"/>
            <a:ext cx="2736304" cy="1825114"/>
          </a:xfrm>
          <a:prstGeom prst="rect">
            <a:avLst/>
          </a:prstGeom>
        </p:spPr>
      </p:pic>
      <p:pic>
        <p:nvPicPr>
          <p:cNvPr id="20" name="Afbeelding 19" descr="Afbeelding met persoon, person, muur&#10;&#10;Automatisch gegenereerde beschrijving">
            <a:extLst>
              <a:ext uri="{FF2B5EF4-FFF2-40B4-BE49-F238E27FC236}">
                <a16:creationId xmlns:a16="http://schemas.microsoft.com/office/drawing/2014/main" id="{AAFEE436-84F4-49B5-97F1-9004F76CF0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258" y="2702313"/>
            <a:ext cx="2692272" cy="1798438"/>
          </a:xfrm>
          <a:prstGeom prst="rect">
            <a:avLst/>
          </a:prstGeom>
        </p:spPr>
      </p:pic>
      <p:pic>
        <p:nvPicPr>
          <p:cNvPr id="22" name="Afbeelding 21" descr="Afbeelding met persoon, muur&#10;&#10;Automatisch gegenereerde beschrijving">
            <a:extLst>
              <a:ext uri="{FF2B5EF4-FFF2-40B4-BE49-F238E27FC236}">
                <a16:creationId xmlns:a16="http://schemas.microsoft.com/office/drawing/2014/main" id="{668A103D-FE96-4472-B77D-9CDFDB21EA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5077" y="2141322"/>
            <a:ext cx="2692270" cy="1798437"/>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07" y="343798"/>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609118" y="2432856"/>
            <a:ext cx="5301925" cy="8579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9077" y="2352039"/>
            <a:ext cx="57606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verbinden</a:t>
            </a:r>
            <a:endParaRPr lang="nl-NL" sz="12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flipH="1">
            <a:off x="4977161" y="1511184"/>
            <a:ext cx="1301440" cy="91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3251112" y="3484687"/>
            <a:ext cx="2284474" cy="1182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992820" y="4383013"/>
            <a:ext cx="4528246" cy="7347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3980922" y="4377461"/>
            <a:ext cx="4540144" cy="73472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saamhorigheid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565057" y="110031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565057" y="1081941"/>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respect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284008" y="5085184"/>
            <a:ext cx="5237058" cy="8521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310674" y="5108648"/>
            <a:ext cx="5359651" cy="25264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gevoel dat je bij elkaar hoort, de verbondenheid</a:t>
            </a:r>
            <a:endParaRPr lang="nl-NL" sz="1100" dirty="0">
              <a:effectLst/>
              <a:latin typeface="Century Gothic" panose="020B0502020202020204" pitchFamily="34" charset="0"/>
              <a:ea typeface="Calibri"/>
              <a:cs typeface="Times New Roman"/>
            </a:endParaRPr>
          </a:p>
        </p:txBody>
      </p:sp>
      <p:pic>
        <p:nvPicPr>
          <p:cNvPr id="3" name="Afbeelding 2" descr="Afbeelding met persoon, person&#10;&#10;Automatisch gegenereerde beschrijving">
            <a:extLst>
              <a:ext uri="{FF2B5EF4-FFF2-40B4-BE49-F238E27FC236}">
                <a16:creationId xmlns:a16="http://schemas.microsoft.com/office/drawing/2014/main" id="{DE13BEDB-D807-422E-BC31-C2B1219E18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057" y="4810828"/>
            <a:ext cx="1798340" cy="1201291"/>
          </a:xfrm>
          <a:prstGeom prst="rect">
            <a:avLst/>
          </a:prstGeom>
        </p:spPr>
      </p:pic>
      <p:pic>
        <p:nvPicPr>
          <p:cNvPr id="20" name="Afbeelding 19" descr="Afbeelding met persoon, bank, buitenshuis, zitten&#10;&#10;Automatisch gegenereerde beschrijving">
            <a:extLst>
              <a:ext uri="{FF2B5EF4-FFF2-40B4-BE49-F238E27FC236}">
                <a16:creationId xmlns:a16="http://schemas.microsoft.com/office/drawing/2014/main" id="{BAEE4EC4-F6A7-032C-0F29-5D832E3574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366" y="681951"/>
            <a:ext cx="2441746" cy="1616436"/>
          </a:xfrm>
          <a:prstGeom prst="rect">
            <a:avLst/>
          </a:prstGeom>
        </p:spPr>
      </p:pic>
      <p:sp>
        <p:nvSpPr>
          <p:cNvPr id="23" name="Text Box 14">
            <a:extLst>
              <a:ext uri="{FF2B5EF4-FFF2-40B4-BE49-F238E27FC236}">
                <a16:creationId xmlns:a16="http://schemas.microsoft.com/office/drawing/2014/main" id="{09BB1BD7-3C7F-CAEC-DBEB-16FD32050EB3}"/>
              </a:ext>
            </a:extLst>
          </p:cNvPr>
          <p:cNvSpPr txBox="1"/>
          <p:nvPr/>
        </p:nvSpPr>
        <p:spPr>
          <a:xfrm>
            <a:off x="609117" y="3265283"/>
            <a:ext cx="5301925" cy="59658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621A6946-9685-20C4-F14F-EF8CF0D1AD18}"/>
              </a:ext>
            </a:extLst>
          </p:cNvPr>
          <p:cNvSpPr txBox="1">
            <a:spLocks noChangeArrowheads="1"/>
          </p:cNvSpPr>
          <p:nvPr/>
        </p:nvSpPr>
        <p:spPr bwMode="auto">
          <a:xfrm>
            <a:off x="663476" y="3288747"/>
            <a:ext cx="5359651" cy="25264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samenbrengen</a:t>
            </a:r>
            <a:endParaRPr lang="nl-NL" sz="1100" dirty="0">
              <a:effectLst/>
              <a:latin typeface="Century Gothic" panose="020B0502020202020204" pitchFamily="34" charset="0"/>
              <a:ea typeface="Calibri"/>
              <a:cs typeface="Times New Roman"/>
            </a:endParaRPr>
          </a:p>
        </p:txBody>
      </p:sp>
      <p:pic>
        <p:nvPicPr>
          <p:cNvPr id="26" name="Afbeelding 25" descr="Afbeelding met persoon, muur, overdekt, kleding&#10;&#10;Automatisch gegenereerde beschrijving">
            <a:extLst>
              <a:ext uri="{FF2B5EF4-FFF2-40B4-BE49-F238E27FC236}">
                <a16:creationId xmlns:a16="http://schemas.microsoft.com/office/drawing/2014/main" id="{62F9C205-D708-8A11-1C5D-1D8039ADE8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8642" y="1791618"/>
            <a:ext cx="1725171" cy="972997"/>
          </a:xfrm>
          <a:prstGeom prst="rect">
            <a:avLst/>
          </a:prstGeom>
        </p:spPr>
      </p:pic>
    </p:spTree>
    <p:extLst>
      <p:ext uri="{BB962C8B-B14F-4D97-AF65-F5344CB8AC3E}">
        <p14:creationId xmlns:p14="http://schemas.microsoft.com/office/powerpoint/2010/main" val="367080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3016210"/>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rekenen op</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vertrouwen op, </a:t>
            </a:r>
          </a:p>
          <a:p>
            <a:pPr fontAlgn="t"/>
            <a:r>
              <a:rPr lang="nl-NL" sz="4400" dirty="0">
                <a:latin typeface="Century Gothic" panose="020B0502020202020204" pitchFamily="34" charset="0"/>
              </a:rPr>
              <a:t>   verwachten</a:t>
            </a:r>
          </a:p>
          <a:p>
            <a:r>
              <a:rPr lang="nl-NL" sz="2800" i="1" dirty="0">
                <a:solidFill>
                  <a:srgbClr val="387038"/>
                </a:solidFill>
                <a:latin typeface="Century Gothic" panose="020B0502020202020204" pitchFamily="34" charset="0"/>
                <a:cs typeface="Times New Roman"/>
              </a:rPr>
              <a:t>De kunstenaar </a:t>
            </a:r>
            <a:r>
              <a:rPr lang="nl-NL" sz="2800" i="1" u="sng" dirty="0">
                <a:solidFill>
                  <a:srgbClr val="387038"/>
                </a:solidFill>
                <a:latin typeface="Century Gothic" panose="020B0502020202020204" pitchFamily="34" charset="0"/>
                <a:cs typeface="Times New Roman"/>
              </a:rPr>
              <a:t>rekende op</a:t>
            </a:r>
            <a:r>
              <a:rPr lang="nl-NL" sz="2800" i="1" dirty="0">
                <a:solidFill>
                  <a:srgbClr val="387038"/>
                </a:solidFill>
                <a:latin typeface="Century Gothic" panose="020B0502020202020204" pitchFamily="34" charset="0"/>
                <a:cs typeface="Times New Roman"/>
              </a:rPr>
              <a:t> veel positieve reacties. </a:t>
            </a:r>
            <a:endParaRPr lang="nl-NL" sz="2800" i="1" dirty="0">
              <a:solidFill>
                <a:srgbClr val="00B050"/>
              </a:solidFill>
              <a:latin typeface="Century Gothic" panose="020B0502020202020204" pitchFamily="34" charset="0"/>
            </a:endParaRPr>
          </a:p>
        </p:txBody>
      </p:sp>
      <p:pic>
        <p:nvPicPr>
          <p:cNvPr id="2" name="Afbeelding 1" descr="Afbeelding met speelgoed&#10;&#10;Automatisch gegenereerde beschrijving">
            <a:extLst>
              <a:ext uri="{FF2B5EF4-FFF2-40B4-BE49-F238E27FC236}">
                <a16:creationId xmlns:a16="http://schemas.microsoft.com/office/drawing/2014/main" id="{74A9677B-A42F-2CF3-E8A3-4BEA85BD1F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332656"/>
            <a:ext cx="3024336" cy="2010471"/>
          </a:xfrm>
          <a:prstGeom prst="rect">
            <a:avLst/>
          </a:prstGeom>
        </p:spPr>
      </p:pic>
      <p:sp>
        <p:nvSpPr>
          <p:cNvPr id="3" name="Tekstvak 2">
            <a:extLst>
              <a:ext uri="{FF2B5EF4-FFF2-40B4-BE49-F238E27FC236}">
                <a16:creationId xmlns:a16="http://schemas.microsoft.com/office/drawing/2014/main" id="{21DD331E-66CE-EBAB-A075-8DD4E4D9E691}"/>
              </a:ext>
            </a:extLst>
          </p:cNvPr>
          <p:cNvSpPr txBox="1"/>
          <p:nvPr/>
        </p:nvSpPr>
        <p:spPr>
          <a:xfrm>
            <a:off x="32128" y="3195016"/>
            <a:ext cx="9144000" cy="344709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bovenal</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vooral,</a:t>
            </a:r>
          </a:p>
          <a:p>
            <a:pPr fontAlgn="t"/>
            <a:r>
              <a:rPr lang="nl-NL" sz="4400" dirty="0">
                <a:latin typeface="Century Gothic" panose="020B0502020202020204" pitchFamily="34" charset="0"/>
              </a:rPr>
              <a:t>   meer dan iets anders</a:t>
            </a:r>
          </a:p>
          <a:p>
            <a:r>
              <a:rPr lang="nl-NL" sz="2800" i="1" dirty="0">
                <a:solidFill>
                  <a:srgbClr val="387038"/>
                </a:solidFill>
                <a:latin typeface="Century Gothic" panose="020B0502020202020204" pitchFamily="34" charset="0"/>
                <a:cs typeface="Times New Roman"/>
              </a:rPr>
              <a:t>De kunstenaar moet inzet hebben, maar </a:t>
            </a:r>
            <a:br>
              <a:rPr lang="nl-NL" sz="2800" i="1" dirty="0">
                <a:solidFill>
                  <a:srgbClr val="387038"/>
                </a:solidFill>
                <a:latin typeface="Century Gothic" panose="020B0502020202020204" pitchFamily="34" charset="0"/>
                <a:cs typeface="Times New Roman"/>
              </a:rPr>
            </a:br>
            <a:r>
              <a:rPr lang="nl-NL" sz="2800" i="1" dirty="0">
                <a:solidFill>
                  <a:srgbClr val="387038"/>
                </a:solidFill>
                <a:latin typeface="Century Gothic" panose="020B0502020202020204" pitchFamily="34" charset="0"/>
                <a:cs typeface="Times New Roman"/>
              </a:rPr>
              <a:t>ze moet </a:t>
            </a:r>
            <a:r>
              <a:rPr lang="nl-NL" sz="2800" i="1" u="sng" dirty="0">
                <a:solidFill>
                  <a:srgbClr val="387038"/>
                </a:solidFill>
                <a:latin typeface="Century Gothic" panose="020B0502020202020204" pitchFamily="34" charset="0"/>
                <a:cs typeface="Times New Roman"/>
              </a:rPr>
              <a:t>bovenal</a:t>
            </a:r>
            <a:r>
              <a:rPr lang="nl-NL" sz="2800" i="1" dirty="0">
                <a:solidFill>
                  <a:srgbClr val="387038"/>
                </a:solidFill>
                <a:latin typeface="Century Gothic" panose="020B0502020202020204" pitchFamily="34" charset="0"/>
                <a:cs typeface="Times New Roman"/>
              </a:rPr>
              <a:t> kennis hebben.  </a:t>
            </a:r>
            <a:endParaRPr lang="nl-NL" sz="2800" i="1" dirty="0">
              <a:solidFill>
                <a:srgbClr val="00B050"/>
              </a:solidFill>
              <a:latin typeface="Century Gothic" panose="020B0502020202020204" pitchFamily="34" charset="0"/>
            </a:endParaRPr>
          </a:p>
        </p:txBody>
      </p:sp>
      <p:grpSp>
        <p:nvGrpSpPr>
          <p:cNvPr id="4" name="Groep 3">
            <a:extLst>
              <a:ext uri="{FF2B5EF4-FFF2-40B4-BE49-F238E27FC236}">
                <a16:creationId xmlns:a16="http://schemas.microsoft.com/office/drawing/2014/main" id="{40421A16-D946-26B9-84E2-E16AFD499C12}"/>
              </a:ext>
            </a:extLst>
          </p:cNvPr>
          <p:cNvGrpSpPr/>
          <p:nvPr/>
        </p:nvGrpSpPr>
        <p:grpSpPr>
          <a:xfrm>
            <a:off x="4800959" y="3195015"/>
            <a:ext cx="4147439" cy="2450181"/>
            <a:chOff x="323393" y="1462327"/>
            <a:chExt cx="8497214" cy="5019897"/>
          </a:xfrm>
        </p:grpSpPr>
        <p:pic>
          <p:nvPicPr>
            <p:cNvPr id="5" name="Afbeelding 4" descr="Afbeelding met persoon&#10;&#10;Automatisch gegenereerde beschrijving">
              <a:extLst>
                <a:ext uri="{FF2B5EF4-FFF2-40B4-BE49-F238E27FC236}">
                  <a16:creationId xmlns:a16="http://schemas.microsoft.com/office/drawing/2014/main" id="{7FC4E099-23B0-B0B6-00FA-E198C95FFF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343" y="2924944"/>
              <a:ext cx="2376264" cy="3557280"/>
            </a:xfrm>
            <a:prstGeom prst="rect">
              <a:avLst/>
            </a:prstGeom>
          </p:spPr>
        </p:pic>
        <p:pic>
          <p:nvPicPr>
            <p:cNvPr id="7" name="Afbeelding 6" descr="Afbeelding met overdekt&#10;&#10;Automatisch gegenereerde beschrijving">
              <a:extLst>
                <a:ext uri="{FF2B5EF4-FFF2-40B4-BE49-F238E27FC236}">
                  <a16:creationId xmlns:a16="http://schemas.microsoft.com/office/drawing/2014/main" id="{EDEA12C6-00EB-90BF-4C74-1F6B92A309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393" y="1462327"/>
              <a:ext cx="5888240" cy="3933345"/>
            </a:xfrm>
            <a:prstGeom prst="rect">
              <a:avLst/>
            </a:prstGeom>
          </p:spPr>
        </p:pic>
      </p:grpSp>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2" name="Tekstvak 1">
            <a:extLst>
              <a:ext uri="{FF2B5EF4-FFF2-40B4-BE49-F238E27FC236}">
                <a16:creationId xmlns:a16="http://schemas.microsoft.com/office/drawing/2014/main" id="{AFC182E2-8261-C0E2-A893-D532E226CC4D}"/>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voormalig</a:t>
            </a:r>
          </a:p>
        </p:txBody>
      </p:sp>
      <p:pic>
        <p:nvPicPr>
          <p:cNvPr id="5" name="Afbeelding 4" descr="Afbeelding met gras, boom, buitenshuis, hemel&#10;&#10;Automatisch gegenereerde beschrijving">
            <a:extLst>
              <a:ext uri="{FF2B5EF4-FFF2-40B4-BE49-F238E27FC236}">
                <a16:creationId xmlns:a16="http://schemas.microsoft.com/office/drawing/2014/main" id="{E56C9A25-B950-20B9-473D-E45ED6D4C1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360" y="1499723"/>
            <a:ext cx="7674768" cy="5126745"/>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motto</a:t>
            </a:r>
          </a:p>
        </p:txBody>
      </p:sp>
      <p:sp>
        <p:nvSpPr>
          <p:cNvPr id="3" name="Tekstballon: ovaal 2">
            <a:extLst>
              <a:ext uri="{FF2B5EF4-FFF2-40B4-BE49-F238E27FC236}">
                <a16:creationId xmlns:a16="http://schemas.microsoft.com/office/drawing/2014/main" id="{611B976C-5790-BAF8-7E2F-81D2A47E42AC}"/>
              </a:ext>
            </a:extLst>
          </p:cNvPr>
          <p:cNvSpPr/>
          <p:nvPr/>
        </p:nvSpPr>
        <p:spPr>
          <a:xfrm>
            <a:off x="275712" y="1916832"/>
            <a:ext cx="8592576" cy="3691218"/>
          </a:xfrm>
          <a:prstGeom prst="wedgeEllipseCallout">
            <a:avLst>
              <a:gd name="adj1" fmla="val -34416"/>
              <a:gd name="adj2" fmla="val 71528"/>
            </a:avLst>
          </a:prstGeom>
          <a:solidFill>
            <a:srgbClr val="DBEDDB"/>
          </a:solidFill>
          <a:ln>
            <a:solidFill>
              <a:srgbClr val="DBE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0D89C8CD-DC5F-8179-C03D-ED1F5D975343}"/>
              </a:ext>
            </a:extLst>
          </p:cNvPr>
          <p:cNvSpPr txBox="1"/>
          <p:nvPr/>
        </p:nvSpPr>
        <p:spPr>
          <a:xfrm>
            <a:off x="611560" y="3427864"/>
            <a:ext cx="8136904" cy="646331"/>
          </a:xfrm>
          <a:prstGeom prst="rect">
            <a:avLst/>
          </a:prstGeom>
          <a:noFill/>
        </p:spPr>
        <p:txBody>
          <a:bodyPr wrap="square" rtlCol="0">
            <a:spAutoFit/>
          </a:bodyPr>
          <a:lstStyle/>
          <a:p>
            <a:r>
              <a:rPr lang="nl-NL" sz="3600" i="1" dirty="0">
                <a:solidFill>
                  <a:schemeClr val="accent3">
                    <a:lumMod val="75000"/>
                  </a:schemeClr>
                </a:solidFill>
                <a:latin typeface="Century Gothic" panose="020B0502020202020204" pitchFamily="34" charset="0"/>
              </a:rPr>
              <a:t>“Kunst is positief voor de omgeving”</a:t>
            </a:r>
          </a:p>
        </p:txBody>
      </p:sp>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verbinden</a:t>
            </a:r>
          </a:p>
        </p:txBody>
      </p:sp>
      <p:pic>
        <p:nvPicPr>
          <p:cNvPr id="4" name="Afbeelding 3" descr="Afbeelding met persoon, bank, buitenshuis, zitten&#10;&#10;Automatisch gegenereerde beschrijving">
            <a:extLst>
              <a:ext uri="{FF2B5EF4-FFF2-40B4-BE49-F238E27FC236}">
                <a16:creationId xmlns:a16="http://schemas.microsoft.com/office/drawing/2014/main" id="{F74EBB98-A8D9-4F03-5D43-91978FD617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024" y="1484784"/>
            <a:ext cx="7505952" cy="496894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inzet</a:t>
            </a:r>
          </a:p>
        </p:txBody>
      </p:sp>
      <p:pic>
        <p:nvPicPr>
          <p:cNvPr id="3" name="Afbeelding 2" descr="Afbeelding met persoon&#10;&#10;Automatisch gegenereerde beschrijving">
            <a:extLst>
              <a:ext uri="{FF2B5EF4-FFF2-40B4-BE49-F238E27FC236}">
                <a16:creationId xmlns:a16="http://schemas.microsoft.com/office/drawing/2014/main" id="{F92A1405-5AA6-EAFB-BBCB-B01C937230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11960" y="299688"/>
            <a:ext cx="4180762" cy="6258624"/>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bovenal</a:t>
            </a:r>
          </a:p>
        </p:txBody>
      </p:sp>
      <p:grpSp>
        <p:nvGrpSpPr>
          <p:cNvPr id="5" name="Groep 4">
            <a:extLst>
              <a:ext uri="{FF2B5EF4-FFF2-40B4-BE49-F238E27FC236}">
                <a16:creationId xmlns:a16="http://schemas.microsoft.com/office/drawing/2014/main" id="{2A898724-8F9F-51B4-2720-83B337BD7055}"/>
              </a:ext>
            </a:extLst>
          </p:cNvPr>
          <p:cNvGrpSpPr/>
          <p:nvPr/>
        </p:nvGrpSpPr>
        <p:grpSpPr>
          <a:xfrm>
            <a:off x="323393" y="1462327"/>
            <a:ext cx="8497214" cy="5019897"/>
            <a:chOff x="323393" y="1462327"/>
            <a:chExt cx="8497214" cy="5019897"/>
          </a:xfrm>
        </p:grpSpPr>
        <p:pic>
          <p:nvPicPr>
            <p:cNvPr id="2" name="Afbeelding 1" descr="Afbeelding met persoon&#10;&#10;Automatisch gegenereerde beschrijving">
              <a:extLst>
                <a:ext uri="{FF2B5EF4-FFF2-40B4-BE49-F238E27FC236}">
                  <a16:creationId xmlns:a16="http://schemas.microsoft.com/office/drawing/2014/main" id="{7AAA60CC-E4FB-AF8D-B7FA-2B55C4C42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343" y="2924944"/>
              <a:ext cx="2376264" cy="3557280"/>
            </a:xfrm>
            <a:prstGeom prst="rect">
              <a:avLst/>
            </a:prstGeom>
          </p:spPr>
        </p:pic>
        <p:pic>
          <p:nvPicPr>
            <p:cNvPr id="4" name="Afbeelding 3" descr="Afbeelding met overdekt&#10;&#10;Automatisch gegenereerde beschrijving">
              <a:extLst>
                <a:ext uri="{FF2B5EF4-FFF2-40B4-BE49-F238E27FC236}">
                  <a16:creationId xmlns:a16="http://schemas.microsoft.com/office/drawing/2014/main" id="{793565C2-C8E0-89EE-CD34-07F58C44A1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393" y="1462327"/>
              <a:ext cx="5888240" cy="3933345"/>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voorstander</a:t>
            </a:r>
          </a:p>
        </p:txBody>
      </p:sp>
      <p:pic>
        <p:nvPicPr>
          <p:cNvPr id="4" name="Afbeelding 3" descr="Afbeelding met persoon&#10;&#10;Automatisch gegenereerde beschrijving">
            <a:extLst>
              <a:ext uri="{FF2B5EF4-FFF2-40B4-BE49-F238E27FC236}">
                <a16:creationId xmlns:a16="http://schemas.microsoft.com/office/drawing/2014/main" id="{F771BE17-D8B4-A922-23A3-04932E0A75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296098"/>
            <a:ext cx="4724988" cy="3156293"/>
          </a:xfrm>
          <a:prstGeom prst="rect">
            <a:avLst/>
          </a:prstGeom>
        </p:spPr>
      </p:pic>
      <p:sp>
        <p:nvSpPr>
          <p:cNvPr id="5" name="Tekstballon: ovaal 4">
            <a:extLst>
              <a:ext uri="{FF2B5EF4-FFF2-40B4-BE49-F238E27FC236}">
                <a16:creationId xmlns:a16="http://schemas.microsoft.com/office/drawing/2014/main" id="{DE84AB51-587E-F2EF-6B42-B21AFA54E81E}"/>
              </a:ext>
            </a:extLst>
          </p:cNvPr>
          <p:cNvSpPr/>
          <p:nvPr/>
        </p:nvSpPr>
        <p:spPr>
          <a:xfrm>
            <a:off x="4396132" y="1226143"/>
            <a:ext cx="4724988" cy="3456384"/>
          </a:xfrm>
          <a:prstGeom prst="wedgeEllipseCallout">
            <a:avLst>
              <a:gd name="adj1" fmla="val -64053"/>
              <a:gd name="adj2" fmla="val 38690"/>
            </a:avLst>
          </a:prstGeom>
          <a:solidFill>
            <a:srgbClr val="DBEDDB"/>
          </a:solidFill>
          <a:ln>
            <a:solidFill>
              <a:srgbClr val="DBE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gras, boom, buitenshuis, hemel&#10;&#10;Automatisch gegenereerde beschrijving">
            <a:extLst>
              <a:ext uri="{FF2B5EF4-FFF2-40B4-BE49-F238E27FC236}">
                <a16:creationId xmlns:a16="http://schemas.microsoft.com/office/drawing/2014/main" id="{2C8E13B0-739A-8DC5-508A-49552DA2A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112" y="2204864"/>
            <a:ext cx="2522904" cy="1685300"/>
          </a:xfrm>
          <a:prstGeom prst="rect">
            <a:avLst/>
          </a:prstGeom>
        </p:spPr>
      </p:pic>
      <p:sp>
        <p:nvSpPr>
          <p:cNvPr id="8" name="Hart 7">
            <a:extLst>
              <a:ext uri="{FF2B5EF4-FFF2-40B4-BE49-F238E27FC236}">
                <a16:creationId xmlns:a16="http://schemas.microsoft.com/office/drawing/2014/main" id="{31E3EF68-DF45-B242-8814-FF5D093EBDD9}"/>
              </a:ext>
            </a:extLst>
          </p:cNvPr>
          <p:cNvSpPr/>
          <p:nvPr/>
        </p:nvSpPr>
        <p:spPr>
          <a:xfrm rot="20881974">
            <a:off x="5081052" y="1954963"/>
            <a:ext cx="792088" cy="72008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196F8D70-9A84-5B11-1CCC-7755C723870F}"/>
              </a:ext>
            </a:extLst>
          </p:cNvPr>
          <p:cNvGrpSpPr/>
          <p:nvPr/>
        </p:nvGrpSpPr>
        <p:grpSpPr>
          <a:xfrm>
            <a:off x="442950" y="476672"/>
            <a:ext cx="9169610" cy="5505400"/>
            <a:chOff x="442950" y="476672"/>
            <a:chExt cx="9169610" cy="5505400"/>
          </a:xfrm>
        </p:grpSpPr>
        <p:pic>
          <p:nvPicPr>
            <p:cNvPr id="1026" name="Picture 2">
              <a:extLst>
                <a:ext uri="{FF2B5EF4-FFF2-40B4-BE49-F238E27FC236}">
                  <a16:creationId xmlns:a16="http://schemas.microsoft.com/office/drawing/2014/main" id="{CB4AE439-6B87-7BDD-3BED-77746B67A0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950" y="476672"/>
              <a:ext cx="8258100" cy="55054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42EDE907-5651-BFC0-033F-5043D973C61F}"/>
                </a:ext>
              </a:extLst>
            </p:cNvPr>
            <p:cNvSpPr txBox="1"/>
            <p:nvPr/>
          </p:nvSpPr>
          <p:spPr>
            <a:xfrm>
              <a:off x="451726" y="5733256"/>
              <a:ext cx="9160834" cy="184666"/>
            </a:xfrm>
            <a:prstGeom prst="rect">
              <a:avLst/>
            </a:prstGeom>
            <a:noFill/>
          </p:spPr>
          <p:txBody>
            <a:bodyPr wrap="square">
              <a:spAutoFit/>
            </a:bodyPr>
            <a:lstStyle/>
            <a:p>
              <a:r>
                <a:rPr lang="nl-NL" sz="600" dirty="0">
                  <a:solidFill>
                    <a:schemeClr val="bg1">
                      <a:lumMod val="85000"/>
                    </a:schemeClr>
                  </a:solidFill>
                </a:rPr>
                <a:t>https://www.atlasobscura.com/places/giant-clothespin-sculpture</a:t>
              </a:r>
            </a:p>
          </p:txBody>
        </p:sp>
      </p:grpSp>
    </p:spTree>
    <p:extLst>
      <p:ext uri="{BB962C8B-B14F-4D97-AF65-F5344CB8AC3E}">
        <p14:creationId xmlns:p14="http://schemas.microsoft.com/office/powerpoint/2010/main" val="146276351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TotalTime>
  <Words>812</Words>
  <Application>Microsoft Office PowerPoint</Application>
  <PresentationFormat>Diavoorstelling (4:3)</PresentationFormat>
  <Paragraphs>207</Paragraphs>
  <Slides>23</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494</cp:revision>
  <dcterms:created xsi:type="dcterms:W3CDTF">2021-06-08T06:13:59Z</dcterms:created>
  <dcterms:modified xsi:type="dcterms:W3CDTF">2023-04-18T09:28:22Z</dcterms:modified>
</cp:coreProperties>
</file>