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437" r:id="rId2"/>
    <p:sldId id="548" r:id="rId3"/>
    <p:sldId id="1482" r:id="rId4"/>
    <p:sldId id="1475" r:id="rId5"/>
    <p:sldId id="1461" r:id="rId6"/>
    <p:sldId id="1477" r:id="rId7"/>
    <p:sldId id="1483" r:id="rId8"/>
    <p:sldId id="1478" r:id="rId9"/>
    <p:sldId id="1476" r:id="rId10"/>
    <p:sldId id="1481" r:id="rId11"/>
    <p:sldId id="1503" r:id="rId12"/>
    <p:sldId id="1460" r:id="rId13"/>
    <p:sldId id="1479" r:id="rId14"/>
    <p:sldId id="934" r:id="rId15"/>
    <p:sldId id="1499" r:id="rId16"/>
    <p:sldId id="1493" r:id="rId17"/>
    <p:sldId id="1501" r:id="rId18"/>
    <p:sldId id="1494" r:id="rId19"/>
    <p:sldId id="1486" r:id="rId20"/>
    <p:sldId id="1498" r:id="rId21"/>
    <p:sldId id="1495" r:id="rId22"/>
    <p:sldId id="1194" r:id="rId23"/>
    <p:sldId id="1500" r:id="rId24"/>
    <p:sldId id="1502"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2"/>
            <p14:sldId id="1475"/>
            <p14:sldId id="1461"/>
            <p14:sldId id="1477"/>
            <p14:sldId id="1483"/>
            <p14:sldId id="1478"/>
            <p14:sldId id="1476"/>
            <p14:sldId id="1481"/>
            <p14:sldId id="1503"/>
            <p14:sldId id="1460"/>
            <p14:sldId id="1479"/>
            <p14:sldId id="934"/>
            <p14:sldId id="1499"/>
            <p14:sldId id="1493"/>
            <p14:sldId id="1501"/>
            <p14:sldId id="1494"/>
            <p14:sldId id="1486"/>
            <p14:sldId id="1498"/>
            <p14:sldId id="1495"/>
            <p14:sldId id="1194"/>
            <p14:sldId id="1500"/>
            <p14:sldId id="15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5226" autoAdjust="0"/>
  </p:normalViewPr>
  <p:slideViewPr>
    <p:cSldViewPr>
      <p:cViewPr varScale="1">
        <p:scale>
          <a:sx n="82" d="100"/>
          <a:sy n="82" d="100"/>
        </p:scale>
        <p:origin x="1162"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4-4-2023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4-4-2023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b="1" dirty="0"/>
              <a:t>ongeschonden:</a:t>
            </a:r>
            <a:r>
              <a:rPr lang="nl-NL" dirty="0"/>
              <a:t> heel en compleet</a:t>
            </a:r>
          </a:p>
          <a:p>
            <a:pPr fontAlgn="t"/>
            <a:r>
              <a:rPr lang="nl-NL" b="1" dirty="0"/>
              <a:t>de donatie: </a:t>
            </a:r>
            <a:r>
              <a:rPr lang="nl-NL" dirty="0"/>
              <a:t>de gift, meestal geld</a:t>
            </a:r>
          </a:p>
          <a:p>
            <a:pPr fontAlgn="t"/>
            <a:r>
              <a:rPr lang="nl-NL" b="1" dirty="0"/>
              <a:t>immers:</a:t>
            </a:r>
            <a:r>
              <a:rPr lang="nl-NL" dirty="0"/>
              <a:t> namelijk</a:t>
            </a:r>
          </a:p>
          <a:p>
            <a:pPr fontAlgn="t"/>
            <a:r>
              <a:rPr lang="nl-NL" b="1" dirty="0"/>
              <a:t>exact: </a:t>
            </a:r>
            <a:r>
              <a:rPr lang="nl-NL" dirty="0"/>
              <a:t>precies</a:t>
            </a:r>
          </a:p>
          <a:p>
            <a:pPr fontAlgn="t"/>
            <a:r>
              <a:rPr lang="nl-NL" b="1" dirty="0"/>
              <a:t>bevestigen: </a:t>
            </a:r>
            <a:r>
              <a:rPr lang="nl-NL" dirty="0"/>
              <a:t>zeggen dat iets klopt</a:t>
            </a:r>
          </a:p>
          <a:p>
            <a:pPr fontAlgn="t"/>
            <a:r>
              <a:rPr lang="nl-NL" b="1" dirty="0"/>
              <a:t>heffen: </a:t>
            </a:r>
            <a:r>
              <a:rPr lang="nl-NL" dirty="0"/>
              <a:t>iets verplicht laten betalen</a:t>
            </a:r>
          </a:p>
          <a:p>
            <a:pPr fontAlgn="t"/>
            <a:r>
              <a:rPr lang="nl-NL" b="1" dirty="0"/>
              <a:t>concreet: </a:t>
            </a:r>
            <a:r>
              <a:rPr lang="nl-NL" dirty="0"/>
              <a:t>duidelijk, werkelijk</a:t>
            </a:r>
          </a:p>
          <a:p>
            <a:pPr fontAlgn="t"/>
            <a:r>
              <a:rPr lang="nl-NL" b="1" dirty="0"/>
              <a:t>hanteren: </a:t>
            </a:r>
            <a:r>
              <a:rPr lang="nl-NL" dirty="0"/>
              <a:t>gebruiken</a:t>
            </a:r>
          </a:p>
          <a:p>
            <a:pPr fontAlgn="t"/>
            <a:r>
              <a:rPr lang="nl-NL" b="1" dirty="0"/>
              <a:t>geneigd zijn om: </a:t>
            </a:r>
            <a:r>
              <a:rPr lang="nl-NL" dirty="0"/>
              <a:t>het gevoel hebben iets te willen of te moeten doen</a:t>
            </a:r>
          </a:p>
          <a:p>
            <a:pPr fontAlgn="t"/>
            <a:r>
              <a:rPr lang="nl-NL" b="1" dirty="0"/>
              <a:t>het exemplaar: </a:t>
            </a:r>
            <a:r>
              <a:rPr lang="nl-NL" dirty="0"/>
              <a:t>een ding waar er meer van zijn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dirty="0"/>
          </a:p>
        </p:txBody>
      </p:sp>
    </p:spTree>
    <p:extLst>
      <p:ext uri="{BB962C8B-B14F-4D97-AF65-F5344CB8AC3E}">
        <p14:creationId xmlns:p14="http://schemas.microsoft.com/office/powerpoint/2010/main" val="2060371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72256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40664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4-4-2023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4-4-2023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4-4-2023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4-4-2023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4-4-2023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4-4-2023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4-4-2023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800" u="sng" dirty="0" err="1">
                <a:solidFill>
                  <a:prstClr val="black"/>
                </a:solidFill>
              </a:rPr>
              <a:t>Semantisatieverhaal</a:t>
            </a:r>
            <a:r>
              <a:rPr lang="nl-NL" sz="1800" u="sng" dirty="0">
                <a:solidFill>
                  <a:prstClr val="black"/>
                </a:solidFill>
              </a:rPr>
              <a:t> B:</a:t>
            </a:r>
          </a:p>
          <a:p>
            <a:pPr marL="0" lvl="0" indent="0">
              <a:spcBef>
                <a:spcPts val="200"/>
              </a:spcBef>
              <a:spcAft>
                <a:spcPts val="200"/>
              </a:spcAft>
              <a:buNone/>
            </a:pPr>
            <a:r>
              <a:rPr lang="nl-NL" sz="1800" dirty="0">
                <a:ea typeface="Times New Roman" panose="02020603050405020304" pitchFamily="18" charset="0"/>
                <a:cs typeface="Arial" panose="020B0604020202020204" pitchFamily="34" charset="0"/>
              </a:rPr>
              <a:t>Ik ben zo blij dat de lente is begonnen! Gisteren scheen de zon. En dan </a:t>
            </a:r>
            <a:r>
              <a:rPr lang="nl-NL" sz="1800" b="1" u="sng" dirty="0">
                <a:ea typeface="Times New Roman" panose="02020603050405020304" pitchFamily="18" charset="0"/>
                <a:cs typeface="Arial" panose="020B0604020202020204" pitchFamily="34" charset="0"/>
              </a:rPr>
              <a:t>ben ik altijd geneigd om</a:t>
            </a:r>
            <a:r>
              <a:rPr lang="nl-NL" sz="1800" dirty="0">
                <a:ea typeface="Times New Roman" panose="02020603050405020304" pitchFamily="18" charset="0"/>
                <a:cs typeface="Arial" panose="020B0604020202020204" pitchFamily="34" charset="0"/>
              </a:rPr>
              <a:t> de was buiten op te hangen om te drogen. Ik </a:t>
            </a:r>
            <a:r>
              <a:rPr lang="nl-NL" sz="1800" b="1" i="1" dirty="0">
                <a:ea typeface="Times New Roman" panose="02020603050405020304" pitchFamily="18" charset="0"/>
                <a:cs typeface="Arial" panose="020B0604020202020204" pitchFamily="34" charset="0"/>
              </a:rPr>
              <a:t>heb dan het gevoel dat te moeten doen</a:t>
            </a:r>
            <a:r>
              <a:rPr lang="nl-NL" sz="1800" dirty="0">
                <a:ea typeface="Times New Roman" panose="02020603050405020304" pitchFamily="18" charset="0"/>
                <a:cs typeface="Arial" panose="020B0604020202020204" pitchFamily="34" charset="0"/>
              </a:rPr>
              <a:t>. Daar gaat de was altijd zo lekker van ruiken en het bespaart geld. De energieprijzen zijn </a:t>
            </a:r>
            <a:r>
              <a:rPr lang="nl-NL" sz="1800" b="1" u="sng" dirty="0">
                <a:ea typeface="Times New Roman" panose="02020603050405020304" pitchFamily="18" charset="0"/>
                <a:cs typeface="Arial" panose="020B0604020202020204" pitchFamily="34" charset="0"/>
              </a:rPr>
              <a:t>immers</a:t>
            </a:r>
            <a:r>
              <a:rPr lang="nl-NL" sz="1800" b="1" dirty="0">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of </a:t>
            </a:r>
            <a:r>
              <a:rPr lang="nl-NL" sz="1800" b="1" i="1" dirty="0">
                <a:ea typeface="Times New Roman" panose="02020603050405020304" pitchFamily="18" charset="0"/>
                <a:cs typeface="Arial" panose="020B0604020202020204" pitchFamily="34" charset="0"/>
              </a:rPr>
              <a:t>namelijk</a:t>
            </a:r>
            <a:r>
              <a:rPr lang="nl-NL" sz="1800" dirty="0">
                <a:ea typeface="Times New Roman" panose="02020603050405020304" pitchFamily="18" charset="0"/>
                <a:cs typeface="Arial" panose="020B0604020202020204" pitchFamily="34" charset="0"/>
              </a:rPr>
              <a:t> nog steeds heel hoog. </a:t>
            </a:r>
            <a:r>
              <a:rPr lang="nl-NL" sz="1800" b="1" u="sng" dirty="0">
                <a:ea typeface="Times New Roman" panose="02020603050405020304" pitchFamily="18" charset="0"/>
                <a:cs typeface="Arial" panose="020B0604020202020204" pitchFamily="34" charset="0"/>
              </a:rPr>
              <a:t>Concreet</a:t>
            </a:r>
            <a:r>
              <a:rPr lang="nl-NL" sz="1800" dirty="0">
                <a:ea typeface="Times New Roman" panose="02020603050405020304" pitchFamily="18" charset="0"/>
                <a:cs typeface="Arial" panose="020B0604020202020204" pitchFamily="34" charset="0"/>
              </a:rPr>
              <a:t> of </a:t>
            </a:r>
            <a:r>
              <a:rPr lang="nl-NL" sz="1800" b="1" i="1" dirty="0">
                <a:ea typeface="Times New Roman" panose="02020603050405020304" pitchFamily="18" charset="0"/>
                <a:cs typeface="Arial" panose="020B0604020202020204" pitchFamily="34" charset="0"/>
              </a:rPr>
              <a:t>werkelijk</a:t>
            </a:r>
            <a:r>
              <a:rPr lang="nl-NL" sz="1800" dirty="0">
                <a:ea typeface="Times New Roman" panose="02020603050405020304" pitchFamily="18" charset="0"/>
                <a:cs typeface="Arial" panose="020B0604020202020204" pitchFamily="34" charset="0"/>
              </a:rPr>
              <a:t> betekent dat, dat het drogen van je was in de wasdroger heel veel duurder is dan de was in de buitenlucht laten drogen. Maar… in april kan het ook plotseling regenen. Dus het is goed om naar het weerbericht te kijken. Als er wordt </a:t>
            </a:r>
            <a:r>
              <a:rPr lang="nl-NL" sz="1800" b="1" u="sng" dirty="0">
                <a:ea typeface="Times New Roman" panose="02020603050405020304" pitchFamily="18" charset="0"/>
                <a:cs typeface="Arial" panose="020B0604020202020204" pitchFamily="34" charset="0"/>
              </a:rPr>
              <a:t>bevestigd</a:t>
            </a:r>
            <a:r>
              <a:rPr lang="nl-NL" sz="1800" dirty="0">
                <a:ea typeface="Times New Roman" panose="02020603050405020304" pitchFamily="18" charset="0"/>
                <a:cs typeface="Arial" panose="020B0604020202020204" pitchFamily="34" charset="0"/>
              </a:rPr>
              <a:t> dat de zon de hele dag schijnt, kun je zonder zorgen je was buiten ophangen. Bevestigen betekent </a:t>
            </a:r>
            <a:r>
              <a:rPr lang="nl-NL" sz="1800" b="1" i="1" dirty="0">
                <a:ea typeface="Times New Roman" panose="02020603050405020304" pitchFamily="18" charset="0"/>
                <a:cs typeface="Arial" panose="020B0604020202020204" pitchFamily="34" charset="0"/>
              </a:rPr>
              <a:t>zeggen dat iets klopt</a:t>
            </a:r>
            <a:r>
              <a:rPr lang="nl-NL" sz="1800" dirty="0">
                <a:ea typeface="Times New Roman" panose="02020603050405020304" pitchFamily="18" charset="0"/>
                <a:cs typeface="Arial" panose="020B0604020202020204" pitchFamily="34" charset="0"/>
              </a:rPr>
              <a:t>. </a:t>
            </a:r>
          </a:p>
          <a:p>
            <a:pPr marL="0" lvl="0" indent="0">
              <a:spcBef>
                <a:spcPts val="200"/>
              </a:spcBef>
              <a:spcAft>
                <a:spcPts val="200"/>
              </a:spcAft>
              <a:buNone/>
            </a:pPr>
            <a:r>
              <a:rPr lang="nl-NL" sz="1800" dirty="0">
                <a:effectLst/>
                <a:ea typeface="Times New Roman" panose="02020603050405020304" pitchFamily="18" charset="0"/>
                <a:cs typeface="Arial" panose="020B0604020202020204" pitchFamily="34" charset="0"/>
              </a:rPr>
              <a:t>Ik heb wel e</a:t>
            </a:r>
            <a:r>
              <a:rPr lang="nl-NL" sz="1800" dirty="0">
                <a:ea typeface="Times New Roman" panose="02020603050405020304" pitchFamily="18" charset="0"/>
                <a:cs typeface="Arial" panose="020B0604020202020204" pitchFamily="34" charset="0"/>
              </a:rPr>
              <a:t>en droger, maar het is een oud </a:t>
            </a:r>
            <a:r>
              <a:rPr lang="nl-NL" sz="1800" b="1" u="sng" dirty="0">
                <a:ea typeface="Times New Roman" panose="02020603050405020304" pitchFamily="18" charset="0"/>
                <a:cs typeface="Arial" panose="020B0604020202020204" pitchFamily="34" charset="0"/>
              </a:rPr>
              <a:t>exemplaar</a:t>
            </a:r>
            <a:r>
              <a:rPr lang="nl-NL" sz="1800" dirty="0">
                <a:ea typeface="Times New Roman" panose="02020603050405020304" pitchFamily="18" charset="0"/>
                <a:cs typeface="Arial" panose="020B0604020202020204" pitchFamily="34" charset="0"/>
              </a:rPr>
              <a:t> dat ik heb gekregen van mijn oma. Een exemplaar </a:t>
            </a:r>
            <a:r>
              <a:rPr lang="nl-NL" sz="1800" b="1" i="1" dirty="0">
                <a:ea typeface="Times New Roman" panose="02020603050405020304" pitchFamily="18" charset="0"/>
                <a:cs typeface="Arial" panose="020B0604020202020204" pitchFamily="34" charset="0"/>
              </a:rPr>
              <a:t>is het ding waar er meer van zijn</a:t>
            </a:r>
            <a:r>
              <a:rPr lang="nl-NL" sz="1800" dirty="0">
                <a:ea typeface="Times New Roman" panose="02020603050405020304" pitchFamily="18" charset="0"/>
                <a:cs typeface="Arial" panose="020B0604020202020204" pitchFamily="34" charset="0"/>
              </a:rPr>
              <a:t>. Het was eigenlijk </a:t>
            </a:r>
            <a:r>
              <a:rPr lang="nl-NL" sz="1800" b="1" u="sng" dirty="0">
                <a:ea typeface="Times New Roman" panose="02020603050405020304" pitchFamily="18" charset="0"/>
                <a:cs typeface="Arial" panose="020B0604020202020204" pitchFamily="34" charset="0"/>
              </a:rPr>
              <a:t>een donatie</a:t>
            </a:r>
            <a:r>
              <a:rPr lang="nl-NL" sz="1800" dirty="0">
                <a:ea typeface="Times New Roman" panose="02020603050405020304" pitchFamily="18" charset="0"/>
                <a:cs typeface="Arial" panose="020B0604020202020204" pitchFamily="34" charset="0"/>
              </a:rPr>
              <a:t>, </a:t>
            </a:r>
            <a:r>
              <a:rPr lang="nl-NL" sz="1800" b="1" i="1" dirty="0">
                <a:ea typeface="Times New Roman" panose="02020603050405020304" pitchFamily="18" charset="0"/>
                <a:cs typeface="Arial" panose="020B0604020202020204" pitchFamily="34" charset="0"/>
              </a:rPr>
              <a:t>een gift</a:t>
            </a:r>
            <a:r>
              <a:rPr lang="nl-NL" sz="1800" dirty="0">
                <a:ea typeface="Times New Roman" panose="02020603050405020304" pitchFamily="18" charset="0"/>
                <a:cs typeface="Arial" panose="020B0604020202020204" pitchFamily="34" charset="0"/>
              </a:rPr>
              <a:t> van haar toen ik op kamers ging wonen en echt geen geld had voor een wasdroger. Ik heb het stroomverbruik van deze oude wasdroger een keer </a:t>
            </a:r>
            <a:r>
              <a:rPr lang="nl-NL" sz="1800" b="1" u="sng" dirty="0">
                <a:ea typeface="Times New Roman" panose="02020603050405020304" pitchFamily="18" charset="0"/>
                <a:cs typeface="Arial" panose="020B0604020202020204" pitchFamily="34" charset="0"/>
              </a:rPr>
              <a:t>exact</a:t>
            </a:r>
            <a:r>
              <a:rPr lang="nl-NL" sz="1800" dirty="0">
                <a:ea typeface="Times New Roman" panose="02020603050405020304" pitchFamily="18" charset="0"/>
                <a:cs typeface="Arial" panose="020B0604020202020204" pitchFamily="34" charset="0"/>
              </a:rPr>
              <a:t>, </a:t>
            </a:r>
            <a:r>
              <a:rPr lang="nl-NL" sz="1800" b="1" i="1" dirty="0">
                <a:ea typeface="Times New Roman" panose="02020603050405020304" pitchFamily="18" charset="0"/>
                <a:cs typeface="Arial" panose="020B0604020202020204" pitchFamily="34" charset="0"/>
              </a:rPr>
              <a:t>precies</a:t>
            </a:r>
            <a:r>
              <a:rPr lang="nl-NL" sz="1800" dirty="0">
                <a:ea typeface="Times New Roman" panose="02020603050405020304" pitchFamily="18" charset="0"/>
                <a:cs typeface="Arial" panose="020B0604020202020204" pitchFamily="34" charset="0"/>
              </a:rPr>
              <a:t>, gemeten. En ik schrok van hoeveel stroom mijn droger nodig heeft. En dus ben ik blij als de was buiten drogen. </a:t>
            </a:r>
          </a:p>
          <a:p>
            <a:pPr marL="0" lvl="0" indent="0">
              <a:spcBef>
                <a:spcPts val="200"/>
              </a:spcBef>
              <a:spcAft>
                <a:spcPts val="200"/>
              </a:spcAft>
              <a:buNone/>
            </a:pPr>
            <a:r>
              <a:rPr lang="nl-NL" sz="1800" dirty="0">
                <a:effectLst/>
                <a:ea typeface="Times New Roman" panose="02020603050405020304" pitchFamily="18" charset="0"/>
                <a:cs typeface="Arial" panose="020B0604020202020204" pitchFamily="34" charset="0"/>
              </a:rPr>
              <a:t>Er is ook een vrouw, Helga Stentzel, die van haar was buiten kunst maakt. Ze </a:t>
            </a:r>
            <a:r>
              <a:rPr lang="nl-NL" sz="1800" b="1" u="sng" dirty="0">
                <a:effectLst/>
                <a:ea typeface="Times New Roman" panose="02020603050405020304" pitchFamily="18" charset="0"/>
                <a:cs typeface="Arial" panose="020B0604020202020204" pitchFamily="34" charset="0"/>
              </a:rPr>
              <a:t>hanteert</a:t>
            </a:r>
            <a:r>
              <a:rPr lang="nl-NL" sz="1800" dirty="0">
                <a:effectLst/>
                <a:ea typeface="Times New Roman" panose="02020603050405020304" pitchFamily="18" charset="0"/>
                <a:cs typeface="Arial" panose="020B0604020202020204" pitchFamily="34" charset="0"/>
              </a:rPr>
              <a:t> of </a:t>
            </a:r>
            <a:r>
              <a:rPr lang="nl-NL" sz="1800" b="1" i="1" dirty="0">
                <a:effectLst/>
                <a:ea typeface="Times New Roman" panose="02020603050405020304" pitchFamily="18" charset="0"/>
                <a:cs typeface="Arial" panose="020B0604020202020204" pitchFamily="34" charset="0"/>
              </a:rPr>
              <a:t>gebruikt</a:t>
            </a:r>
            <a:r>
              <a:rPr lang="nl-NL" sz="1800" dirty="0">
                <a:effectLst/>
                <a:ea typeface="Times New Roman" panose="02020603050405020304" pitchFamily="18" charset="0"/>
                <a:cs typeface="Arial" panose="020B0604020202020204" pitchFamily="34" charset="0"/>
              </a:rPr>
              <a:t> de was en de lijn op zo’n manier waardoor het op een dier lijkt. Zie je? </a:t>
            </a:r>
            <a:r>
              <a:rPr lang="nl-NL" sz="1800" dirty="0">
                <a:solidFill>
                  <a:schemeClr val="accent3"/>
                </a:solidFill>
                <a:effectLst/>
                <a:ea typeface="Times New Roman" panose="02020603050405020304" pitchFamily="18" charset="0"/>
                <a:cs typeface="Arial" panose="020B0604020202020204" pitchFamily="34" charset="0"/>
              </a:rPr>
              <a:t>(extra klik) </a:t>
            </a:r>
            <a:r>
              <a:rPr lang="nl-NL" sz="1800" dirty="0">
                <a:effectLst/>
                <a:ea typeface="Times New Roman" panose="02020603050405020304" pitchFamily="18" charset="0"/>
                <a:cs typeface="Arial" panose="020B0604020202020204" pitchFamily="34" charset="0"/>
              </a:rPr>
              <a:t>Ik hang mijn was gewoon aan de lijn. En ik ben dan blij als het allemaal aan de waslijn past. </a:t>
            </a:r>
            <a:r>
              <a:rPr lang="nl-NL" sz="1800" dirty="0">
                <a:ea typeface="Times New Roman" panose="02020603050405020304" pitchFamily="18" charset="0"/>
                <a:cs typeface="Arial" panose="020B0604020202020204" pitchFamily="34" charset="0"/>
              </a:rPr>
              <a:t>Ik ben ook altijd blij als de was </a:t>
            </a:r>
            <a:r>
              <a:rPr lang="nl-NL" sz="1800" b="1" u="sng" dirty="0">
                <a:ea typeface="Times New Roman" panose="02020603050405020304" pitchFamily="18" charset="0"/>
                <a:cs typeface="Arial" panose="020B0604020202020204" pitchFamily="34" charset="0"/>
              </a:rPr>
              <a:t>ongeschonden</a:t>
            </a:r>
            <a:r>
              <a:rPr lang="nl-NL" sz="1800" dirty="0">
                <a:ea typeface="Times New Roman" panose="02020603050405020304" pitchFamily="18" charset="0"/>
                <a:cs typeface="Arial" panose="020B0604020202020204" pitchFamily="34" charset="0"/>
              </a:rPr>
              <a:t>, dus </a:t>
            </a:r>
            <a:r>
              <a:rPr lang="nl-NL" sz="1800" b="1" i="1" dirty="0">
                <a:ea typeface="Times New Roman" panose="02020603050405020304" pitchFamily="18" charset="0"/>
                <a:cs typeface="Arial" panose="020B0604020202020204" pitchFamily="34" charset="0"/>
              </a:rPr>
              <a:t>heel en compleet</a:t>
            </a:r>
            <a:r>
              <a:rPr lang="nl-NL" sz="1800" dirty="0">
                <a:ea typeface="Times New Roman" panose="02020603050405020304" pitchFamily="18" charset="0"/>
                <a:cs typeface="Arial" panose="020B0604020202020204" pitchFamily="34" charset="0"/>
              </a:rPr>
              <a:t>, uit de wasmachine komt. Soms komen er namelijk kleine gaatjes in T-shirts. Ik denk dat dat door de wasmachine komt, maar dat weet ik niet zeker.</a:t>
            </a:r>
          </a:p>
          <a:p>
            <a:pPr marL="0" lvl="0" indent="0">
              <a:spcBef>
                <a:spcPts val="200"/>
              </a:spcBef>
              <a:spcAft>
                <a:spcPts val="200"/>
              </a:spcAft>
              <a:buNone/>
            </a:pPr>
            <a:r>
              <a:rPr lang="nl-NL" sz="1800" dirty="0">
                <a:effectLst/>
                <a:ea typeface="Times New Roman" panose="02020603050405020304" pitchFamily="18" charset="0"/>
                <a:cs typeface="Arial" panose="020B0604020202020204" pitchFamily="34" charset="0"/>
              </a:rPr>
              <a:t>Wist je trouwens dat als je droger kapot is en niet meer gemaakt kan worden, je deze gratis bij de milieustraat in kunt leveren? Nou ja, gratis… Je betaalt er eigenlijk al voor als je een elektrisch apparaat koopt. Er wordt dan ee</a:t>
            </a:r>
            <a:r>
              <a:rPr lang="nl-NL" sz="1800" dirty="0">
                <a:ea typeface="Times New Roman" panose="02020603050405020304" pitchFamily="18" charset="0"/>
                <a:cs typeface="Arial" panose="020B0604020202020204" pitchFamily="34" charset="0"/>
              </a:rPr>
              <a:t>n recyclingbijdrage </a:t>
            </a:r>
            <a:r>
              <a:rPr lang="nl-NL" sz="1800" b="1" u="sng" dirty="0">
                <a:ea typeface="Times New Roman" panose="02020603050405020304" pitchFamily="18" charset="0"/>
                <a:cs typeface="Arial" panose="020B0604020202020204" pitchFamily="34" charset="0"/>
              </a:rPr>
              <a:t>geheven</a:t>
            </a:r>
            <a:r>
              <a:rPr lang="nl-NL" sz="1800" dirty="0">
                <a:ea typeface="Times New Roman" panose="02020603050405020304" pitchFamily="18" charset="0"/>
                <a:cs typeface="Arial" panose="020B0604020202020204" pitchFamily="34" charset="0"/>
              </a:rPr>
              <a:t>. Heffen betekent </a:t>
            </a:r>
            <a:r>
              <a:rPr lang="nl-NL" sz="1800" b="1" i="1" dirty="0">
                <a:ea typeface="Times New Roman" panose="02020603050405020304" pitchFamily="18" charset="0"/>
                <a:cs typeface="Arial" panose="020B0604020202020204" pitchFamily="34" charset="0"/>
              </a:rPr>
              <a:t>iets verplicht laten betalen</a:t>
            </a:r>
            <a:r>
              <a:rPr lang="nl-NL" sz="1800" dirty="0">
                <a:ea typeface="Times New Roman" panose="02020603050405020304" pitchFamily="18" charset="0"/>
                <a:cs typeface="Arial" panose="020B0604020202020204" pitchFamily="34" charset="0"/>
              </a:rPr>
              <a:t>. Dat is wel handig, want dan heb je het dus alvast betaald.</a:t>
            </a:r>
            <a:r>
              <a:rPr lang="nl-NL" sz="18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18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hanteren</a:t>
            </a:r>
          </a:p>
        </p:txBody>
      </p:sp>
      <p:pic>
        <p:nvPicPr>
          <p:cNvPr id="2052" name="Picture 4" descr="Helga Stentzel | Saatchi Art">
            <a:extLst>
              <a:ext uri="{FF2B5EF4-FFF2-40B4-BE49-F238E27FC236}">
                <a16:creationId xmlns:a16="http://schemas.microsoft.com/office/drawing/2014/main" id="{98147499-39BC-4278-8873-C6CF085BA5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6668" y="1226143"/>
            <a:ext cx="3654152" cy="548122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25A2CE10-3447-4456-B922-FE915BD18601}"/>
              </a:ext>
            </a:extLst>
          </p:cNvPr>
          <p:cNvSpPr txBox="1"/>
          <p:nvPr/>
        </p:nvSpPr>
        <p:spPr>
          <a:xfrm rot="5400000">
            <a:off x="4116668" y="5852638"/>
            <a:ext cx="4820854" cy="261610"/>
          </a:xfrm>
          <a:prstGeom prst="rect">
            <a:avLst/>
          </a:prstGeom>
          <a:noFill/>
        </p:spPr>
        <p:txBody>
          <a:bodyPr wrap="square">
            <a:spAutoFit/>
          </a:bodyPr>
          <a:lstStyle/>
          <a:p>
            <a:r>
              <a:rPr lang="nl-NL" sz="1100" dirty="0">
                <a:solidFill>
                  <a:schemeClr val="bg1">
                    <a:lumMod val="85000"/>
                  </a:schemeClr>
                </a:solidFill>
              </a:rPr>
              <a:t>https://www.saatchiart.com/account/profile/223347</a:t>
            </a:r>
          </a:p>
        </p:txBody>
      </p:sp>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oohoo.hu | Helga Stentzel képzőművész különleges módon hívja fel a ...">
            <a:extLst>
              <a:ext uri="{FF2B5EF4-FFF2-40B4-BE49-F238E27FC236}">
                <a16:creationId xmlns:a16="http://schemas.microsoft.com/office/drawing/2014/main" id="{B980588A-B4D6-7FE0-5C6B-3261DD2BFE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273023"/>
            <a:ext cx="8280920" cy="397512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5EE4512D-6599-C9C3-70D4-C41AB2569FB0}"/>
              </a:ext>
            </a:extLst>
          </p:cNvPr>
          <p:cNvSpPr txBox="1"/>
          <p:nvPr/>
        </p:nvSpPr>
        <p:spPr>
          <a:xfrm>
            <a:off x="323528" y="4216307"/>
            <a:ext cx="6204856" cy="169277"/>
          </a:xfrm>
          <a:prstGeom prst="rect">
            <a:avLst/>
          </a:prstGeom>
          <a:noFill/>
        </p:spPr>
        <p:txBody>
          <a:bodyPr wrap="square">
            <a:spAutoFit/>
          </a:bodyPr>
          <a:lstStyle/>
          <a:p>
            <a:r>
              <a:rPr lang="nl-NL" sz="500" dirty="0">
                <a:solidFill>
                  <a:schemeClr val="bg1">
                    <a:lumMod val="85000"/>
                  </a:schemeClr>
                </a:solidFill>
              </a:rPr>
              <a:t>https://woohoo.hu/wp-content/uploads/2021/04/02-1.jpg</a:t>
            </a:r>
          </a:p>
        </p:txBody>
      </p:sp>
      <p:pic>
        <p:nvPicPr>
          <p:cNvPr id="1030" name="Picture 6" descr="&quot;Hang on,&quot; Helga Stentzel's work about climate change | Collater.al">
            <a:extLst>
              <a:ext uri="{FF2B5EF4-FFF2-40B4-BE49-F238E27FC236}">
                <a16:creationId xmlns:a16="http://schemas.microsoft.com/office/drawing/2014/main" id="{41C5AA49-C1B9-C006-962F-889C04AC96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721" y="4412446"/>
            <a:ext cx="5508104" cy="1989994"/>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3898E398-5D86-CB2A-905C-A184AF31AA42}"/>
              </a:ext>
            </a:extLst>
          </p:cNvPr>
          <p:cNvSpPr txBox="1"/>
          <p:nvPr/>
        </p:nvSpPr>
        <p:spPr>
          <a:xfrm>
            <a:off x="179512" y="6405151"/>
            <a:ext cx="4572000" cy="323165"/>
          </a:xfrm>
          <a:prstGeom prst="rect">
            <a:avLst/>
          </a:prstGeom>
          <a:noFill/>
        </p:spPr>
        <p:txBody>
          <a:bodyPr wrap="square">
            <a:spAutoFit/>
          </a:bodyPr>
          <a:lstStyle/>
          <a:p>
            <a:r>
              <a:rPr lang="nl-NL" sz="500" dirty="0">
                <a:solidFill>
                  <a:schemeClr val="bg1">
                    <a:lumMod val="85000"/>
                  </a:schemeClr>
                </a:solidFill>
              </a:rPr>
              <a:t>https://th.bing.com/th/id/R.0bd6a94b41c69ac615d05c1c0ec9c353?rik=HYWDnD9NUyeNTg&amp;riu=http%3a%2f%2fwww.collater.al%2fwp-content%2fuploads%2f2021%2f04%2fHelga-Stentzel-Collater.al-4-1024x370.png&amp;ehk=%2fTwfWwdu5C1%2fgWaqsq7L0z6JncnLOo57s%2fHuh4Hc4Cs%3d&amp;risl=&amp;pid=ImgRaw&amp;r=0</a:t>
            </a:r>
          </a:p>
        </p:txBody>
      </p:sp>
      <p:pic>
        <p:nvPicPr>
          <p:cNvPr id="1032" name="Picture 8" descr="Photographs by Helga Stentzel of clothes on a washing line transformed ...">
            <a:extLst>
              <a:ext uri="{FF2B5EF4-FFF2-40B4-BE49-F238E27FC236}">
                <a16:creationId xmlns:a16="http://schemas.microsoft.com/office/drawing/2014/main" id="{6D788526-2775-C900-04D2-65ECC6B9BD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7515" y="4341015"/>
            <a:ext cx="2132856" cy="2132856"/>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D0DAB9F9-F506-7C55-B705-29EC919E81BE}"/>
              </a:ext>
            </a:extLst>
          </p:cNvPr>
          <p:cNvSpPr txBox="1"/>
          <p:nvPr/>
        </p:nvSpPr>
        <p:spPr>
          <a:xfrm>
            <a:off x="6252931" y="6482094"/>
            <a:ext cx="2502024" cy="169277"/>
          </a:xfrm>
          <a:prstGeom prst="rect">
            <a:avLst/>
          </a:prstGeom>
          <a:noFill/>
        </p:spPr>
        <p:txBody>
          <a:bodyPr wrap="square">
            <a:spAutoFit/>
          </a:bodyPr>
          <a:lstStyle/>
          <a:p>
            <a:r>
              <a:rPr lang="nl-NL" sz="500" dirty="0">
                <a:solidFill>
                  <a:schemeClr val="bg1">
                    <a:lumMod val="85000"/>
                  </a:schemeClr>
                </a:solidFill>
              </a:rPr>
              <a:t>https://i.pinimg.com/736x/44/58/77/445877ef4c70902db98c27ca72a7865c.jpg</a:t>
            </a:r>
          </a:p>
        </p:txBody>
      </p:sp>
    </p:spTree>
    <p:extLst>
      <p:ext uri="{BB962C8B-B14F-4D97-AF65-F5344CB8AC3E}">
        <p14:creationId xmlns:p14="http://schemas.microsoft.com/office/powerpoint/2010/main" val="3321500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ongeschonden</a:t>
            </a:r>
          </a:p>
        </p:txBody>
      </p:sp>
      <p:pic>
        <p:nvPicPr>
          <p:cNvPr id="3" name="Afbeelding 2" descr="Afbeelding met overdekt, muur, vloer, persoon&#10;&#10;Automatisch gegenereerde beschrijving">
            <a:extLst>
              <a:ext uri="{FF2B5EF4-FFF2-40B4-BE49-F238E27FC236}">
                <a16:creationId xmlns:a16="http://schemas.microsoft.com/office/drawing/2014/main" id="{1DB4C92D-9D0D-4FB2-9994-C9EC5CBE50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349" y="1484784"/>
            <a:ext cx="7558789" cy="504171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heffen</a:t>
            </a:r>
          </a:p>
        </p:txBody>
      </p:sp>
      <p:pic>
        <p:nvPicPr>
          <p:cNvPr id="3" name="Afbeelding 2" descr="Afbeelding met tekst&#10;&#10;Automatisch gegenereerde beschrijving">
            <a:extLst>
              <a:ext uri="{FF2B5EF4-FFF2-40B4-BE49-F238E27FC236}">
                <a16:creationId xmlns:a16="http://schemas.microsoft.com/office/drawing/2014/main" id="{445BF148-63B5-458D-9D15-9F2F306220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9752" y="1335822"/>
            <a:ext cx="4953816" cy="5522178"/>
          </a:xfrm>
          <a:prstGeom prst="rect">
            <a:avLst/>
          </a:prstGeom>
        </p:spPr>
      </p:pic>
      <p:sp>
        <p:nvSpPr>
          <p:cNvPr id="4" name="Tekstvak 3">
            <a:extLst>
              <a:ext uri="{FF2B5EF4-FFF2-40B4-BE49-F238E27FC236}">
                <a16:creationId xmlns:a16="http://schemas.microsoft.com/office/drawing/2014/main" id="{5DB0C464-BF28-4469-8914-6ADCD19FBDE5}"/>
              </a:ext>
            </a:extLst>
          </p:cNvPr>
          <p:cNvSpPr txBox="1"/>
          <p:nvPr/>
        </p:nvSpPr>
        <p:spPr>
          <a:xfrm>
            <a:off x="2843808" y="3068959"/>
            <a:ext cx="2808312" cy="2031325"/>
          </a:xfrm>
          <a:prstGeom prst="rect">
            <a:avLst/>
          </a:prstGeom>
          <a:noFill/>
        </p:spPr>
        <p:txBody>
          <a:bodyPr wrap="square" rtlCol="0">
            <a:spAutoFit/>
          </a:bodyPr>
          <a:lstStyle/>
          <a:p>
            <a:pPr algn="ctr"/>
            <a:r>
              <a:rPr lang="nl-NL" dirty="0"/>
              <a:t>BON</a:t>
            </a:r>
          </a:p>
          <a:p>
            <a:endParaRPr lang="nl-NL" dirty="0"/>
          </a:p>
          <a:p>
            <a:pPr defTabSz="850900">
              <a:tabLst>
                <a:tab pos="1701800" algn="l"/>
              </a:tabLst>
            </a:pPr>
            <a:r>
              <a:rPr lang="nl-NL" dirty="0"/>
              <a:t>Wasdroger 	</a:t>
            </a:r>
            <a:r>
              <a:rPr lang="nl-NL" sz="1800" dirty="0">
                <a:effectLst/>
                <a:latin typeface="Segoe UI Light" panose="020B0502040204020203" pitchFamily="34" charset="0"/>
                <a:ea typeface="Times New Roman" panose="02020603050405020304" pitchFamily="18" charset="0"/>
                <a:cs typeface="Times New Roman" panose="02020603050405020304" pitchFamily="18" charset="0"/>
              </a:rPr>
              <a:t> €</a:t>
            </a:r>
            <a:r>
              <a:rPr lang="nl-NL" dirty="0"/>
              <a:t>399,00	</a:t>
            </a:r>
          </a:p>
          <a:p>
            <a:pPr>
              <a:tabLst>
                <a:tab pos="1701800" algn="l"/>
              </a:tabLst>
            </a:pPr>
            <a:r>
              <a:rPr lang="nl-NL" dirty="0"/>
              <a:t>Recyclingbijdrage 	</a:t>
            </a:r>
            <a:r>
              <a:rPr lang="nl-NL" sz="1800" dirty="0">
                <a:effectLst/>
                <a:latin typeface="Segoe UI Light" panose="020B0502040204020203" pitchFamily="34" charset="0"/>
                <a:ea typeface="Times New Roman" panose="02020603050405020304" pitchFamily="18" charset="0"/>
                <a:cs typeface="Times New Roman" panose="02020603050405020304" pitchFamily="18" charset="0"/>
              </a:rPr>
              <a:t> €  </a:t>
            </a:r>
            <a:r>
              <a:rPr lang="nl-NL" dirty="0"/>
              <a:t>20,00</a:t>
            </a:r>
          </a:p>
          <a:p>
            <a:pPr>
              <a:tabLst>
                <a:tab pos="1701800" algn="l"/>
              </a:tabLst>
            </a:pPr>
            <a:endParaRPr lang="nl-NL" dirty="0"/>
          </a:p>
          <a:p>
            <a:pPr>
              <a:tabLst>
                <a:tab pos="1701800" algn="l"/>
              </a:tabLst>
            </a:pPr>
            <a:r>
              <a:rPr lang="nl-NL" dirty="0"/>
              <a:t>---------------------------------</a:t>
            </a:r>
          </a:p>
          <a:p>
            <a:pPr>
              <a:tabLst>
                <a:tab pos="1701800" algn="l"/>
              </a:tabLst>
            </a:pPr>
            <a:r>
              <a:rPr lang="nl-NL" dirty="0"/>
              <a:t>Totaal	</a:t>
            </a:r>
            <a:r>
              <a:rPr lang="nl-NL" sz="1800" dirty="0">
                <a:effectLst/>
                <a:latin typeface="Segoe UI Light" panose="020B0502040204020203" pitchFamily="34" charset="0"/>
                <a:ea typeface="Times New Roman" panose="02020603050405020304" pitchFamily="18" charset="0"/>
                <a:cs typeface="Times New Roman" panose="02020603050405020304" pitchFamily="18" charset="0"/>
              </a:rPr>
              <a:t> € </a:t>
            </a:r>
            <a:r>
              <a:rPr lang="nl-NL" dirty="0"/>
              <a:t>419,00</a:t>
            </a:r>
          </a:p>
        </p:txBody>
      </p:sp>
    </p:spTree>
    <p:extLst>
      <p:ext uri="{BB962C8B-B14F-4D97-AF65-F5344CB8AC3E}">
        <p14:creationId xmlns:p14="http://schemas.microsoft.com/office/powerpoint/2010/main" val="421046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0217" y="32106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bevestigen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ontkennen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zeggen dat iets klopt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endParaRPr lang="nl-NL" sz="28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Er wordt </a:t>
            </a:r>
            <a:r>
              <a:rPr lang="nl-NL" sz="2400" i="1" u="sng" dirty="0">
                <a:solidFill>
                  <a:srgbClr val="387038"/>
                </a:solidFill>
                <a:latin typeface="Century Gothic" panose="020B0502020202020204" pitchFamily="34" charset="0"/>
                <a:ea typeface="Calibri"/>
                <a:cs typeface="Times New Roman"/>
              </a:rPr>
              <a:t>bevestigd</a:t>
            </a:r>
            <a:r>
              <a:rPr lang="nl-NL" sz="2400" i="1" dirty="0">
                <a:solidFill>
                  <a:srgbClr val="387038"/>
                </a:solidFill>
                <a:latin typeface="Century Gothic" panose="020B0502020202020204" pitchFamily="34" charset="0"/>
                <a:ea typeface="Calibri"/>
                <a:cs typeface="Times New Roman"/>
              </a:rPr>
              <a:t> dat de zon de hele dag schijnt.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zeggen dat het niet zo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Hij</a:t>
            </a:r>
            <a:r>
              <a:rPr lang="nl-NL" sz="2400" i="1" dirty="0">
                <a:solidFill>
                  <a:srgbClr val="387038"/>
                </a:solidFill>
                <a:effectLst/>
                <a:latin typeface="Century Gothic" panose="020B0502020202020204" pitchFamily="34" charset="0"/>
                <a:ea typeface="Calibri"/>
                <a:cs typeface="Times New Roman"/>
              </a:rPr>
              <a:t> </a:t>
            </a:r>
            <a:r>
              <a:rPr lang="nl-NL" sz="2400" i="1" u="sng" dirty="0">
                <a:solidFill>
                  <a:srgbClr val="387038"/>
                </a:solidFill>
                <a:effectLst/>
                <a:latin typeface="Century Gothic" panose="020B0502020202020204" pitchFamily="34" charset="0"/>
                <a:ea typeface="Calibri"/>
                <a:cs typeface="Times New Roman"/>
              </a:rPr>
              <a:t>ontkent</a:t>
            </a:r>
            <a:r>
              <a:rPr lang="nl-NL" sz="2400" i="1" dirty="0">
                <a:solidFill>
                  <a:srgbClr val="387038"/>
                </a:solidFill>
                <a:effectLst/>
                <a:latin typeface="Century Gothic" panose="020B0502020202020204" pitchFamily="34" charset="0"/>
                <a:ea typeface="Calibri"/>
                <a:cs typeface="Times New Roman"/>
              </a:rPr>
              <a:t> dat hij de vaas stuk gemaakt heeft.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diagram&#10;&#10;Automatisch gegenereerde beschrijving">
            <a:extLst>
              <a:ext uri="{FF2B5EF4-FFF2-40B4-BE49-F238E27FC236}">
                <a16:creationId xmlns:a16="http://schemas.microsoft.com/office/drawing/2014/main" id="{FC837132-83FF-431C-81D5-0BFBD03A8D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821" y="2691494"/>
            <a:ext cx="3384376" cy="2362294"/>
          </a:xfrm>
          <a:prstGeom prst="rect">
            <a:avLst/>
          </a:prstGeom>
        </p:spPr>
      </p:pic>
      <p:pic>
        <p:nvPicPr>
          <p:cNvPr id="6" name="Afbeelding 5" descr="Afbeelding met speelgoed, pop, vectorafbeeldingen, clipart&#10;&#10;Automatisch gegenereerde beschrijving">
            <a:extLst>
              <a:ext uri="{FF2B5EF4-FFF2-40B4-BE49-F238E27FC236}">
                <a16:creationId xmlns:a16="http://schemas.microsoft.com/office/drawing/2014/main" id="{4A75AD2E-020D-CA70-6090-E9BEE9E470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2120" y="2435954"/>
            <a:ext cx="2918049" cy="2918049"/>
          </a:xfrm>
          <a:prstGeom prst="rect">
            <a:avLst/>
          </a:prstGeom>
        </p:spPr>
      </p:pic>
      <p:sp>
        <p:nvSpPr>
          <p:cNvPr id="10" name="Tekstballon: ovaal 9">
            <a:extLst>
              <a:ext uri="{FF2B5EF4-FFF2-40B4-BE49-F238E27FC236}">
                <a16:creationId xmlns:a16="http://schemas.microsoft.com/office/drawing/2014/main" id="{0AF0F459-BF0C-6B7A-DA3C-B97BD0599801}"/>
              </a:ext>
            </a:extLst>
          </p:cNvPr>
          <p:cNvSpPr/>
          <p:nvPr/>
        </p:nvSpPr>
        <p:spPr>
          <a:xfrm>
            <a:off x="4879503" y="2486659"/>
            <a:ext cx="2520281" cy="948422"/>
          </a:xfrm>
          <a:prstGeom prst="wedgeEllipseCallout">
            <a:avLst>
              <a:gd name="adj1" fmla="val 16930"/>
              <a:gd name="adj2" fmla="val 644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Dat heb ik niet gedaan.</a:t>
            </a:r>
          </a:p>
        </p:txBody>
      </p:sp>
    </p:spTree>
    <p:extLst>
      <p:ext uri="{BB962C8B-B14F-4D97-AF65-F5344CB8AC3E}">
        <p14:creationId xmlns:p14="http://schemas.microsoft.com/office/powerpoint/2010/main" val="1413979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donatie</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de betaling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27437"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gift, </a:t>
            </a:r>
            <a:r>
              <a:rPr lang="nl-NL" sz="2000" dirty="0">
                <a:latin typeface="Century Gothic" panose="020B0502020202020204" pitchFamily="34" charset="0"/>
                <a:ea typeface="Calibri"/>
                <a:cs typeface="Times New Roman"/>
              </a:rPr>
              <a:t>(meestal geld)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wasdroger was </a:t>
            </a:r>
            <a:r>
              <a:rPr lang="nl-NL" sz="2400" i="1" u="sng" dirty="0">
                <a:solidFill>
                  <a:srgbClr val="387038"/>
                </a:solidFill>
                <a:latin typeface="Century Gothic" panose="020B0502020202020204" pitchFamily="34" charset="0"/>
                <a:ea typeface="Calibri"/>
                <a:cs typeface="Times New Roman"/>
              </a:rPr>
              <a:t>een donatie</a:t>
            </a:r>
            <a:r>
              <a:rPr lang="nl-NL" sz="2400" i="1" dirty="0">
                <a:solidFill>
                  <a:srgbClr val="387038"/>
                </a:solidFill>
                <a:latin typeface="Century Gothic" panose="020B0502020202020204" pitchFamily="34" charset="0"/>
                <a:ea typeface="Calibri"/>
                <a:cs typeface="Times New Roman"/>
              </a:rPr>
              <a:t> van mijn oma.</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afgesproken bedrag betalen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2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Ik doe </a:t>
            </a:r>
            <a:r>
              <a:rPr lang="nl-NL" sz="2400" i="1" u="sng" dirty="0">
                <a:solidFill>
                  <a:srgbClr val="387038"/>
                </a:solidFill>
                <a:effectLst/>
                <a:latin typeface="Century Gothic" panose="020B0502020202020204" pitchFamily="34" charset="0"/>
                <a:ea typeface="Calibri"/>
                <a:cs typeface="Times New Roman"/>
              </a:rPr>
              <a:t>de betaling</a:t>
            </a:r>
            <a:r>
              <a:rPr lang="nl-NL" sz="2400" i="1" dirty="0">
                <a:solidFill>
                  <a:srgbClr val="387038"/>
                </a:solidFill>
                <a:effectLst/>
                <a:latin typeface="Century Gothic" panose="020B0502020202020204" pitchFamily="34" charset="0"/>
                <a:ea typeface="Calibri"/>
                <a:cs typeface="Times New Roman"/>
              </a:rPr>
              <a:t> met mijn pinpas.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tekst, persoon, binnen&#10;&#10;Automatisch gegenereerde beschrijving">
            <a:extLst>
              <a:ext uri="{FF2B5EF4-FFF2-40B4-BE49-F238E27FC236}">
                <a16:creationId xmlns:a16="http://schemas.microsoft.com/office/drawing/2014/main" id="{B48E68F0-59C7-444A-8E0E-D0B52BD60B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2780928"/>
            <a:ext cx="3523381" cy="2353619"/>
          </a:xfrm>
          <a:prstGeom prst="rect">
            <a:avLst/>
          </a:prstGeom>
        </p:spPr>
      </p:pic>
      <p:pic>
        <p:nvPicPr>
          <p:cNvPr id="10" name="Afbeelding 9" descr="Afbeelding met apparaat, keukenapparaat&#10;&#10;Automatisch gegenereerde beschrijving">
            <a:extLst>
              <a:ext uri="{FF2B5EF4-FFF2-40B4-BE49-F238E27FC236}">
                <a16:creationId xmlns:a16="http://schemas.microsoft.com/office/drawing/2014/main" id="{44DE12D8-A3BA-4D90-88B7-9D6BE1F5B41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8367" y="2696693"/>
            <a:ext cx="2659284" cy="2482842"/>
          </a:xfrm>
          <a:prstGeom prst="rect">
            <a:avLst/>
          </a:prstGeom>
        </p:spPr>
      </p:pic>
    </p:spTree>
    <p:extLst>
      <p:ext uri="{BB962C8B-B14F-4D97-AF65-F5344CB8AC3E}">
        <p14:creationId xmlns:p14="http://schemas.microsoft.com/office/powerpoint/2010/main" val="389615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heffen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schenken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verplicht laten betalen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80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Er wordt een recyclingbijdrage </a:t>
            </a:r>
            <a:r>
              <a:rPr lang="nl-NL" sz="2400" i="1" u="sng" dirty="0">
                <a:solidFill>
                  <a:srgbClr val="387038"/>
                </a:solidFill>
                <a:latin typeface="Century Gothic" panose="020B0502020202020204" pitchFamily="34" charset="0"/>
                <a:ea typeface="Calibri"/>
                <a:cs typeface="Times New Roman"/>
              </a:rPr>
              <a:t>geheven</a:t>
            </a:r>
            <a:r>
              <a:rPr lang="nl-NL" sz="2400" i="1" dirty="0">
                <a:solidFill>
                  <a:srgbClr val="387038"/>
                </a:solidFill>
                <a:latin typeface="Century Gothic" panose="020B0502020202020204" pitchFamily="34" charset="0"/>
                <a:ea typeface="Calibri"/>
                <a:cs typeface="Times New Roman"/>
              </a:rPr>
              <a:t> als je een wasdroger koopt.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aan iemand overhandigen die het mag houden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0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Mijn oma </a:t>
            </a:r>
            <a:r>
              <a:rPr lang="nl-NL" sz="2400" i="1" u="sng" dirty="0">
                <a:solidFill>
                  <a:srgbClr val="387038"/>
                </a:solidFill>
                <a:latin typeface="Century Gothic" panose="020B0502020202020204" pitchFamily="34" charset="0"/>
                <a:ea typeface="Calibri"/>
                <a:cs typeface="Times New Roman"/>
              </a:rPr>
              <a:t>schonk</a:t>
            </a:r>
            <a:r>
              <a:rPr lang="nl-NL" sz="2400" i="1" dirty="0">
                <a:solidFill>
                  <a:srgbClr val="387038"/>
                </a:solidFill>
                <a:latin typeface="Century Gothic" panose="020B0502020202020204" pitchFamily="34" charset="0"/>
                <a:ea typeface="Calibri"/>
                <a:cs typeface="Times New Roman"/>
              </a:rPr>
              <a:t> mij haar wasdroger.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DA1B8852-FDA8-4A10-ACC1-D16D33C088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6128" y="2708920"/>
            <a:ext cx="1872208" cy="2031462"/>
          </a:xfrm>
          <a:prstGeom prst="rect">
            <a:avLst/>
          </a:prstGeom>
        </p:spPr>
      </p:pic>
      <p:pic>
        <p:nvPicPr>
          <p:cNvPr id="16" name="Afbeelding 15" descr="Afbeelding met apparaat, keukenapparaat&#10;&#10;Automatisch gegenereerde beschrijving">
            <a:extLst>
              <a:ext uri="{FF2B5EF4-FFF2-40B4-BE49-F238E27FC236}">
                <a16:creationId xmlns:a16="http://schemas.microsoft.com/office/drawing/2014/main" id="{F6484AE5-0DD0-4A43-8177-AC4D7F6D40C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13884" y="3189613"/>
            <a:ext cx="2016224" cy="1882449"/>
          </a:xfrm>
          <a:prstGeom prst="rect">
            <a:avLst/>
          </a:prstGeom>
        </p:spPr>
      </p:pic>
    </p:spTree>
    <p:extLst>
      <p:ext uri="{BB962C8B-B14F-4D97-AF65-F5344CB8AC3E}">
        <p14:creationId xmlns:p14="http://schemas.microsoft.com/office/powerpoint/2010/main" val="480981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404663"/>
            <a:ext cx="4419599" cy="9939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ongeschonden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verwoest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en compleet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6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Ik ben altijd blij als de was </a:t>
            </a:r>
            <a:r>
              <a:rPr lang="nl-NL" sz="2400" i="1" u="sng" dirty="0">
                <a:solidFill>
                  <a:srgbClr val="387038"/>
                </a:solidFill>
                <a:latin typeface="Century Gothic" panose="020B0502020202020204" pitchFamily="34" charset="0"/>
                <a:ea typeface="Calibri"/>
                <a:cs typeface="Times New Roman"/>
              </a:rPr>
              <a:t>ongeschonden</a:t>
            </a:r>
            <a:r>
              <a:rPr lang="nl-NL" sz="2400" i="1" dirty="0">
                <a:solidFill>
                  <a:srgbClr val="387038"/>
                </a:solidFill>
                <a:latin typeface="Century Gothic" panose="020B0502020202020204" pitchFamily="34" charset="0"/>
                <a:ea typeface="Calibri"/>
                <a:cs typeface="Times New Roman"/>
              </a:rPr>
              <a:t> uit de wasmachine komt.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helemaal kapot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Laatst was een shirt helemaal </a:t>
            </a:r>
            <a:r>
              <a:rPr lang="nl-NL" sz="2400" i="1" u="sng" dirty="0">
                <a:solidFill>
                  <a:srgbClr val="387038"/>
                </a:solidFill>
                <a:effectLst/>
                <a:latin typeface="Century Gothic" panose="020B0502020202020204" pitchFamily="34" charset="0"/>
                <a:ea typeface="Calibri"/>
                <a:cs typeface="Times New Roman"/>
              </a:rPr>
              <a:t>verwoest</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Afbeelding 15" descr="Afbeelding met overdekt, muur, vloer, persoon&#10;&#10;Automatisch gegenereerde beschrijving">
            <a:extLst>
              <a:ext uri="{FF2B5EF4-FFF2-40B4-BE49-F238E27FC236}">
                <a16:creationId xmlns:a16="http://schemas.microsoft.com/office/drawing/2014/main" id="{7E47FF26-0B02-4F8A-AB1C-F311F5F951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2564904"/>
            <a:ext cx="3562615" cy="2376264"/>
          </a:xfrm>
          <a:prstGeom prst="rect">
            <a:avLst/>
          </a:prstGeom>
        </p:spPr>
      </p:pic>
      <p:pic>
        <p:nvPicPr>
          <p:cNvPr id="4" name="Afbeelding 3" descr="Afbeelding met persoon, overdekt&#10;&#10;Automatisch gegenereerde beschrijving">
            <a:extLst>
              <a:ext uri="{FF2B5EF4-FFF2-40B4-BE49-F238E27FC236}">
                <a16:creationId xmlns:a16="http://schemas.microsoft.com/office/drawing/2014/main" id="{2E746F61-D199-4000-B3D1-C65A7461B0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7912" y="2564904"/>
            <a:ext cx="3566536" cy="2378879"/>
          </a:xfrm>
          <a:prstGeom prst="rect">
            <a:avLst/>
          </a:prstGeom>
        </p:spPr>
      </p:pic>
    </p:spTree>
    <p:extLst>
      <p:ext uri="{BB962C8B-B14F-4D97-AF65-F5344CB8AC3E}">
        <p14:creationId xmlns:p14="http://schemas.microsoft.com/office/powerpoint/2010/main" val="157822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269834"/>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circa</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269834"/>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exact</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ongeveer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Ik denk dat de wasdroger </a:t>
            </a:r>
            <a:r>
              <a:rPr lang="nl-NL" sz="2400" i="1" u="sng" dirty="0">
                <a:solidFill>
                  <a:srgbClr val="387038"/>
                </a:solidFill>
                <a:latin typeface="Century Gothic" panose="020B0502020202020204" pitchFamily="34" charset="0"/>
                <a:ea typeface="Calibri"/>
                <a:cs typeface="Times New Roman"/>
              </a:rPr>
              <a:t>circa</a:t>
            </a:r>
            <a:r>
              <a:rPr lang="nl-NL" sz="2400" i="1" dirty="0">
                <a:solidFill>
                  <a:srgbClr val="387038"/>
                </a:solidFill>
                <a:latin typeface="Century Gothic" panose="020B0502020202020204" pitchFamily="34" charset="0"/>
                <a:ea typeface="Calibri"/>
                <a:cs typeface="Times New Roman"/>
              </a:rPr>
              <a:t> 3 euro stroom verbruikt voor een wasje.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precies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Ik heb het stroomverbruik van deze oude wasdroger een keer </a:t>
            </a:r>
            <a:r>
              <a:rPr lang="nl-NL" sz="2400" i="1" u="sng" dirty="0">
                <a:solidFill>
                  <a:srgbClr val="387038"/>
                </a:solidFill>
                <a:latin typeface="Century Gothic" panose="020B0502020202020204" pitchFamily="34" charset="0"/>
                <a:ea typeface="Calibri"/>
                <a:cs typeface="Times New Roman"/>
              </a:rPr>
              <a:t>exact</a:t>
            </a:r>
            <a:r>
              <a:rPr lang="nl-NL" sz="2400" i="1" dirty="0">
                <a:solidFill>
                  <a:srgbClr val="387038"/>
                </a:solidFill>
                <a:latin typeface="Century Gothic" panose="020B0502020202020204" pitchFamily="34" charset="0"/>
                <a:ea typeface="Calibri"/>
                <a:cs typeface="Times New Roman"/>
              </a:rPr>
              <a:t> gemeten.</a:t>
            </a:r>
            <a:r>
              <a:rPr lang="nl-NL" sz="2400" dirty="0">
                <a:effectLst/>
                <a:latin typeface="Century Gothic" panose="020B0502020202020204" pitchFamily="34" charset="0"/>
                <a:ea typeface="Calibri"/>
                <a:cs typeface="Times New Roman"/>
              </a:rPr>
              <a:t> </a:t>
            </a:r>
          </a:p>
        </p:txBody>
      </p:sp>
      <p:pic>
        <p:nvPicPr>
          <p:cNvPr id="4" name="Afbeelding 3">
            <a:extLst>
              <a:ext uri="{FF2B5EF4-FFF2-40B4-BE49-F238E27FC236}">
                <a16:creationId xmlns:a16="http://schemas.microsoft.com/office/drawing/2014/main" id="{AA0CC1AE-9B75-42DF-967D-20AA9311D1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0032" y="2486765"/>
            <a:ext cx="3760438" cy="2415240"/>
          </a:xfrm>
          <a:prstGeom prst="rect">
            <a:avLst/>
          </a:prstGeom>
        </p:spPr>
      </p:pic>
      <p:pic>
        <p:nvPicPr>
          <p:cNvPr id="6" name="Afbeelding 5" descr="Afbeelding met persoon, kleding, vrouw, poseren&#10;&#10;Automatisch gegenereerde beschrijving">
            <a:extLst>
              <a:ext uri="{FF2B5EF4-FFF2-40B4-BE49-F238E27FC236}">
                <a16:creationId xmlns:a16="http://schemas.microsoft.com/office/drawing/2014/main" id="{0CB14548-A12A-4D13-A2DC-B5A9A308142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2162"/>
          <a:stretch/>
        </p:blipFill>
        <p:spPr>
          <a:xfrm>
            <a:off x="1475656" y="2486765"/>
            <a:ext cx="2612147" cy="2238379"/>
          </a:xfrm>
          <a:prstGeom prst="rect">
            <a:avLst/>
          </a:prstGeom>
        </p:spPr>
      </p:pic>
      <p:sp>
        <p:nvSpPr>
          <p:cNvPr id="8" name="Gedachtewolkje: wolk 7">
            <a:extLst>
              <a:ext uri="{FF2B5EF4-FFF2-40B4-BE49-F238E27FC236}">
                <a16:creationId xmlns:a16="http://schemas.microsoft.com/office/drawing/2014/main" id="{E74B3874-B535-421E-A252-E98F94CBCF5F}"/>
              </a:ext>
            </a:extLst>
          </p:cNvPr>
          <p:cNvSpPr/>
          <p:nvPr/>
        </p:nvSpPr>
        <p:spPr>
          <a:xfrm>
            <a:off x="523530" y="2348880"/>
            <a:ext cx="2014030" cy="1080120"/>
          </a:xfrm>
          <a:prstGeom prst="cloudCallout">
            <a:avLst>
              <a:gd name="adj1" fmla="val 66065"/>
              <a:gd name="adj2" fmla="val -2124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dirty="0"/>
              <a:t>Ik denk circa 3 euro</a:t>
            </a:r>
          </a:p>
        </p:txBody>
      </p:sp>
    </p:spTree>
    <p:extLst>
      <p:ext uri="{BB962C8B-B14F-4D97-AF65-F5344CB8AC3E}">
        <p14:creationId xmlns:p14="http://schemas.microsoft.com/office/powerpoint/2010/main" val="779694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14  – 4 april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1247"/>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vaag</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78641" y="311247"/>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concreet</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onduidelijk, niet precies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Het blijft een beetje </a:t>
            </a:r>
            <a:r>
              <a:rPr lang="nl-NL" sz="2000" i="1" u="sng" dirty="0">
                <a:solidFill>
                  <a:srgbClr val="387038"/>
                </a:solidFill>
                <a:latin typeface="Century Gothic" panose="020B0502020202020204" pitchFamily="34" charset="0"/>
                <a:ea typeface="Calibri"/>
                <a:cs typeface="Times New Roman"/>
              </a:rPr>
              <a:t>vaag</a:t>
            </a:r>
            <a:r>
              <a:rPr lang="nl-NL" sz="2000" i="1" dirty="0">
                <a:solidFill>
                  <a:srgbClr val="387038"/>
                </a:solidFill>
                <a:latin typeface="Century Gothic" panose="020B0502020202020204" pitchFamily="34" charset="0"/>
                <a:ea typeface="Calibri"/>
                <a:cs typeface="Times New Roman"/>
              </a:rPr>
              <a:t> hoeveel een droogbeurt in de wasdroger kost.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duidelijk, werkelijk</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r>
              <a:rPr lang="nl-NL" sz="2000" i="1" u="sng" dirty="0">
                <a:solidFill>
                  <a:srgbClr val="387038"/>
                </a:solidFill>
                <a:latin typeface="Century Gothic" panose="020B0502020202020204" pitchFamily="34" charset="0"/>
                <a:ea typeface="Calibri"/>
                <a:cs typeface="Times New Roman"/>
              </a:rPr>
              <a:t>Concreet</a:t>
            </a:r>
            <a:r>
              <a:rPr lang="nl-NL" sz="2000" i="1" dirty="0">
                <a:solidFill>
                  <a:srgbClr val="387038"/>
                </a:solidFill>
                <a:latin typeface="Century Gothic" panose="020B0502020202020204" pitchFamily="34" charset="0"/>
                <a:ea typeface="Calibri"/>
                <a:cs typeface="Times New Roman"/>
              </a:rPr>
              <a:t> betekent het dat het drogen van je was in de wasdroger veel duurder is dan de was buiten laten drogen. </a:t>
            </a:r>
            <a:endParaRPr lang="nl-NL" sz="2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F9E07E94-0CFF-4436-B5EE-500A284296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0032" y="2564904"/>
            <a:ext cx="3949195" cy="2000984"/>
          </a:xfrm>
          <a:prstGeom prst="rect">
            <a:avLst/>
          </a:prstGeom>
        </p:spPr>
      </p:pic>
      <p:pic>
        <p:nvPicPr>
          <p:cNvPr id="5" name="Afbeelding 4" descr="Afbeelding met kleding, persoon, poseren, jurk&#10;&#10;Automatisch gegenereerde beschrijving">
            <a:extLst>
              <a:ext uri="{FF2B5EF4-FFF2-40B4-BE49-F238E27FC236}">
                <a16:creationId xmlns:a16="http://schemas.microsoft.com/office/drawing/2014/main" id="{6BDEFAFC-E3D3-4E4A-A83A-D169349565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6673" y="2610352"/>
            <a:ext cx="3168352" cy="2116460"/>
          </a:xfrm>
          <a:prstGeom prst="rect">
            <a:avLst/>
          </a:prstGeom>
        </p:spPr>
      </p:pic>
    </p:spTree>
    <p:extLst>
      <p:ext uri="{BB962C8B-B14F-4D97-AF65-F5344CB8AC3E}">
        <p14:creationId xmlns:p14="http://schemas.microsoft.com/office/powerpoint/2010/main" val="30888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75656" y="476672"/>
            <a:ext cx="462542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223628" y="367237"/>
            <a:ext cx="52565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exemplaar</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1" y="3645024"/>
            <a:ext cx="2449873" cy="90010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33592" y="3743721"/>
            <a:ext cx="2584773"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wasdroger</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5688" y="3861048"/>
            <a:ext cx="229834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961267" y="3894415"/>
            <a:ext cx="2736304"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puzzel</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743023" y="3861048"/>
            <a:ext cx="296945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652119" y="3861049"/>
            <a:ext cx="306035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a:t>
            </a:r>
            <a:r>
              <a:rPr lang="nl-NL" sz="3600" b="1" dirty="0">
                <a:effectLst/>
                <a:latin typeface="Century Gothic" panose="020B0502020202020204" pitchFamily="34" charset="0"/>
                <a:ea typeface="Calibri"/>
                <a:cs typeface="Times New Roman"/>
              </a:rPr>
              <a:t>et tijdschrift</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1"/>
            <a:ext cx="2520280" cy="15275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een ding waar er meer van zijn</a:t>
            </a:r>
            <a:endParaRPr lang="nl-NL" sz="1100" dirty="0">
              <a:effectLst/>
              <a:latin typeface="Century Gothic" panose="020B0502020202020204" pitchFamily="34" charset="0"/>
              <a:ea typeface="Calibri"/>
              <a:cs typeface="Times New Roman"/>
            </a:endParaRPr>
          </a:p>
        </p:txBody>
      </p:sp>
      <p:pic>
        <p:nvPicPr>
          <p:cNvPr id="3" name="Afbeelding 2" descr="Afbeelding met tekst, kleding&#10;&#10;Automatisch gegenereerde beschrijving">
            <a:extLst>
              <a:ext uri="{FF2B5EF4-FFF2-40B4-BE49-F238E27FC236}">
                <a16:creationId xmlns:a16="http://schemas.microsoft.com/office/drawing/2014/main" id="{71C3C23C-EE48-4383-AC7B-BEB4A39EAA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4363" y="4620598"/>
            <a:ext cx="1078992" cy="1524000"/>
          </a:xfrm>
          <a:prstGeom prst="rect">
            <a:avLst/>
          </a:prstGeom>
        </p:spPr>
      </p:pic>
      <p:pic>
        <p:nvPicPr>
          <p:cNvPr id="19" name="Picture 2" descr="De bronafbeelding bekijken">
            <a:extLst>
              <a:ext uri="{FF2B5EF4-FFF2-40B4-BE49-F238E27FC236}">
                <a16:creationId xmlns:a16="http://schemas.microsoft.com/office/drawing/2014/main" id="{87DF9E57-E6B3-4878-ACA6-47B2AA38DAE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202488" y="4646924"/>
            <a:ext cx="2064384" cy="1614223"/>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descr="Afbeelding met grond&#10;&#10;Automatisch gegenereerde beschrijving">
            <a:extLst>
              <a:ext uri="{FF2B5EF4-FFF2-40B4-BE49-F238E27FC236}">
                <a16:creationId xmlns:a16="http://schemas.microsoft.com/office/drawing/2014/main" id="{B5AEECA1-719F-4764-BFC9-FBE4DA7362F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1530" y="4620598"/>
            <a:ext cx="1868926" cy="1394219"/>
          </a:xfrm>
          <a:prstGeom prst="rect">
            <a:avLst/>
          </a:prstGeom>
        </p:spPr>
      </p:pic>
    </p:spTree>
    <p:extLst>
      <p:ext uri="{BB962C8B-B14F-4D97-AF65-F5344CB8AC3E}">
        <p14:creationId xmlns:p14="http://schemas.microsoft.com/office/powerpoint/2010/main" val="1021652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 y="7221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653136"/>
            <a:ext cx="2808311" cy="6290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234508" y="4061114"/>
            <a:ext cx="2664295" cy="6984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1" y="3429000"/>
            <a:ext cx="2740438" cy="7200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109674" y="4581128"/>
            <a:ext cx="3138805" cy="8983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bedenken</a:t>
            </a:r>
            <a:endParaRPr lang="nl-NL" sz="1100" b="1" dirty="0">
              <a:effectLst/>
              <a:latin typeface="Century Gothic" panose="020B0502020202020204" pitchFamily="34" charset="0"/>
              <a:ea typeface="Calibri"/>
              <a:cs typeface="Times New Roman"/>
            </a:endParaRPr>
          </a:p>
        </p:txBody>
      </p:sp>
      <p:sp>
        <p:nvSpPr>
          <p:cNvPr id="9" name="Text Box 14"/>
          <p:cNvSpPr txBox="1"/>
          <p:nvPr/>
        </p:nvSpPr>
        <p:spPr>
          <a:xfrm>
            <a:off x="2908543" y="4065482"/>
            <a:ext cx="3418300" cy="39706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hanteren</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68143" y="3429000"/>
            <a:ext cx="3138805" cy="104340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effectLst/>
                <a:latin typeface="Century Gothic" panose="020B0502020202020204" pitchFamily="34" charset="0"/>
                <a:ea typeface="Calibri"/>
                <a:cs typeface="Times New Roman"/>
              </a:rPr>
              <a:t>uitvoeren</a:t>
            </a:r>
            <a:endParaRPr lang="nl-NL" sz="1100" b="1" dirty="0">
              <a:effectLst/>
              <a:latin typeface="Century Gothic" panose="020B0502020202020204" pitchFamily="34" charset="0"/>
              <a:ea typeface="Calibri"/>
              <a:cs typeface="Times New Roman"/>
            </a:endParaRPr>
          </a:p>
        </p:txBody>
      </p:sp>
      <p:sp>
        <p:nvSpPr>
          <p:cNvPr id="16" name="Text Box 14"/>
          <p:cNvSpPr txBox="1"/>
          <p:nvPr/>
        </p:nvSpPr>
        <p:spPr>
          <a:xfrm>
            <a:off x="3248478" y="4895892"/>
            <a:ext cx="2664295" cy="54006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3308901" y="4895892"/>
            <a:ext cx="2699406" cy="5837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gebruiken</a:t>
            </a:r>
            <a:endParaRPr lang="nl-NL" sz="1100" dirty="0">
              <a:effectLst/>
              <a:latin typeface="Century Gothic" panose="020B0502020202020204" pitchFamily="34" charset="0"/>
              <a:ea typeface="Calibri"/>
              <a:cs typeface="Times New Roman"/>
            </a:endParaRPr>
          </a:p>
        </p:txBody>
      </p:sp>
      <p:sp>
        <p:nvSpPr>
          <p:cNvPr id="23" name="Tekstvak 2"/>
          <p:cNvSpPr txBox="1">
            <a:spLocks noChangeArrowheads="1"/>
          </p:cNvSpPr>
          <p:nvPr/>
        </p:nvSpPr>
        <p:spPr bwMode="auto">
          <a:xfrm>
            <a:off x="340138" y="439557"/>
            <a:ext cx="8089771"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i="1" dirty="0">
                <a:solidFill>
                  <a:schemeClr val="accent3">
                    <a:lumMod val="75000"/>
                  </a:schemeClr>
                </a:solidFill>
                <a:effectLst/>
                <a:latin typeface="Century Gothic" panose="020B0502020202020204" pitchFamily="34" charset="0"/>
                <a:ea typeface="Calibri"/>
                <a:cs typeface="Times New Roman"/>
              </a:rPr>
              <a:t>Helga Stentzel maakt kunst van haar was. Eerst bedenkt ze een plan. Dan </a:t>
            </a:r>
            <a:r>
              <a:rPr lang="nl-NL" i="1" u="sng" dirty="0">
                <a:solidFill>
                  <a:schemeClr val="accent3">
                    <a:lumMod val="75000"/>
                  </a:schemeClr>
                </a:solidFill>
                <a:effectLst/>
                <a:latin typeface="Century Gothic" panose="020B0502020202020204" pitchFamily="34" charset="0"/>
                <a:ea typeface="Calibri"/>
                <a:cs typeface="Times New Roman"/>
              </a:rPr>
              <a:t>hanteert</a:t>
            </a:r>
            <a:r>
              <a:rPr lang="nl-NL" i="1" dirty="0">
                <a:solidFill>
                  <a:schemeClr val="accent3">
                    <a:lumMod val="75000"/>
                  </a:schemeClr>
                </a:solidFill>
                <a:effectLst/>
                <a:latin typeface="Century Gothic" panose="020B0502020202020204" pitchFamily="34" charset="0"/>
                <a:ea typeface="Calibri"/>
                <a:cs typeface="Times New Roman"/>
              </a:rPr>
              <a:t> ze de was en de lijn op zo’n manier waardoor het op een dier lijkt. </a:t>
            </a:r>
            <a:r>
              <a:rPr lang="nl-NL" i="1" dirty="0">
                <a:solidFill>
                  <a:schemeClr val="accent3">
                    <a:lumMod val="75000"/>
                  </a:schemeClr>
                </a:solidFill>
                <a:latin typeface="Century Gothic" panose="020B0502020202020204" pitchFamily="34" charset="0"/>
                <a:ea typeface="Calibri"/>
                <a:cs typeface="Times New Roman"/>
              </a:rPr>
              <a:t>Uiteindelijk voert ze haar kunst uit in foto’s. </a:t>
            </a:r>
            <a:endParaRPr lang="nl-NL" sz="900" i="1" dirty="0">
              <a:solidFill>
                <a:schemeClr val="accent3">
                  <a:lumMod val="75000"/>
                </a:schemeClr>
              </a:solidFill>
              <a:effectLst/>
              <a:latin typeface="Century Gothic" panose="020B0502020202020204" pitchFamily="34" charset="0"/>
              <a:ea typeface="Calibri"/>
              <a:cs typeface="Times New Roman"/>
            </a:endParaRPr>
          </a:p>
        </p:txBody>
      </p:sp>
      <p:pic>
        <p:nvPicPr>
          <p:cNvPr id="20" name="Picture 4" descr="Helga Stentzel | Saatchi Art">
            <a:extLst>
              <a:ext uri="{FF2B5EF4-FFF2-40B4-BE49-F238E27FC236}">
                <a16:creationId xmlns:a16="http://schemas.microsoft.com/office/drawing/2014/main" id="{5559AD1B-93B2-4989-8C7F-1EA14A05B3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74547" y="1522737"/>
            <a:ext cx="1645493" cy="2468240"/>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1E48BFA7-18E4-4DD2-A86C-0498B98C1B47}"/>
              </a:ext>
            </a:extLst>
          </p:cNvPr>
          <p:cNvSpPr txBox="1"/>
          <p:nvPr/>
        </p:nvSpPr>
        <p:spPr>
          <a:xfrm rot="5400000">
            <a:off x="4093311" y="2844994"/>
            <a:ext cx="2166262" cy="169277"/>
          </a:xfrm>
          <a:prstGeom prst="rect">
            <a:avLst/>
          </a:prstGeom>
          <a:noFill/>
        </p:spPr>
        <p:txBody>
          <a:bodyPr wrap="square">
            <a:spAutoFit/>
          </a:bodyPr>
          <a:lstStyle/>
          <a:p>
            <a:pPr algn="r"/>
            <a:r>
              <a:rPr lang="nl-NL" sz="500" dirty="0">
                <a:solidFill>
                  <a:schemeClr val="bg1">
                    <a:lumMod val="85000"/>
                  </a:schemeClr>
                </a:solidFill>
              </a:rPr>
              <a:t>https://www.saatchiart.com/account/profile/223347</a:t>
            </a:r>
          </a:p>
        </p:txBody>
      </p:sp>
      <p:pic>
        <p:nvPicPr>
          <p:cNvPr id="3" name="Afbeelding 2">
            <a:extLst>
              <a:ext uri="{FF2B5EF4-FFF2-40B4-BE49-F238E27FC236}">
                <a16:creationId xmlns:a16="http://schemas.microsoft.com/office/drawing/2014/main" id="{C20B050F-0736-40FB-AA6A-E5E1820740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38456" y="1296891"/>
            <a:ext cx="1640159" cy="2060102"/>
          </a:xfrm>
          <a:prstGeom prst="rect">
            <a:avLst/>
          </a:prstGeom>
        </p:spPr>
      </p:pic>
      <p:sp>
        <p:nvSpPr>
          <p:cNvPr id="24" name="Tekstvak 23">
            <a:extLst>
              <a:ext uri="{FF2B5EF4-FFF2-40B4-BE49-F238E27FC236}">
                <a16:creationId xmlns:a16="http://schemas.microsoft.com/office/drawing/2014/main" id="{151AA6E0-51B1-415D-A378-B5202BA1080D}"/>
              </a:ext>
            </a:extLst>
          </p:cNvPr>
          <p:cNvSpPr txBox="1"/>
          <p:nvPr/>
        </p:nvSpPr>
        <p:spPr>
          <a:xfrm rot="5400000">
            <a:off x="7087564" y="1665968"/>
            <a:ext cx="2132108" cy="169277"/>
          </a:xfrm>
          <a:prstGeom prst="rect">
            <a:avLst/>
          </a:prstGeom>
          <a:noFill/>
        </p:spPr>
        <p:txBody>
          <a:bodyPr wrap="square">
            <a:spAutoFit/>
          </a:bodyPr>
          <a:lstStyle/>
          <a:p>
            <a:pPr algn="r"/>
            <a:r>
              <a:rPr lang="nl-NL" sz="500" dirty="0">
                <a:solidFill>
                  <a:schemeClr val="bg1">
                    <a:lumMod val="85000"/>
                  </a:schemeClr>
                </a:solidFill>
              </a:rPr>
              <a:t>https://www.saatchiart.com/account/profile/223347</a:t>
            </a:r>
          </a:p>
        </p:txBody>
      </p:sp>
      <p:pic>
        <p:nvPicPr>
          <p:cNvPr id="13" name="Afbeelding 12">
            <a:extLst>
              <a:ext uri="{FF2B5EF4-FFF2-40B4-BE49-F238E27FC236}">
                <a16:creationId xmlns:a16="http://schemas.microsoft.com/office/drawing/2014/main" id="{57880F36-9A78-4780-804A-FDF5EEED55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2354" y="3068960"/>
            <a:ext cx="2242827" cy="1502694"/>
          </a:xfrm>
          <a:prstGeom prst="rect">
            <a:avLst/>
          </a:prstGeom>
        </p:spPr>
      </p:pic>
    </p:spTree>
    <p:extLst>
      <p:ext uri="{BB962C8B-B14F-4D97-AF65-F5344CB8AC3E}">
        <p14:creationId xmlns:p14="http://schemas.microsoft.com/office/powerpoint/2010/main" val="3270944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immers</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namelijk</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energieprijzen zijn </a:t>
            </a:r>
            <a:r>
              <a:rPr lang="nl-NL" sz="2800" i="1" u="sng" dirty="0">
                <a:solidFill>
                  <a:srgbClr val="387038"/>
                </a:solidFill>
                <a:latin typeface="Century Gothic" panose="020B0502020202020204" pitchFamily="34" charset="0"/>
                <a:cs typeface="Times New Roman"/>
              </a:rPr>
              <a:t>immers</a:t>
            </a:r>
            <a:r>
              <a:rPr lang="nl-NL" sz="2800" i="1" dirty="0">
                <a:solidFill>
                  <a:srgbClr val="387038"/>
                </a:solidFill>
                <a:latin typeface="Century Gothic" panose="020B0502020202020204" pitchFamily="34" charset="0"/>
                <a:cs typeface="Times New Roman"/>
              </a:rPr>
              <a:t> nog steeds heel hoog.</a:t>
            </a:r>
            <a:endParaRPr lang="nl-NL" sz="2800" i="1" dirty="0">
              <a:solidFill>
                <a:srgbClr val="00B050"/>
              </a:solidFill>
              <a:latin typeface="Century Gothic" panose="020B0502020202020204" pitchFamily="34" charset="0"/>
            </a:endParaRPr>
          </a:p>
        </p:txBody>
      </p:sp>
      <p:pic>
        <p:nvPicPr>
          <p:cNvPr id="4" name="Afbeelding 3" descr="Afbeelding met grafiek&#10;&#10;Automatisch gegenereerde beschrijving">
            <a:extLst>
              <a:ext uri="{FF2B5EF4-FFF2-40B4-BE49-F238E27FC236}">
                <a16:creationId xmlns:a16="http://schemas.microsoft.com/office/drawing/2014/main" id="{BEC069E5-1E1F-48FA-8886-FDB1F08BA4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29286" y="1772817"/>
            <a:ext cx="6140782" cy="3960440"/>
          </a:xfrm>
          <a:prstGeom prst="rect">
            <a:avLst/>
          </a:prstGeom>
        </p:spPr>
      </p:pic>
    </p:spTree>
    <p:extLst>
      <p:ext uri="{BB962C8B-B14F-4D97-AF65-F5344CB8AC3E}">
        <p14:creationId xmlns:p14="http://schemas.microsoft.com/office/powerpoint/2010/main" val="3549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49408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geneigd zijn om</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het gevoel hebben iets te willen of te moeten doen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0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Vandaag schijnt de zon. Dan </a:t>
            </a:r>
            <a:r>
              <a:rPr lang="nl-NL" sz="2800" i="1" u="sng" dirty="0">
                <a:solidFill>
                  <a:srgbClr val="387038"/>
                </a:solidFill>
                <a:latin typeface="Century Gothic" panose="020B0502020202020204" pitchFamily="34" charset="0"/>
                <a:cs typeface="Times New Roman"/>
              </a:rPr>
              <a:t>ben ik altijd meteen geneigd om</a:t>
            </a:r>
            <a:r>
              <a:rPr lang="nl-NL" sz="2800" i="1" dirty="0">
                <a:solidFill>
                  <a:srgbClr val="387038"/>
                </a:solidFill>
                <a:latin typeface="Century Gothic" panose="020B0502020202020204" pitchFamily="34" charset="0"/>
                <a:cs typeface="Times New Roman"/>
              </a:rPr>
              <a:t> de was buiten op te hangen. </a:t>
            </a:r>
            <a:endParaRPr lang="nl-NL" sz="2800" i="1" dirty="0">
              <a:solidFill>
                <a:srgbClr val="00B050"/>
              </a:solidFill>
              <a:latin typeface="Century Gothic" panose="020B0502020202020204" pitchFamily="34" charset="0"/>
            </a:endParaRPr>
          </a:p>
        </p:txBody>
      </p:sp>
      <p:pic>
        <p:nvPicPr>
          <p:cNvPr id="4" name="Afbeelding 3" descr="Afbeelding met persoon, buitenshuis&#10;&#10;Automatisch gegenereerde beschrijving">
            <a:extLst>
              <a:ext uri="{FF2B5EF4-FFF2-40B4-BE49-F238E27FC236}">
                <a16:creationId xmlns:a16="http://schemas.microsoft.com/office/drawing/2014/main" id="{28E0E031-4680-48D8-A129-A511799A99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9752" y="2492896"/>
            <a:ext cx="4300616" cy="2868511"/>
          </a:xfrm>
          <a:prstGeom prst="rect">
            <a:avLst/>
          </a:prstGeom>
        </p:spPr>
      </p:pic>
    </p:spTree>
    <p:extLst>
      <p:ext uri="{BB962C8B-B14F-4D97-AF65-F5344CB8AC3E}">
        <p14:creationId xmlns:p14="http://schemas.microsoft.com/office/powerpoint/2010/main" val="401717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geneigd zijn om</a:t>
            </a:r>
          </a:p>
        </p:txBody>
      </p:sp>
      <p:pic>
        <p:nvPicPr>
          <p:cNvPr id="3" name="Afbeelding 2" descr="Afbeelding met persoon, buitenshuis&#10;&#10;Automatisch gegenereerde beschrijving">
            <a:extLst>
              <a:ext uri="{FF2B5EF4-FFF2-40B4-BE49-F238E27FC236}">
                <a16:creationId xmlns:a16="http://schemas.microsoft.com/office/drawing/2014/main" id="{4562442A-8E58-4F83-84B2-D563F6E054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448" y="1484784"/>
            <a:ext cx="7449104" cy="4968552"/>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immers</a:t>
            </a:r>
          </a:p>
        </p:txBody>
      </p:sp>
      <p:pic>
        <p:nvPicPr>
          <p:cNvPr id="3" name="Afbeelding 2" descr="Afbeelding met grafiek&#10;&#10;Automatisch gegenereerde beschrijving">
            <a:extLst>
              <a:ext uri="{FF2B5EF4-FFF2-40B4-BE49-F238E27FC236}">
                <a16:creationId xmlns:a16="http://schemas.microsoft.com/office/drawing/2014/main" id="{777E20EB-BDEF-42FF-A59C-61025AE26C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804" y="1412776"/>
            <a:ext cx="8100392" cy="522427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433048" cy="1200329"/>
          </a:xfrm>
          <a:prstGeom prst="rect">
            <a:avLst/>
          </a:prstGeom>
          <a:noFill/>
        </p:spPr>
        <p:txBody>
          <a:bodyPr wrap="square" rtlCol="0">
            <a:spAutoFit/>
          </a:bodyPr>
          <a:lstStyle/>
          <a:p>
            <a:r>
              <a:rPr lang="nl-NL" sz="7200" b="1" u="sng" dirty="0">
                <a:latin typeface="Century Gothic" panose="020B0502020202020204" pitchFamily="34" charset="0"/>
              </a:rPr>
              <a:t>concreet</a:t>
            </a:r>
          </a:p>
        </p:txBody>
      </p:sp>
      <p:pic>
        <p:nvPicPr>
          <p:cNvPr id="7" name="Afbeelding 6" descr="Afbeelding met persoon, buitenshuis&#10;&#10;Automatisch gegenereerde beschrijving">
            <a:extLst>
              <a:ext uri="{FF2B5EF4-FFF2-40B4-BE49-F238E27FC236}">
                <a16:creationId xmlns:a16="http://schemas.microsoft.com/office/drawing/2014/main" id="{43690F6E-012B-4D43-BEAB-2ABD40486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7456" y="2448428"/>
            <a:ext cx="4277032" cy="2852780"/>
          </a:xfrm>
          <a:prstGeom prst="rect">
            <a:avLst/>
          </a:prstGeom>
        </p:spPr>
      </p:pic>
      <p:pic>
        <p:nvPicPr>
          <p:cNvPr id="8" name="Afbeelding 7" descr="Afbeelding met overdekt, geel, persoon, apparaat&#10;&#10;Automatisch gegenereerde beschrijving">
            <a:extLst>
              <a:ext uri="{FF2B5EF4-FFF2-40B4-BE49-F238E27FC236}">
                <a16:creationId xmlns:a16="http://schemas.microsoft.com/office/drawing/2014/main" id="{E670C031-303B-4E4B-A4BD-A2A494B1BB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609" y="2428062"/>
            <a:ext cx="4116567" cy="2852780"/>
          </a:xfrm>
          <a:prstGeom prst="rect">
            <a:avLst/>
          </a:prstGeom>
        </p:spPr>
      </p:pic>
      <p:pic>
        <p:nvPicPr>
          <p:cNvPr id="10" name="Afbeelding 9">
            <a:extLst>
              <a:ext uri="{FF2B5EF4-FFF2-40B4-BE49-F238E27FC236}">
                <a16:creationId xmlns:a16="http://schemas.microsoft.com/office/drawing/2014/main" id="{6429475B-09D6-4B50-A77E-18419AA4256E}"/>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8834" b="98587" l="8753" r="95186">
                        <a14:foregroundMark x1="32385" y1="36042" x2="28884" y2="61131"/>
                        <a14:foregroundMark x1="28884" y1="61131" x2="23195" y2="61484"/>
                        <a14:foregroundMark x1="22101" y1="37102" x2="37637" y2="33569"/>
                        <a14:foregroundMark x1="37637" y1="33569" x2="39168" y2="34629"/>
                        <a14:foregroundMark x1="64551" y1="9187" x2="87309" y2="14488"/>
                        <a14:foregroundMark x1="89934" y1="22615" x2="92123" y2="56184"/>
                        <a14:foregroundMark x1="91466" y1="65018" x2="68709" y2="68198"/>
                        <a14:foregroundMark x1="56674" y1="66431" x2="75930" y2="72438"/>
                        <a14:foregroundMark x1="86652" y1="70671" x2="67177" y2="85159"/>
                        <a14:foregroundMark x1="67177" y1="85159" x2="64551" y2="80919"/>
                        <a14:foregroundMark x1="31947" y1="75618" x2="24289" y2="89753"/>
                        <a14:foregroundMark x1="24289" y1="89753" x2="17505" y2="77385"/>
                        <a14:foregroundMark x1="38731" y1="74205" x2="30853" y2="98587"/>
                        <a14:foregroundMark x1="30853" y1="98587" x2="25821" y2="96113"/>
                        <a14:foregroundMark x1="86871" y1="81272" x2="79212" y2="92580"/>
                        <a14:foregroundMark x1="94092" y1="71378" x2="93435" y2="93993"/>
                        <a14:foregroundMark x1="13348" y1="71378" x2="14004" y2="90459"/>
                        <a14:foregroundMark x1="10941" y1="77032" x2="10941" y2="90459"/>
                        <a14:foregroundMark x1="9628" y1="75618" x2="8753" y2="87633"/>
                        <a14:foregroundMark x1="8972" y1="93286" x2="11379" y2="98587"/>
                        <a14:foregroundMark x1="94530" y1="66784" x2="95186" y2="74205"/>
                        <a14:foregroundMark x1="53173" y1="19788" x2="53173" y2="19788"/>
                        <a14:foregroundMark x1="53173" y1="18375" x2="54923" y2="20848"/>
                        <a14:foregroundMark x1="52298" y1="26502" x2="52735" y2="28975"/>
                        <a14:foregroundMark x1="85996" y1="9187" x2="89059" y2="12367"/>
                        <a14:foregroundMark x1="94092" y1="20848" x2="94092" y2="21555"/>
                      </a14:backgroundRemoval>
                    </a14:imgEffect>
                  </a14:imgLayer>
                </a14:imgProps>
              </a:ext>
              <a:ext uri="{28A0092B-C50C-407E-A947-70E740481C1C}">
                <a14:useLocalDpi xmlns:a14="http://schemas.microsoft.com/office/drawing/2010/main"/>
              </a:ext>
            </a:extLst>
          </a:blip>
          <a:stretch>
            <a:fillRect/>
          </a:stretch>
        </p:blipFill>
        <p:spPr>
          <a:xfrm>
            <a:off x="5940153" y="5459086"/>
            <a:ext cx="1797607" cy="1113179"/>
          </a:xfrm>
          <a:prstGeom prst="rect">
            <a:avLst/>
          </a:prstGeom>
        </p:spPr>
      </p:pic>
      <p:pic>
        <p:nvPicPr>
          <p:cNvPr id="12" name="Afbeelding 11">
            <a:extLst>
              <a:ext uri="{FF2B5EF4-FFF2-40B4-BE49-F238E27FC236}">
                <a16:creationId xmlns:a16="http://schemas.microsoft.com/office/drawing/2014/main" id="{7CC5B865-9EA1-4205-91D7-FC0EF1AC2980}"/>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7790" b="99457" l="4049" r="91296">
                        <a14:foregroundMark x1="25911" y1="39493" x2="25709" y2="61775"/>
                        <a14:foregroundMark x1="25709" y1="61775" x2="19028" y2="52536"/>
                        <a14:foregroundMark x1="19028" y1="52536" x2="19028" y2="48913"/>
                        <a14:foregroundMark x1="22874" y1="33333" x2="36437" y2="33514"/>
                        <a14:foregroundMark x1="36437" y1="33514" x2="39676" y2="32790"/>
                        <a14:foregroundMark x1="58907" y1="9783" x2="84008" y2="12681"/>
                        <a14:foregroundMark x1="82591" y1="9239" x2="69433" y2="9239"/>
                        <a14:foregroundMark x1="69433" y1="9239" x2="67814" y2="9783"/>
                        <a14:foregroundMark x1="7895" y1="36775" x2="6883" y2="38587"/>
                        <a14:foregroundMark x1="5263" y1="47283" x2="4049" y2="47101"/>
                        <a14:foregroundMark x1="8502" y1="35688" x2="6275" y2="37862"/>
                        <a14:foregroundMark x1="41700" y1="66123" x2="45344" y2="68297"/>
                        <a14:foregroundMark x1="59109" y1="8514" x2="64170" y2="9783"/>
                        <a14:foregroundMark x1="89069" y1="21196" x2="87854" y2="21196"/>
                        <a14:foregroundMark x1="90486" y1="30254" x2="87045" y2="31159"/>
                        <a14:foregroundMark x1="89676" y1="82246" x2="88462" y2="78080"/>
                        <a14:foregroundMark x1="63360" y1="89855" x2="81377" y2="91304"/>
                        <a14:foregroundMark x1="81377" y1="91304" x2="82591" y2="90217"/>
                        <a14:foregroundMark x1="21053" y1="90761" x2="15587" y2="86957"/>
                        <a14:foregroundMark x1="9919" y1="89674" x2="37652" y2="89312"/>
                        <a14:foregroundMark x1="37652" y1="89312" x2="42105" y2="87500"/>
                        <a14:foregroundMark x1="16194" y1="96739" x2="39474" y2="93841"/>
                        <a14:foregroundMark x1="11134" y1="95471" x2="26721" y2="99275"/>
                        <a14:foregroundMark x1="26721" y1="99275" x2="37854" y2="97826"/>
                        <a14:foregroundMark x1="86640" y1="86232" x2="87247" y2="98913"/>
                        <a14:foregroundMark x1="88462" y1="86775" x2="88462" y2="95471"/>
                        <a14:foregroundMark x1="89676" y1="84964" x2="87854" y2="93659"/>
                        <a14:foregroundMark x1="6073" y1="86232" x2="11943" y2="91486"/>
                        <a14:foregroundMark x1="4858" y1="88043" x2="9312" y2="89130"/>
                        <a14:foregroundMark x1="4251" y1="87500" x2="4251" y2="86413"/>
                        <a14:foregroundMark x1="90486" y1="85145" x2="90688" y2="90761"/>
                        <a14:foregroundMark x1="89676" y1="76630" x2="90688" y2="80072"/>
                        <a14:foregroundMark x1="86032" y1="41304" x2="90486" y2="53986"/>
                        <a14:foregroundMark x1="90486" y1="53986" x2="91093" y2="54710"/>
                        <a14:foregroundMark x1="4251" y1="51812" x2="9514" y2="51268"/>
                        <a14:foregroundMark x1="6073" y1="67754" x2="8704" y2="66848"/>
                        <a14:foregroundMark x1="7895" y1="73551" x2="11741" y2="73007"/>
                        <a14:foregroundMark x1="5466" y1="37138" x2="6275" y2="36051"/>
                        <a14:foregroundMark x1="6680" y1="43841" x2="8704" y2="45471"/>
                        <a14:foregroundMark x1="6680" y1="42572" x2="7895" y2="42572"/>
                        <a14:foregroundMark x1="4049" y1="75543" x2="6883" y2="76449"/>
                        <a14:foregroundMark x1="89676" y1="14130" x2="90688" y2="16667"/>
                        <a14:foregroundMark x1="55668" y1="8333" x2="59717" y2="8514"/>
                        <a14:foregroundMark x1="54251" y1="8514" x2="54251" y2="8514"/>
                        <a14:foregroundMark x1="50000" y1="19384" x2="49798" y2="21558"/>
                        <a14:foregroundMark x1="51619" y1="24638" x2="49798" y2="25362"/>
                        <a14:foregroundMark x1="50405" y1="15217" x2="51012" y2="19565"/>
                        <a14:foregroundMark x1="88057" y1="10326" x2="90688" y2="15217"/>
                        <a14:foregroundMark x1="88664" y1="9058" x2="89879" y2="12681"/>
                        <a14:foregroundMark x1="52024" y1="50543" x2="55061" y2="49275"/>
                        <a14:foregroundMark x1="88057" y1="64493" x2="90486" y2="67754"/>
                        <a14:foregroundMark x1="91296" y1="85870" x2="90486" y2="98551"/>
                        <a14:foregroundMark x1="5466" y1="92210" x2="5263" y2="99457"/>
                        <a14:foregroundMark x1="16397" y1="33333" x2="21660" y2="33877"/>
                        <a14:foregroundMark x1="12348" y1="33333" x2="17004" y2="35507"/>
                      </a14:backgroundRemoval>
                    </a14:imgEffect>
                  </a14:imgLayer>
                </a14:imgProps>
              </a:ext>
              <a:ext uri="{28A0092B-C50C-407E-A947-70E740481C1C}">
                <a14:useLocalDpi xmlns:a14="http://schemas.microsoft.com/office/drawing/2010/main"/>
              </a:ext>
            </a:extLst>
          </a:blip>
          <a:stretch>
            <a:fillRect/>
          </a:stretch>
        </p:blipFill>
        <p:spPr>
          <a:xfrm>
            <a:off x="1199719" y="4365104"/>
            <a:ext cx="2004130" cy="2239432"/>
          </a:xfrm>
          <a:prstGeom prst="rect">
            <a:avLst/>
          </a:prstGeom>
        </p:spPr>
      </p:pic>
    </p:spTree>
    <p:extLst>
      <p:ext uri="{BB962C8B-B14F-4D97-AF65-F5344CB8AC3E}">
        <p14:creationId xmlns:p14="http://schemas.microsoft.com/office/powerpoint/2010/main" val="417590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bevestigen</a:t>
            </a:r>
          </a:p>
        </p:txBody>
      </p:sp>
      <p:pic>
        <p:nvPicPr>
          <p:cNvPr id="3" name="Afbeelding 2" descr="Afbeelding met diagram&#10;&#10;Automatisch gegenereerde beschrijving">
            <a:extLst>
              <a:ext uri="{FF2B5EF4-FFF2-40B4-BE49-F238E27FC236}">
                <a16:creationId xmlns:a16="http://schemas.microsoft.com/office/drawing/2014/main" id="{B3035A24-7CBA-47EB-AED5-17C76DF026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412776"/>
            <a:ext cx="7488832" cy="522720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exemplaar</a:t>
            </a:r>
          </a:p>
        </p:txBody>
      </p:sp>
      <p:pic>
        <p:nvPicPr>
          <p:cNvPr id="3" name="Afbeelding 2" descr="Afbeelding met grond&#10;&#10;Automatisch gegenereerde beschrijving">
            <a:extLst>
              <a:ext uri="{FF2B5EF4-FFF2-40B4-BE49-F238E27FC236}">
                <a16:creationId xmlns:a16="http://schemas.microsoft.com/office/drawing/2014/main" id="{7EE98DFA-747C-41D4-8E2D-6132A610D2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412776"/>
            <a:ext cx="6984776" cy="5210643"/>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donatie</a:t>
            </a:r>
          </a:p>
        </p:txBody>
      </p:sp>
      <p:pic>
        <p:nvPicPr>
          <p:cNvPr id="4" name="Afbeelding 3" descr="Afbeelding met apparaat, keukenapparaat&#10;&#10;Automatisch gegenereerde beschrijving">
            <a:extLst>
              <a:ext uri="{FF2B5EF4-FFF2-40B4-BE49-F238E27FC236}">
                <a16:creationId xmlns:a16="http://schemas.microsoft.com/office/drawing/2014/main" id="{9BBB5FFA-2FCF-43C9-B163-26B803D115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23728" y="1484784"/>
            <a:ext cx="5292310" cy="4941168"/>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exact</a:t>
            </a:r>
          </a:p>
        </p:txBody>
      </p:sp>
      <p:pic>
        <p:nvPicPr>
          <p:cNvPr id="3" name="Afbeelding 2" descr="Afbeelding met diagram, schematisch&#10;&#10;Automatisch gegenereerde beschrijving">
            <a:extLst>
              <a:ext uri="{FF2B5EF4-FFF2-40B4-BE49-F238E27FC236}">
                <a16:creationId xmlns:a16="http://schemas.microsoft.com/office/drawing/2014/main" id="{42577189-8504-422D-A06E-97D796E7EA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412776"/>
            <a:ext cx="7524836" cy="5019066"/>
          </a:xfrm>
          <a:prstGeom prst="rect">
            <a:avLst/>
          </a:prstGeom>
        </p:spPr>
      </p:pic>
      <p:pic>
        <p:nvPicPr>
          <p:cNvPr id="5" name="Afbeelding 4">
            <a:extLst>
              <a:ext uri="{FF2B5EF4-FFF2-40B4-BE49-F238E27FC236}">
                <a16:creationId xmlns:a16="http://schemas.microsoft.com/office/drawing/2014/main" id="{D1E86B16-7760-46E4-9D03-4D3C4A19EE5D}"/>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8037" b="92286" l="4316" r="91869">
                        <a14:foregroundMark x1="18112" y1="18048" x2="42312" y2="15536"/>
                        <a14:foregroundMark x1="42312" y1="15536" x2="39615" y2="32221"/>
                        <a14:foregroundMark x1="39615" y1="32221" x2="60771" y2="54970"/>
                        <a14:foregroundMark x1="60771" y1="54970" x2="71869" y2="60029"/>
                        <a14:foregroundMark x1="71869" y1="60029" x2="79191" y2="71475"/>
                        <a14:foregroundMark x1="79191" y1="71475" x2="68131" y2="77216"/>
                        <a14:foregroundMark x1="68131" y1="77216" x2="46975" y2="69142"/>
                        <a14:foregroundMark x1="46975" y1="69142" x2="26435" y2="31037"/>
                        <a14:foregroundMark x1="19923" y1="26839" x2="35299" y2="66487"/>
                        <a14:foregroundMark x1="58690" y1="23466" x2="75029" y2="57876"/>
                        <a14:foregroundMark x1="40578" y1="70721" x2="51445" y2="84571"/>
                        <a14:foregroundMark x1="51985" y1="87585" x2="84547" y2="80804"/>
                        <a14:foregroundMark x1="84547" y1="80804" x2="84971" y2="80517"/>
                        <a14:foregroundMark x1="65780" y1="82347" x2="83353" y2="76283"/>
                        <a14:foregroundMark x1="15376" y1="42878" x2="37303" y2="81701"/>
                        <a14:foregroundMark x1="39114" y1="87765" x2="45472" y2="92321"/>
                        <a14:foregroundMark x1="49287" y1="10477" x2="55453" y2="35450"/>
                        <a14:foregroundMark x1="18805" y1="15178" x2="50173" y2="8934"/>
                        <a14:foregroundMark x1="50173" y1="8934" x2="50173" y2="8934"/>
                        <a14:foregroundMark x1="12678" y1="16720" x2="8054" y2="26659"/>
                        <a14:foregroundMark x1="8054" y1="26659" x2="11753" y2="34266"/>
                        <a14:foregroundMark x1="52177" y1="8109" x2="57649" y2="13671"/>
                        <a14:foregroundMark x1="57649" y1="13671" x2="58343" y2="15034"/>
                        <a14:foregroundMark x1="58536" y1="28705" x2="68863" y2="49121"/>
                        <a14:foregroundMark x1="46551" y1="34769" x2="60154" y2="55544"/>
                        <a14:foregroundMark x1="60154" y1="55544" x2="60154" y2="55544"/>
                        <a14:foregroundMark x1="36224" y1="30535" x2="51638" y2="59742"/>
                        <a14:foregroundMark x1="51638" y1="59742" x2="51638" y2="59742"/>
                        <a14:foregroundMark x1="18112" y1="29709" x2="27707" y2="54360"/>
                        <a14:foregroundMark x1="46012" y1="70219" x2="57803" y2="82347"/>
                        <a14:foregroundMark x1="38574" y1="71726" x2="47630" y2="89272"/>
                        <a14:foregroundMark x1="77380" y1="60100" x2="91869" y2="75601"/>
                        <a14:foregroundMark x1="82081" y1="55867" x2="84085" y2="58737"/>
                        <a14:foregroundMark x1="12486" y1="17725" x2="4316" y2="21493"/>
                        <a14:foregroundMark x1="4316" y1="21493" x2="4855" y2="22605"/>
                        <a14:foregroundMark x1="14489" y1="26839" x2="25010" y2="23897"/>
                        <a14:foregroundMark x1="25010" y1="23897" x2="47823" y2="28525"/>
                        <a14:foregroundMark x1="64509" y1="60603" x2="68324" y2="68030"/>
                        <a14:foregroundMark x1="51985" y1="63294" x2="63237" y2="61249"/>
                        <a14:foregroundMark x1="48170" y1="31719" x2="61657" y2="47435"/>
                        <a14:foregroundMark x1="61657" y1="47435" x2="61965" y2="48116"/>
                        <a14:foregroundMark x1="32794" y1="19914" x2="56146" y2="18407"/>
                        <a14:foregroundMark x1="22466" y1="20775" x2="15029" y2="29817"/>
                        <a14:foregroundMark x1="15029" y1="29817" x2="17726" y2="38321"/>
                        <a14:foregroundMark x1="40578" y1="54001" x2="59807" y2="75745"/>
                        <a14:foregroundMark x1="59807" y1="75745" x2="59807" y2="76283"/>
                        <a14:foregroundMark x1="33141" y1="32580" x2="46204" y2="60100"/>
                        <a14:foregroundMark x1="65780" y1="70901" x2="68478" y2="70039"/>
                      </a14:backgroundRemoval>
                    </a14:imgEffect>
                  </a14:imgLayer>
                </a14:imgProps>
              </a:ext>
              <a:ext uri="{28A0092B-C50C-407E-A947-70E740481C1C}">
                <a14:useLocalDpi xmlns:a14="http://schemas.microsoft.com/office/drawing/2010/main"/>
              </a:ext>
            </a:extLst>
          </a:blip>
          <a:stretch>
            <a:fillRect/>
          </a:stretch>
        </p:blipFill>
        <p:spPr>
          <a:xfrm>
            <a:off x="15690" y="2780928"/>
            <a:ext cx="3863245" cy="4149080"/>
          </a:xfrm>
          <a:prstGeom prst="rect">
            <a:avLst/>
          </a:prstGeom>
        </p:spPr>
      </p:pic>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2387</TotalTime>
  <Words>1107</Words>
  <Application>Microsoft Office PowerPoint</Application>
  <PresentationFormat>Diavoorstelling (4:3)</PresentationFormat>
  <Paragraphs>266</Paragraphs>
  <Slides>24</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Century Gothic</vt:lpstr>
      <vt:lpstr>Segoe UI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520</cp:revision>
  <dcterms:created xsi:type="dcterms:W3CDTF">2021-06-08T06:13:59Z</dcterms:created>
  <dcterms:modified xsi:type="dcterms:W3CDTF">2023-04-04T09:47:51Z</dcterms:modified>
</cp:coreProperties>
</file>