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1437" r:id="rId2"/>
    <p:sldId id="548" r:id="rId3"/>
    <p:sldId id="1479" r:id="rId4"/>
    <p:sldId id="1477" r:id="rId5"/>
    <p:sldId id="1460" r:id="rId6"/>
    <p:sldId id="1480" r:id="rId7"/>
    <p:sldId id="1476" r:id="rId8"/>
    <p:sldId id="1475" r:id="rId9"/>
    <p:sldId id="1478" r:id="rId10"/>
    <p:sldId id="1490" r:id="rId11"/>
    <p:sldId id="934" r:id="rId12"/>
    <p:sldId id="263" r:id="rId13"/>
    <p:sldId id="1486" r:id="rId14"/>
    <p:sldId id="1484" r:id="rId15"/>
    <p:sldId id="389" r:id="rId16"/>
    <p:sldId id="259" r:id="rId17"/>
    <p:sldId id="1485" r:id="rId18"/>
    <p:sldId id="1488" r:id="rId19"/>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437"/>
            <p14:sldId id="548"/>
            <p14:sldId id="1479"/>
            <p14:sldId id="1477"/>
            <p14:sldId id="1460"/>
            <p14:sldId id="1480"/>
            <p14:sldId id="1476"/>
            <p14:sldId id="1475"/>
            <p14:sldId id="1478"/>
            <p14:sldId id="1490"/>
            <p14:sldId id="934"/>
            <p14:sldId id="263"/>
            <p14:sldId id="1486"/>
            <p14:sldId id="1484"/>
            <p14:sldId id="389"/>
            <p14:sldId id="259"/>
            <p14:sldId id="1485"/>
            <p14:sldId id="148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D2775"/>
    <a:srgbClr val="5D2884"/>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7570" autoAdjust="0"/>
  </p:normalViewPr>
  <p:slideViewPr>
    <p:cSldViewPr>
      <p:cViewPr varScale="1">
        <p:scale>
          <a:sx n="63" d="100"/>
          <a:sy n="63" d="100"/>
        </p:scale>
        <p:origin x="171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18-4-2023</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18-4-2023</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Woordenoverzicht:</a:t>
            </a:r>
          </a:p>
          <a:p>
            <a:endParaRPr lang="nl-NL" dirty="0"/>
          </a:p>
          <a:p>
            <a:endParaRPr lang="nl-NL" dirty="0"/>
          </a:p>
          <a:p>
            <a:r>
              <a:rPr lang="nl-NL" dirty="0"/>
              <a:t>het jubileum: het feest om te vieren dat iets een aantal jaren bestaat</a:t>
            </a:r>
          </a:p>
          <a:p>
            <a:r>
              <a:rPr lang="nl-NL" dirty="0"/>
              <a:t>opvolgen: in plaats komen van</a:t>
            </a:r>
          </a:p>
          <a:p>
            <a:r>
              <a:rPr lang="nl-NL" dirty="0"/>
              <a:t>onderzoek doen: iets goed bekijken omdat je er veel over wilt weten</a:t>
            </a:r>
          </a:p>
          <a:p>
            <a:r>
              <a:rPr lang="nl-NL" dirty="0"/>
              <a:t>tijdens: in de tijd van</a:t>
            </a:r>
          </a:p>
          <a:p>
            <a:r>
              <a:rPr lang="nl-NL" dirty="0"/>
              <a:t>positief zijn over: goed vinden</a:t>
            </a:r>
          </a:p>
          <a:p>
            <a:r>
              <a:rPr lang="nl-NL" dirty="0"/>
              <a:t>op de troon zitten: koning of koningin zijn</a:t>
            </a:r>
          </a:p>
          <a:p>
            <a:r>
              <a:rPr lang="nl-NL" dirty="0"/>
              <a:t>de aflevering: een deel van een serie</a:t>
            </a:r>
          </a:p>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019385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18-4-2023</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18-4-2023</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kU13O1u5Kw" TargetMode="External"/><Relationship Id="rId2" Type="http://schemas.openxmlformats.org/officeDocument/2006/relationships/hyperlink" Target="https://www.youtube.com/watch?v=RooLKmRd2IA" TargetMode="External"/><Relationship Id="rId1" Type="http://schemas.openxmlformats.org/officeDocument/2006/relationships/slideLayout" Target="../slideLayouts/slideLayout7.xml"/><Relationship Id="rId4" Type="http://schemas.openxmlformats.org/officeDocument/2006/relationships/hyperlink" Target="https://www.youtube.com/watch?v=ddFiZhx4qc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7.png"/><Relationship Id="rId4" Type="http://schemas.openxmlformats.org/officeDocument/2006/relationships/image" Target="../media/image22.jpeg"/><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2.png"/><Relationship Id="rId7"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10" Type="http://schemas.openxmlformats.org/officeDocument/2006/relationships/image" Target="../media/image36.png"/><Relationship Id="rId4" Type="http://schemas.openxmlformats.org/officeDocument/2006/relationships/image" Target="../media/image32.png"/><Relationship Id="rId9"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err="1">
                <a:solidFill>
                  <a:prstClr val="black"/>
                </a:solidFill>
              </a:rPr>
              <a:t>Semantisatieverhaal</a:t>
            </a:r>
            <a:r>
              <a:rPr lang="nl-NL" sz="1900" u="sng" dirty="0">
                <a:solidFill>
                  <a:prstClr val="black"/>
                </a:solidFill>
              </a:rPr>
              <a:t> AA:</a:t>
            </a:r>
          </a:p>
          <a:p>
            <a:pPr marL="0" lvl="0" indent="0">
              <a:spcBef>
                <a:spcPts val="200"/>
              </a:spcBef>
              <a:spcAft>
                <a:spcPts val="200"/>
              </a:spcAft>
              <a:buNone/>
            </a:pPr>
            <a:r>
              <a:rPr lang="nl-NL" sz="2000" dirty="0">
                <a:effectLst/>
                <a:ea typeface="Times New Roman" panose="02020603050405020304" pitchFamily="18" charset="0"/>
                <a:cs typeface="Arial" panose="020B0604020202020204" pitchFamily="34" charset="0"/>
              </a:rPr>
              <a:t>Op 6 mei is er een bijzondere dag in Engeland. </a:t>
            </a:r>
            <a:r>
              <a:rPr lang="nl-NL" sz="2000" dirty="0">
                <a:ea typeface="Times New Roman" panose="02020603050405020304" pitchFamily="18" charset="0"/>
                <a:cs typeface="Arial" panose="020B0604020202020204" pitchFamily="34" charset="0"/>
              </a:rPr>
              <a:t>Omdat </a:t>
            </a:r>
            <a:r>
              <a:rPr lang="nl-NL" sz="2000" dirty="0">
                <a:effectLst/>
                <a:ea typeface="Times New Roman" panose="02020603050405020304" pitchFamily="18" charset="0"/>
                <a:cs typeface="Arial" panose="020B0604020202020204" pitchFamily="34" charset="0"/>
              </a:rPr>
              <a:t>prins Charles op die dag zijn moeder gaat </a:t>
            </a:r>
            <a:r>
              <a:rPr lang="nl-NL" sz="2000" b="1" u="sng" dirty="0">
                <a:effectLst/>
                <a:ea typeface="Times New Roman" panose="02020603050405020304" pitchFamily="18" charset="0"/>
                <a:cs typeface="Arial" panose="020B0604020202020204" pitchFamily="34" charset="0"/>
              </a:rPr>
              <a:t>opvolgen</a:t>
            </a:r>
            <a:r>
              <a:rPr lang="nl-NL" sz="2000" dirty="0">
                <a:ea typeface="Times New Roman" panose="02020603050405020304" pitchFamily="18" charset="0"/>
                <a:cs typeface="Arial" panose="020B0604020202020204" pitchFamily="34" charset="0"/>
              </a:rPr>
              <a:t> als koning van Engeland. </a:t>
            </a:r>
            <a:r>
              <a:rPr lang="nl-NL" sz="2000" dirty="0">
                <a:effectLst/>
                <a:ea typeface="Times New Roman" panose="02020603050405020304" pitchFamily="18" charset="0"/>
                <a:cs typeface="Arial" panose="020B0604020202020204" pitchFamily="34" charset="0"/>
              </a:rPr>
              <a:t>Dan </a:t>
            </a:r>
            <a:r>
              <a:rPr lang="nl-NL" sz="2000" b="1" i="1" dirty="0">
                <a:effectLst/>
                <a:ea typeface="Times New Roman" panose="02020603050405020304" pitchFamily="18" charset="0"/>
                <a:cs typeface="Arial" panose="020B0604020202020204" pitchFamily="34" charset="0"/>
              </a:rPr>
              <a:t>komt </a:t>
            </a:r>
            <a:r>
              <a:rPr lang="nl-NL" sz="2000" dirty="0">
                <a:effectLst/>
                <a:ea typeface="Times New Roman" panose="02020603050405020304" pitchFamily="18" charset="0"/>
                <a:cs typeface="Arial" panose="020B0604020202020204" pitchFamily="34" charset="0"/>
              </a:rPr>
              <a:t>King Charles </a:t>
            </a:r>
            <a:r>
              <a:rPr lang="nl-NL" sz="2000" b="1" i="1" dirty="0">
                <a:effectLst/>
                <a:ea typeface="Times New Roman" panose="02020603050405020304" pitchFamily="18" charset="0"/>
                <a:cs typeface="Arial" panose="020B0604020202020204" pitchFamily="34" charset="0"/>
              </a:rPr>
              <a:t>in plaats van </a:t>
            </a:r>
            <a:r>
              <a:rPr lang="nl-NL" sz="2000" dirty="0">
                <a:effectLst/>
                <a:ea typeface="Times New Roman" panose="02020603050405020304" pitchFamily="18" charset="0"/>
                <a:cs typeface="Arial" panose="020B0604020202020204" pitchFamily="34" charset="0"/>
              </a:rPr>
              <a:t>zijn moeder </a:t>
            </a:r>
            <a:r>
              <a:rPr lang="nl-NL" sz="2000" dirty="0">
                <a:ea typeface="Times New Roman" panose="02020603050405020304" pitchFamily="18" charset="0"/>
                <a:cs typeface="Arial" panose="020B0604020202020204" pitchFamily="34" charset="0"/>
              </a:rPr>
              <a:t>Q</a:t>
            </a:r>
            <a:r>
              <a:rPr lang="nl-NL" sz="2000" dirty="0">
                <a:effectLst/>
                <a:ea typeface="Times New Roman" panose="02020603050405020304" pitchFamily="18" charset="0"/>
                <a:cs typeface="Arial" panose="020B0604020202020204" pitchFamily="34" charset="0"/>
              </a:rPr>
              <a:t>ueen Elizabeth. </a:t>
            </a:r>
            <a:r>
              <a:rPr lang="nl-NL" sz="2000" dirty="0">
                <a:ea typeface="Times New Roman" panose="02020603050405020304" pitchFamily="18" charset="0"/>
                <a:cs typeface="Arial" panose="020B0604020202020204" pitchFamily="34" charset="0"/>
              </a:rPr>
              <a:t>Charles</a:t>
            </a:r>
            <a:r>
              <a:rPr lang="nl-NL" sz="2000" dirty="0">
                <a:effectLst/>
                <a:ea typeface="Times New Roman" panose="02020603050405020304" pitchFamily="18" charset="0"/>
                <a:cs typeface="Arial" panose="020B0604020202020204" pitchFamily="34" charset="0"/>
              </a:rPr>
              <a:t> moest heel lang op deze dag wachten want zijn moeder heeft meer dan 70 jaar </a:t>
            </a:r>
            <a:r>
              <a:rPr lang="nl-NL" sz="2000" b="1" u="sng" dirty="0">
                <a:effectLst/>
                <a:ea typeface="Times New Roman" panose="02020603050405020304" pitchFamily="18" charset="0"/>
                <a:cs typeface="Arial" panose="020B0604020202020204" pitchFamily="34" charset="0"/>
              </a:rPr>
              <a:t>op de troon gezeten</a:t>
            </a:r>
            <a:r>
              <a:rPr lang="nl-NL" sz="2000" dirty="0">
                <a:effectLst/>
                <a:ea typeface="Times New Roman" panose="02020603050405020304" pitchFamily="18" charset="0"/>
                <a:cs typeface="Arial" panose="020B0604020202020204" pitchFamily="34" charset="0"/>
              </a:rPr>
              <a:t>, zij </a:t>
            </a:r>
            <a:r>
              <a:rPr lang="nl-NL" sz="2000" b="1" i="1" dirty="0">
                <a:effectLst/>
                <a:ea typeface="Times New Roman" panose="02020603050405020304" pitchFamily="18" charset="0"/>
                <a:cs typeface="Arial" panose="020B0604020202020204" pitchFamily="34" charset="0"/>
              </a:rPr>
              <a:t>was </a:t>
            </a:r>
            <a:r>
              <a:rPr lang="nl-NL" sz="2000" dirty="0">
                <a:effectLst/>
                <a:ea typeface="Times New Roman" panose="02020603050405020304" pitchFamily="18" charset="0"/>
                <a:cs typeface="Arial" panose="020B0604020202020204" pitchFamily="34" charset="0"/>
              </a:rPr>
              <a:t>meer dan 70 jaar </a:t>
            </a:r>
            <a:r>
              <a:rPr lang="nl-NL" sz="2000" b="1" i="1" dirty="0">
                <a:effectLst/>
                <a:ea typeface="Times New Roman" panose="02020603050405020304" pitchFamily="18" charset="0"/>
                <a:cs typeface="Arial" panose="020B0604020202020204" pitchFamily="34" charset="0"/>
              </a:rPr>
              <a:t>koningin </a:t>
            </a:r>
            <a:r>
              <a:rPr lang="nl-NL" sz="2000" dirty="0">
                <a:effectLst/>
                <a:ea typeface="Times New Roman" panose="02020603050405020304" pitchFamily="18" charset="0"/>
                <a:cs typeface="Arial" panose="020B0604020202020204" pitchFamily="34" charset="0"/>
              </a:rPr>
              <a:t>van Engeland en wilde hier niet mee stoppen. Zij vierde </a:t>
            </a:r>
            <a:r>
              <a:rPr lang="nl-NL" sz="2000" b="1" u="sng" dirty="0">
                <a:effectLst/>
                <a:ea typeface="Times New Roman" panose="02020603050405020304" pitchFamily="18" charset="0"/>
                <a:cs typeface="Arial" panose="020B0604020202020204" pitchFamily="34" charset="0"/>
              </a:rPr>
              <a:t>dit jubileum</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dit feest om te vieren dat iets een aantal jaren bestaat</a:t>
            </a:r>
            <a:r>
              <a:rPr lang="nl-NL" sz="2000" dirty="0">
                <a:effectLst/>
                <a:ea typeface="Times New Roman" panose="02020603050405020304" pitchFamily="18" charset="0"/>
                <a:cs typeface="Arial" panose="020B0604020202020204" pitchFamily="34" charset="0"/>
              </a:rPr>
              <a:t> in 2022. Dat was een heel groot feest. De mensen in Engeland waren al die jaren </a:t>
            </a:r>
            <a:r>
              <a:rPr lang="nl-NL" sz="2000" b="1" u="sng" dirty="0">
                <a:effectLst/>
                <a:ea typeface="Times New Roman" panose="02020603050405020304" pitchFamily="18" charset="0"/>
                <a:cs typeface="Arial" panose="020B0604020202020204" pitchFamily="34" charset="0"/>
              </a:rPr>
              <a:t>positief</a:t>
            </a:r>
            <a:r>
              <a:rPr lang="nl-NL" sz="2000" b="1" dirty="0">
                <a:effectLst/>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over Queen Elizabeth, ze </a:t>
            </a:r>
            <a:r>
              <a:rPr lang="nl-NL" sz="2000" b="1" i="1" dirty="0">
                <a:effectLst/>
                <a:ea typeface="Times New Roman" panose="02020603050405020304" pitchFamily="18" charset="0"/>
                <a:cs typeface="Arial" panose="020B0604020202020204" pitchFamily="34" charset="0"/>
              </a:rPr>
              <a:t>vonden</a:t>
            </a:r>
            <a:r>
              <a:rPr lang="nl-NL" sz="2000" dirty="0">
                <a:effectLst/>
                <a:ea typeface="Times New Roman" panose="02020603050405020304" pitchFamily="18" charset="0"/>
                <a:cs typeface="Arial" panose="020B0604020202020204" pitchFamily="34" charset="0"/>
              </a:rPr>
              <a:t> haar </a:t>
            </a:r>
            <a:r>
              <a:rPr lang="nl-NL" sz="2000" b="1" i="1" dirty="0">
                <a:effectLst/>
                <a:ea typeface="Times New Roman" panose="02020603050405020304" pitchFamily="18" charset="0"/>
                <a:cs typeface="Arial" panose="020B0604020202020204" pitchFamily="34" charset="0"/>
              </a:rPr>
              <a:t>goed</a:t>
            </a:r>
            <a:r>
              <a:rPr lang="nl-NL" sz="2000" dirty="0">
                <a:effectLst/>
                <a:ea typeface="Times New Roman" panose="02020603050405020304" pitchFamily="18" charset="0"/>
                <a:cs typeface="Arial" panose="020B0604020202020204" pitchFamily="34" charset="0"/>
              </a:rPr>
              <a:t>. Toch zijn er </a:t>
            </a:r>
            <a:r>
              <a:rPr lang="nl-NL" sz="2000" b="1" u="sng" dirty="0">
                <a:effectLst/>
                <a:ea typeface="Times New Roman" panose="02020603050405020304" pitchFamily="18" charset="0"/>
                <a:cs typeface="Arial" panose="020B0604020202020204" pitchFamily="34" charset="0"/>
              </a:rPr>
              <a:t>tijdens</a:t>
            </a:r>
            <a:r>
              <a:rPr lang="nl-NL" sz="2000" dirty="0">
                <a:effectLst/>
                <a:ea typeface="Times New Roman" panose="02020603050405020304" pitchFamily="18" charset="0"/>
                <a:cs typeface="Arial" panose="020B0604020202020204" pitchFamily="34" charset="0"/>
              </a:rPr>
              <a:t>, </a:t>
            </a:r>
            <a:r>
              <a:rPr lang="nl-NL" sz="2000" b="1" i="1" dirty="0">
                <a:effectLst/>
                <a:ea typeface="Times New Roman" panose="02020603050405020304" pitchFamily="18" charset="0"/>
                <a:cs typeface="Arial" panose="020B0604020202020204" pitchFamily="34" charset="0"/>
              </a:rPr>
              <a:t>in de tijd van</a:t>
            </a:r>
            <a:r>
              <a:rPr lang="nl-NL" sz="2000" dirty="0">
                <a:effectLst/>
                <a:ea typeface="Times New Roman" panose="02020603050405020304" pitchFamily="18" charset="0"/>
                <a:cs typeface="Arial" panose="020B0604020202020204" pitchFamily="34" charset="0"/>
              </a:rPr>
              <a:t> haar koningschap ook wel minder goede dingen gebeurd. Daar wilde ik wat meer over weten. </a:t>
            </a:r>
            <a:r>
              <a:rPr lang="nl-NL" sz="2000" dirty="0">
                <a:ea typeface="Times New Roman" panose="02020603050405020304" pitchFamily="18" charset="0"/>
                <a:cs typeface="Arial" panose="020B0604020202020204" pitchFamily="34" charset="0"/>
              </a:rPr>
              <a:t>D</a:t>
            </a:r>
            <a:r>
              <a:rPr lang="nl-NL" sz="2000" dirty="0">
                <a:effectLst/>
                <a:ea typeface="Times New Roman" panose="02020603050405020304" pitchFamily="18" charset="0"/>
                <a:cs typeface="Arial" panose="020B0604020202020204" pitchFamily="34" charset="0"/>
              </a:rPr>
              <a:t>aarom ging ik </a:t>
            </a:r>
            <a:r>
              <a:rPr lang="nl-NL" sz="2000" b="1" u="sng" dirty="0">
                <a:effectLst/>
                <a:ea typeface="Times New Roman" panose="02020603050405020304" pitchFamily="18" charset="0"/>
                <a:cs typeface="Arial" panose="020B0604020202020204" pitchFamily="34" charset="0"/>
              </a:rPr>
              <a:t>onderzoek doen</a:t>
            </a:r>
            <a:r>
              <a:rPr lang="nl-NL" sz="2000" dirty="0">
                <a:effectLst/>
                <a:ea typeface="Times New Roman" panose="02020603050405020304" pitchFamily="18" charset="0"/>
                <a:cs typeface="Arial" panose="020B0604020202020204" pitchFamily="34" charset="0"/>
              </a:rPr>
              <a:t>. Onderzoek doen betekent </a:t>
            </a:r>
            <a:r>
              <a:rPr lang="nl-NL" sz="2000" b="1" i="1" dirty="0">
                <a:effectLst/>
                <a:ea typeface="Times New Roman" panose="02020603050405020304" pitchFamily="18" charset="0"/>
                <a:cs typeface="Arial" panose="020B0604020202020204" pitchFamily="34" charset="0"/>
              </a:rPr>
              <a:t>iets goed bekijken omdat je er veel over wilt weten</a:t>
            </a:r>
            <a:r>
              <a:rPr lang="nl-NL" sz="2000" dirty="0">
                <a:effectLst/>
                <a:ea typeface="Times New Roman" panose="02020603050405020304" pitchFamily="18" charset="0"/>
                <a:cs typeface="Arial" panose="020B0604020202020204" pitchFamily="34" charset="0"/>
              </a:rPr>
              <a:t>.</a:t>
            </a:r>
            <a:r>
              <a:rPr lang="nl-NL" sz="2000" b="1" i="1" dirty="0">
                <a:effectLst/>
                <a:ea typeface="Times New Roman" panose="02020603050405020304" pitchFamily="18" charset="0"/>
                <a:cs typeface="Arial" panose="020B0604020202020204" pitchFamily="34" charset="0"/>
              </a:rPr>
              <a:t> </a:t>
            </a:r>
            <a:r>
              <a:rPr lang="nl-NL" sz="2000" dirty="0">
                <a:ea typeface="Times New Roman" panose="02020603050405020304" pitchFamily="18" charset="0"/>
                <a:cs typeface="Arial" panose="020B0604020202020204" pitchFamily="34" charset="0"/>
              </a:rPr>
              <a:t>Ik heb veel informatie gevonden op het internet en ik</a:t>
            </a:r>
            <a:r>
              <a:rPr lang="nl-NL" sz="2000" b="1" i="1"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zag bijvoorbeeld ook </a:t>
            </a:r>
            <a:r>
              <a:rPr lang="nl-NL" sz="2000" b="1" u="sng" dirty="0">
                <a:effectLst/>
                <a:ea typeface="Times New Roman" panose="02020603050405020304" pitchFamily="18" charset="0"/>
                <a:cs typeface="Arial" panose="020B0604020202020204" pitchFamily="34" charset="0"/>
              </a:rPr>
              <a:t>een aflevering</a:t>
            </a:r>
            <a:r>
              <a:rPr lang="nl-NL" sz="2000" b="1" dirty="0">
                <a:ea typeface="Times New Roman" panose="02020603050405020304" pitchFamily="18" charset="0"/>
                <a:cs typeface="Arial" panose="020B0604020202020204" pitchFamily="34" charset="0"/>
              </a:rPr>
              <a:t> </a:t>
            </a:r>
            <a:r>
              <a:rPr lang="nl-NL" sz="2000" dirty="0">
                <a:effectLst/>
                <a:ea typeface="Times New Roman" panose="02020603050405020304" pitchFamily="18" charset="0"/>
                <a:cs typeface="Arial" panose="020B0604020202020204" pitchFamily="34" charset="0"/>
              </a:rPr>
              <a:t>van het tv-programma The </a:t>
            </a:r>
            <a:r>
              <a:rPr lang="nl-NL" sz="2000" dirty="0">
                <a:ea typeface="Times New Roman" panose="02020603050405020304" pitchFamily="18" charset="0"/>
                <a:cs typeface="Arial" panose="020B0604020202020204" pitchFamily="34" charset="0"/>
              </a:rPr>
              <a:t>Crown, </a:t>
            </a:r>
            <a:r>
              <a:rPr lang="nl-NL" sz="2000" b="1" i="1" dirty="0">
                <a:effectLst/>
                <a:ea typeface="Times New Roman" panose="02020603050405020304" pitchFamily="18" charset="0"/>
                <a:cs typeface="Arial" panose="020B0604020202020204" pitchFamily="34" charset="0"/>
              </a:rPr>
              <a:t>een deel van van de serie </a:t>
            </a:r>
            <a:r>
              <a:rPr lang="nl-NL" sz="2000" dirty="0">
                <a:effectLst/>
                <a:ea typeface="Times New Roman" panose="02020603050405020304" pitchFamily="18" charset="0"/>
                <a:cs typeface="Arial" panose="020B0604020202020204" pitchFamily="34" charset="0"/>
              </a:rPr>
              <a:t>The Crown</a:t>
            </a:r>
            <a:r>
              <a:rPr lang="nl-NL" sz="2000" dirty="0">
                <a:ea typeface="Times New Roman" panose="02020603050405020304" pitchFamily="18" charset="0"/>
                <a:cs typeface="Arial" panose="020B0604020202020204" pitchFamily="34" charset="0"/>
              </a:rPr>
              <a:t>. Daar zag ik </a:t>
            </a:r>
            <a:r>
              <a:rPr lang="nl-NL" sz="2000" dirty="0">
                <a:effectLst/>
                <a:ea typeface="Times New Roman" panose="02020603050405020304" pitchFamily="18" charset="0"/>
                <a:cs typeface="Arial" panose="020B0604020202020204" pitchFamily="34" charset="0"/>
              </a:rPr>
              <a:t>dat zij niet echt verdrietig was toen lady Diana, haar schoondochter overleden was. De mensen waren daar toen heel erg boos over. Queen Elisabeth overleed in september, aan het begin van dit schooljaar. En nu kan Charles haar opvolgen. </a:t>
            </a:r>
            <a:r>
              <a:rPr lang="nl-NL" sz="2000" dirty="0">
                <a:ea typeface="Times New Roman" panose="02020603050405020304" pitchFamily="18" charset="0"/>
                <a:cs typeface="Arial" panose="020B0604020202020204" pitchFamily="34" charset="0"/>
              </a:rPr>
              <a:t>Ik ga wel kijken op 6 mei!</a:t>
            </a:r>
            <a:endParaRPr lang="nl-NL" sz="2000" dirty="0">
              <a:effectLst/>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endParaRPr lang="nl-NL" sz="2000" dirty="0">
              <a:ea typeface="Times New Roman" panose="02020603050405020304" pitchFamily="18" charset="0"/>
              <a:cs typeface="Arial" panose="020B0604020202020204" pitchFamily="34" charset="0"/>
            </a:endParaRPr>
          </a:p>
          <a:p>
            <a:pPr marL="0" lvl="0" indent="0">
              <a:spcBef>
                <a:spcPts val="200"/>
              </a:spcBef>
              <a:spcAft>
                <a:spcPts val="200"/>
              </a:spcAft>
              <a:buNone/>
            </a:pPr>
            <a:r>
              <a:rPr lang="nl-NL" sz="2000" dirty="0">
                <a:solidFill>
                  <a:srgbClr val="00B050"/>
                </a:solidFill>
                <a:ea typeface="Times New Roman" panose="02020603050405020304" pitchFamily="18" charset="0"/>
                <a:cs typeface="Arial" panose="020B0604020202020204" pitchFamily="34" charset="0"/>
              </a:rPr>
              <a:t>In de laatste dia vinden jullie links naar filmpjes van het jeugdjournaal over Elizabeth en Charles. Let op: ze zijn gemaakt toen de Queen nog leefde.</a:t>
            </a:r>
          </a:p>
        </p:txBody>
      </p:sp>
      <p:sp>
        <p:nvSpPr>
          <p:cNvPr id="4" name="Tekstvak 1"/>
          <p:cNvSpPr txBox="1"/>
          <p:nvPr/>
        </p:nvSpPr>
        <p:spPr>
          <a:xfrm>
            <a:off x="8680412" y="27856"/>
            <a:ext cx="46358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a:t>
            </a:r>
          </a:p>
        </p:txBody>
      </p:sp>
    </p:spTree>
    <p:extLst>
      <p:ext uri="{BB962C8B-B14F-4D97-AF65-F5344CB8AC3E}">
        <p14:creationId xmlns:p14="http://schemas.microsoft.com/office/powerpoint/2010/main" val="2189114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59F6438-7CFD-FEA6-A511-12E91406E313}"/>
              </a:ext>
            </a:extLst>
          </p:cNvPr>
          <p:cNvSpPr txBox="1"/>
          <p:nvPr/>
        </p:nvSpPr>
        <p:spPr>
          <a:xfrm>
            <a:off x="700708" y="3449712"/>
            <a:ext cx="4572000" cy="369332"/>
          </a:xfrm>
          <a:prstGeom prst="rect">
            <a:avLst/>
          </a:prstGeom>
          <a:noFill/>
        </p:spPr>
        <p:txBody>
          <a:bodyPr wrap="square">
            <a:spAutoFit/>
          </a:bodyPr>
          <a:lstStyle/>
          <a:p>
            <a:r>
              <a:rPr lang="nl-NL" dirty="0">
                <a:hlinkClick r:id="rId2"/>
              </a:rPr>
              <a:t>Elizabeth II al 70 jaar koningin - YouTube</a:t>
            </a:r>
            <a:endParaRPr lang="nl-NL" dirty="0"/>
          </a:p>
        </p:txBody>
      </p:sp>
      <p:sp>
        <p:nvSpPr>
          <p:cNvPr id="7" name="Tekstvak 6">
            <a:extLst>
              <a:ext uri="{FF2B5EF4-FFF2-40B4-BE49-F238E27FC236}">
                <a16:creationId xmlns:a16="http://schemas.microsoft.com/office/drawing/2014/main" id="{B6235D1E-9B3D-BFA3-A4DA-256C4ECABAB0}"/>
              </a:ext>
            </a:extLst>
          </p:cNvPr>
          <p:cNvSpPr txBox="1"/>
          <p:nvPr/>
        </p:nvSpPr>
        <p:spPr>
          <a:xfrm>
            <a:off x="732284" y="4221088"/>
            <a:ext cx="4572000" cy="646331"/>
          </a:xfrm>
          <a:prstGeom prst="rect">
            <a:avLst/>
          </a:prstGeom>
          <a:noFill/>
        </p:spPr>
        <p:txBody>
          <a:bodyPr wrap="square">
            <a:spAutoFit/>
          </a:bodyPr>
          <a:lstStyle/>
          <a:p>
            <a:r>
              <a:rPr lang="nl-NL" dirty="0">
                <a:hlinkClick r:id="rId3"/>
              </a:rPr>
              <a:t>Prins Charles is 70 jaar en nog steeds geen koning - YouTube</a:t>
            </a:r>
            <a:endParaRPr lang="nl-NL" dirty="0"/>
          </a:p>
        </p:txBody>
      </p:sp>
      <p:sp>
        <p:nvSpPr>
          <p:cNvPr id="11" name="Tekstvak 10">
            <a:extLst>
              <a:ext uri="{FF2B5EF4-FFF2-40B4-BE49-F238E27FC236}">
                <a16:creationId xmlns:a16="http://schemas.microsoft.com/office/drawing/2014/main" id="{97D9BDE6-7956-08B8-BD66-F993E2CB8C8F}"/>
              </a:ext>
            </a:extLst>
          </p:cNvPr>
          <p:cNvSpPr txBox="1"/>
          <p:nvPr/>
        </p:nvSpPr>
        <p:spPr>
          <a:xfrm>
            <a:off x="700708" y="2401337"/>
            <a:ext cx="4572000" cy="646331"/>
          </a:xfrm>
          <a:prstGeom prst="rect">
            <a:avLst/>
          </a:prstGeom>
          <a:noFill/>
        </p:spPr>
        <p:txBody>
          <a:bodyPr wrap="square">
            <a:spAutoFit/>
          </a:bodyPr>
          <a:lstStyle/>
          <a:p>
            <a:r>
              <a:rPr lang="nl-NL" dirty="0">
                <a:hlinkClick r:id="rId4"/>
              </a:rPr>
              <a:t>Feest voor Koningin Elizabeth: Ze zit 70 jaar op de troon - YouTube</a:t>
            </a:r>
            <a:endParaRPr lang="nl-NL" dirty="0"/>
          </a:p>
        </p:txBody>
      </p:sp>
    </p:spTree>
    <p:extLst>
      <p:ext uri="{BB962C8B-B14F-4D97-AF65-F5344CB8AC3E}">
        <p14:creationId xmlns:p14="http://schemas.microsoft.com/office/powerpoint/2010/main" val="729243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positief zijn</a:t>
            </a:r>
            <a:endParaRPr lang="nl-NL" sz="53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82245" y="357412"/>
            <a:ext cx="471601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300" b="1" dirty="0">
                <a:solidFill>
                  <a:srgbClr val="387038"/>
                </a:solidFill>
                <a:latin typeface="Century Gothic" panose="020B0502020202020204" pitchFamily="34" charset="0"/>
                <a:ea typeface="Calibri"/>
                <a:cs typeface="Times New Roman"/>
              </a:rPr>
              <a:t>n</a:t>
            </a:r>
            <a:r>
              <a:rPr lang="nl-NL" sz="5300" b="1" dirty="0">
                <a:solidFill>
                  <a:srgbClr val="387038"/>
                </a:solidFill>
                <a:effectLst/>
                <a:latin typeface="Century Gothic" panose="020B0502020202020204" pitchFamily="34" charset="0"/>
                <a:ea typeface="Calibri"/>
                <a:cs typeface="Times New Roman"/>
              </a:rPr>
              <a:t>egatief zijn</a:t>
            </a:r>
            <a:endParaRPr lang="nl-NL" sz="53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 vinden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De inwoners van Engeland waren </a:t>
            </a:r>
            <a:r>
              <a:rPr lang="nl-NL" sz="2400" i="1" u="sng" dirty="0">
                <a:solidFill>
                  <a:srgbClr val="387038"/>
                </a:solidFill>
                <a:latin typeface="Century Gothic" panose="020B0502020202020204" pitchFamily="34" charset="0"/>
                <a:ea typeface="Calibri"/>
                <a:cs typeface="Times New Roman"/>
              </a:rPr>
              <a:t>positief</a:t>
            </a:r>
            <a:r>
              <a:rPr lang="nl-NL" sz="2400" i="1" dirty="0">
                <a:solidFill>
                  <a:srgbClr val="387038"/>
                </a:solidFill>
                <a:latin typeface="Century Gothic" panose="020B0502020202020204" pitchFamily="34" charset="0"/>
                <a:ea typeface="Calibri"/>
                <a:cs typeface="Times New Roman"/>
              </a:rPr>
              <a:t> over Queen Elizabeth.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slecht vinden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De inwoners van Engeland waren lange tijd </a:t>
            </a:r>
            <a:r>
              <a:rPr lang="nl-NL" sz="2400" i="1" u="sng" dirty="0">
                <a:solidFill>
                  <a:srgbClr val="387038"/>
                </a:solidFill>
                <a:effectLst/>
                <a:latin typeface="Century Gothic" panose="020B0502020202020204" pitchFamily="34" charset="0"/>
                <a:ea typeface="Calibri"/>
                <a:cs typeface="Times New Roman"/>
              </a:rPr>
              <a:t>negatief</a:t>
            </a:r>
            <a:r>
              <a:rPr lang="nl-NL" sz="2400" i="1" dirty="0">
                <a:solidFill>
                  <a:srgbClr val="387038"/>
                </a:solidFill>
                <a:effectLst/>
                <a:latin typeface="Century Gothic" panose="020B0502020202020204" pitchFamily="34" charset="0"/>
                <a:ea typeface="Calibri"/>
                <a:cs typeface="Times New Roman"/>
              </a:rPr>
              <a:t> over Prince Charles.</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 name="Afbeelding 3" descr="Afbeelding met persoon, groep, mensen, poseren&#10;&#10;Automatisch gegenereerde beschrijving">
            <a:extLst>
              <a:ext uri="{FF2B5EF4-FFF2-40B4-BE49-F238E27FC236}">
                <a16:creationId xmlns:a16="http://schemas.microsoft.com/office/drawing/2014/main" id="{24E97AF8-6AD9-7E1B-D704-5FDCBFF7B5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6056" y="2334685"/>
            <a:ext cx="3296129" cy="2188630"/>
          </a:xfrm>
          <a:prstGeom prst="rect">
            <a:avLst/>
          </a:prstGeom>
        </p:spPr>
      </p:pic>
      <p:pic>
        <p:nvPicPr>
          <p:cNvPr id="6" name="Afbeelding 5" descr="Afbeelding met persoon, poseren, staan, groep&#10;&#10;Automatisch gegenereerde beschrijving">
            <a:extLst>
              <a:ext uri="{FF2B5EF4-FFF2-40B4-BE49-F238E27FC236}">
                <a16:creationId xmlns:a16="http://schemas.microsoft.com/office/drawing/2014/main" id="{90EB815B-60AE-B4AC-94AF-18D28F673B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9269" y="2432110"/>
            <a:ext cx="3761847" cy="2091205"/>
          </a:xfrm>
          <a:prstGeom prst="rect">
            <a:avLst/>
          </a:prstGeom>
        </p:spPr>
      </p:pic>
    </p:spTree>
    <p:extLst>
      <p:ext uri="{BB962C8B-B14F-4D97-AF65-F5344CB8AC3E}">
        <p14:creationId xmlns:p14="http://schemas.microsoft.com/office/powerpoint/2010/main" val="155461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opvolgen</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aftreden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in plaats komen van</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effectLst/>
                <a:latin typeface="Century Gothic" panose="020B0502020202020204" pitchFamily="34" charset="0"/>
                <a:ea typeface="Calibri"/>
                <a:cs typeface="Times New Roman"/>
              </a:rPr>
              <a:t>Prins </a:t>
            </a:r>
            <a:r>
              <a:rPr lang="nl-NL" sz="2400" i="1" dirty="0">
                <a:solidFill>
                  <a:srgbClr val="387038"/>
                </a:solidFill>
                <a:latin typeface="Century Gothic" panose="020B0502020202020204" pitchFamily="34" charset="0"/>
                <a:ea typeface="Calibri"/>
                <a:cs typeface="Times New Roman"/>
              </a:rPr>
              <a:t>Charles zal zijn moeder </a:t>
            </a:r>
            <a:r>
              <a:rPr lang="nl-NL" sz="2400" i="1" u="sng" dirty="0">
                <a:solidFill>
                  <a:srgbClr val="387038"/>
                </a:solidFill>
                <a:latin typeface="Century Gothic" panose="020B0502020202020204" pitchFamily="34" charset="0"/>
                <a:ea typeface="Calibri"/>
                <a:cs typeface="Times New Roman"/>
              </a:rPr>
              <a:t>opvolgen</a:t>
            </a:r>
            <a:r>
              <a:rPr lang="nl-NL" sz="2400" i="1" dirty="0">
                <a:solidFill>
                  <a:srgbClr val="387038"/>
                </a:solidFill>
                <a:latin typeface="Century Gothic" panose="020B0502020202020204" pitchFamily="34" charset="0"/>
                <a:ea typeface="Calibri"/>
                <a:cs typeface="Times New Roman"/>
              </a:rPr>
              <a:t> als King Charles.</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je functie opgeven</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Queen Elizabeth wilde niet </a:t>
            </a:r>
            <a:r>
              <a:rPr lang="nl-NL" sz="2400" i="1" u="sng" dirty="0">
                <a:solidFill>
                  <a:srgbClr val="387038"/>
                </a:solidFill>
                <a:latin typeface="Century Gothic" panose="020B0502020202020204" pitchFamily="34" charset="0"/>
                <a:ea typeface="Calibri"/>
                <a:cs typeface="Times New Roman"/>
              </a:rPr>
              <a:t>aftreden</a:t>
            </a:r>
            <a:r>
              <a:rPr lang="nl-NL" sz="2400" i="1" dirty="0">
                <a:solidFill>
                  <a:srgbClr val="387038"/>
                </a:solidFill>
                <a:latin typeface="Century Gothic" panose="020B0502020202020204" pitchFamily="34" charset="0"/>
                <a:ea typeface="Calibri"/>
                <a:cs typeface="Times New Roman"/>
              </a:rPr>
              <a:t>. Pas toen ze overleden was, kon Charles haar opvolgen.</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78BC2F9D-3EB4-6B77-F37C-C40EF81FDDB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4846" y="2175811"/>
            <a:ext cx="3233319" cy="2585439"/>
          </a:xfrm>
          <a:prstGeom prst="rect">
            <a:avLst/>
          </a:prstGeom>
        </p:spPr>
      </p:pic>
      <p:sp>
        <p:nvSpPr>
          <p:cNvPr id="3" name="Pijl: gekromd rechts 2">
            <a:extLst>
              <a:ext uri="{FF2B5EF4-FFF2-40B4-BE49-F238E27FC236}">
                <a16:creationId xmlns:a16="http://schemas.microsoft.com/office/drawing/2014/main" id="{4B051EB4-3FA1-E5F6-282F-E6083F3C21FB}"/>
              </a:ext>
            </a:extLst>
          </p:cNvPr>
          <p:cNvSpPr/>
          <p:nvPr/>
        </p:nvSpPr>
        <p:spPr>
          <a:xfrm rot="16029182">
            <a:off x="2206324" y="3790197"/>
            <a:ext cx="370362" cy="1205693"/>
          </a:xfrm>
          <a:prstGeom prst="curvedRightArrow">
            <a:avLst>
              <a:gd name="adj1" fmla="val 5749"/>
              <a:gd name="adj2" fmla="val 50000"/>
              <a:gd name="adj3" fmla="val 52399"/>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pic>
        <p:nvPicPr>
          <p:cNvPr id="5" name="Afbeelding 4" descr="Afbeelding met tekst, whiteboard&#10;&#10;Automatisch gegenereerde beschrijving">
            <a:extLst>
              <a:ext uri="{FF2B5EF4-FFF2-40B4-BE49-F238E27FC236}">
                <a16:creationId xmlns:a16="http://schemas.microsoft.com/office/drawing/2014/main" id="{712DF31E-2B10-CBB7-5576-F49B000CBF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60434" y="2175811"/>
            <a:ext cx="3108720" cy="2076625"/>
          </a:xfrm>
          <a:prstGeom prst="rect">
            <a:avLst/>
          </a:prstGeom>
        </p:spPr>
      </p:pic>
    </p:spTree>
    <p:extLst>
      <p:ext uri="{BB962C8B-B14F-4D97-AF65-F5344CB8AC3E}">
        <p14:creationId xmlns:p14="http://schemas.microsoft.com/office/powerpoint/2010/main" val="4075239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61290" y="4516241"/>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vooraf</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effectLst/>
                <a:latin typeface="Century Gothic" panose="020B0502020202020204" pitchFamily="34" charset="0"/>
                <a:ea typeface="Calibri"/>
                <a:cs typeface="Times New Roman"/>
              </a:rPr>
              <a:t>tijdens</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901917" y="3345490"/>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achteraf</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71751" y="631829"/>
            <a:ext cx="5835124"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u="sng" dirty="0">
                <a:solidFill>
                  <a:srgbClr val="387038"/>
                </a:solidFill>
                <a:effectLst/>
                <a:latin typeface="Century Gothic" panose="020B0502020202020204" pitchFamily="34" charset="0"/>
                <a:ea typeface="Calibri"/>
                <a:cs typeface="Times New Roman"/>
              </a:rPr>
              <a:t>Tijdens</a:t>
            </a:r>
            <a:r>
              <a:rPr lang="nl-NL" sz="2000" i="1" dirty="0">
                <a:solidFill>
                  <a:srgbClr val="387038"/>
                </a:solidFill>
                <a:effectLst/>
                <a:latin typeface="Century Gothic" panose="020B0502020202020204" pitchFamily="34" charset="0"/>
                <a:ea typeface="Calibri"/>
                <a:cs typeface="Times New Roman"/>
              </a:rPr>
              <a:t> het koningschap van Queen Elizabeth waren er ook problemen.</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3152113" y="4833970"/>
            <a:ext cx="2788039" cy="489991"/>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3131840" y="4826902"/>
            <a:ext cx="2808312"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in de tijd van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4866C21B-9175-14AD-75B0-2F216E4DF7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18375" y="1794211"/>
            <a:ext cx="2528888" cy="1838325"/>
          </a:xfrm>
          <a:prstGeom prst="rect">
            <a:avLst/>
          </a:prstGeom>
        </p:spPr>
      </p:pic>
      <p:sp>
        <p:nvSpPr>
          <p:cNvPr id="18" name="Tekstvak 17">
            <a:extLst>
              <a:ext uri="{FF2B5EF4-FFF2-40B4-BE49-F238E27FC236}">
                <a16:creationId xmlns:a16="http://schemas.microsoft.com/office/drawing/2014/main" id="{E3972040-03EB-4211-8F19-535A1A69E584}"/>
              </a:ext>
            </a:extLst>
          </p:cNvPr>
          <p:cNvSpPr txBox="1"/>
          <p:nvPr/>
        </p:nvSpPr>
        <p:spPr>
          <a:xfrm>
            <a:off x="384294" y="3674250"/>
            <a:ext cx="2417054" cy="646331"/>
          </a:xfrm>
          <a:prstGeom prst="rect">
            <a:avLst/>
          </a:prstGeom>
          <a:noFill/>
        </p:spPr>
        <p:txBody>
          <a:bodyPr wrap="square" rtlCol="0">
            <a:spAutoFit/>
          </a:bodyPr>
          <a:lstStyle/>
          <a:p>
            <a:r>
              <a:rPr lang="nl-NL" sz="3600" dirty="0">
                <a:latin typeface="Century Gothic" panose="020B0502020202020204" pitchFamily="34" charset="0"/>
              </a:rPr>
              <a:t>….. - 1952</a:t>
            </a:r>
          </a:p>
        </p:txBody>
      </p:sp>
      <p:sp>
        <p:nvSpPr>
          <p:cNvPr id="19" name="Tekstvak 18">
            <a:extLst>
              <a:ext uri="{FF2B5EF4-FFF2-40B4-BE49-F238E27FC236}">
                <a16:creationId xmlns:a16="http://schemas.microsoft.com/office/drawing/2014/main" id="{D653D703-C374-864E-BAD7-EF8F85D1A73B}"/>
              </a:ext>
            </a:extLst>
          </p:cNvPr>
          <p:cNvSpPr txBox="1"/>
          <p:nvPr/>
        </p:nvSpPr>
        <p:spPr>
          <a:xfrm>
            <a:off x="6206875" y="2541162"/>
            <a:ext cx="252888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3600" dirty="0">
                <a:solidFill>
                  <a:prstClr val="black"/>
                </a:solidFill>
                <a:latin typeface="Century Gothic" panose="020B0502020202020204" pitchFamily="34" charset="0"/>
              </a:rPr>
              <a:t> 2022 </a:t>
            </a:r>
            <a:r>
              <a:rPr kumimoji="0" lang="nl-NL" sz="3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3153421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45D72085-6FE2-574D-CABC-EC4E70C3466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C:\Users\Kosterm\Downloads\shutterstock_415454218 (1).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86855" y="1015262"/>
            <a:ext cx="1631515" cy="787425"/>
          </a:xfrm>
          <a:prstGeom prst="rect">
            <a:avLst/>
          </a:prstGeom>
          <a:noFill/>
          <a:extLst>
            <a:ext uri="{909E8E84-426E-40DD-AFC4-6F175D3DCCD1}">
              <a14:hiddenFill xmlns:a14="http://schemas.microsoft.com/office/drawing/2010/main">
                <a:solidFill>
                  <a:srgbClr val="FFFFFF"/>
                </a:solidFill>
              </a14:hiddenFill>
            </a:ext>
          </a:extLst>
        </p:spPr>
      </p:pic>
      <p:sp>
        <p:nvSpPr>
          <p:cNvPr id="8" name="Linkeraccolade 7"/>
          <p:cNvSpPr/>
          <p:nvPr/>
        </p:nvSpPr>
        <p:spPr>
          <a:xfrm rot="16200000">
            <a:off x="3345099" y="-1464779"/>
            <a:ext cx="1013644" cy="6912770"/>
          </a:xfrm>
          <a:prstGeom prst="leftBrace">
            <a:avLst>
              <a:gd name="adj1" fmla="val 80932"/>
              <a:gd name="adj2" fmla="val 23991"/>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grpSp>
        <p:nvGrpSpPr>
          <p:cNvPr id="9" name="Groep 8"/>
          <p:cNvGrpSpPr/>
          <p:nvPr/>
        </p:nvGrpSpPr>
        <p:grpSpPr>
          <a:xfrm>
            <a:off x="570296" y="3714159"/>
            <a:ext cx="1517429" cy="1013643"/>
            <a:chOff x="504206" y="2888261"/>
            <a:chExt cx="3456910" cy="2309216"/>
          </a:xfrm>
        </p:grpSpPr>
        <p:pic>
          <p:nvPicPr>
            <p:cNvPr id="1027" name="Picture 3" descr="C:\Users\vdplasg\AppData\Local\Microsoft\Windows\Temporary Internet Files\Content.IE5\XE2F5I54\shutterstock_6822234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06" y="2888261"/>
              <a:ext cx="3456910" cy="23092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vdplasg\AppData\Local\Microsoft\Windows\Temporary Internet Files\Content.IE5\E8S9XBXU\shutterstock_4278518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6286" y="3109245"/>
              <a:ext cx="1728192" cy="901901"/>
            </a:xfrm>
            <a:prstGeom prst="rect">
              <a:avLst/>
            </a:prstGeom>
            <a:noFill/>
            <a:extLst>
              <a:ext uri="{909E8E84-426E-40DD-AFC4-6F175D3DCCD1}">
                <a14:hiddenFill xmlns:a14="http://schemas.microsoft.com/office/drawing/2010/main">
                  <a:solidFill>
                    <a:srgbClr val="FFFFFF"/>
                  </a:solidFill>
                </a14:hiddenFill>
              </a:ext>
            </a:extLst>
          </p:spPr>
        </p:pic>
      </p:grpSp>
      <p:pic>
        <p:nvPicPr>
          <p:cNvPr id="1028" name="Picture 4" descr="C:\Users\vdplasg\AppData\Local\Microsoft\Windows\Temporary Internet Files\Content.IE5\DE2DGJSU\shutterstock_664352098.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709075" y="1015260"/>
            <a:ext cx="1314817" cy="7874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vdplasg\AppData\Local\Microsoft\Windows\Temporary Internet Files\Content.IE5\DWZADRFC\shutterstock_1528557527.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323260" y="885017"/>
            <a:ext cx="972107" cy="9176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dplasg\AppData\Local\Microsoft\Windows\Temporary Internet Files\Content.IE5\80X3KV0N\shutterstock_1543904354.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655408" y="977370"/>
            <a:ext cx="1224136" cy="817723"/>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14"/>
          <p:cNvSpPr txBox="1"/>
          <p:nvPr/>
        </p:nvSpPr>
        <p:spPr>
          <a:xfrm>
            <a:off x="531853" y="152636"/>
            <a:ext cx="231195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kstvak 2"/>
          <p:cNvSpPr txBox="1">
            <a:spLocks noChangeArrowheads="1"/>
          </p:cNvSpPr>
          <p:nvPr/>
        </p:nvSpPr>
        <p:spPr bwMode="auto">
          <a:xfrm>
            <a:off x="531853" y="178362"/>
            <a:ext cx="2311955"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scene</a:t>
            </a:r>
            <a:endParaRPr lang="nl-NL" sz="3600" b="1" dirty="0">
              <a:effectLst/>
              <a:latin typeface="Century Gothic" panose="020B0502020202020204" pitchFamily="34" charset="0"/>
              <a:ea typeface="Calibri"/>
              <a:cs typeface="Times New Roman"/>
            </a:endParaRPr>
          </a:p>
        </p:txBody>
      </p:sp>
      <p:sp>
        <p:nvSpPr>
          <p:cNvPr id="27" name="Text Box 14"/>
          <p:cNvSpPr txBox="1"/>
          <p:nvPr/>
        </p:nvSpPr>
        <p:spPr>
          <a:xfrm>
            <a:off x="467544" y="2672916"/>
            <a:ext cx="324036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8" name="Tekstvak 2"/>
          <p:cNvSpPr txBox="1">
            <a:spLocks noChangeArrowheads="1"/>
          </p:cNvSpPr>
          <p:nvPr/>
        </p:nvSpPr>
        <p:spPr bwMode="auto">
          <a:xfrm>
            <a:off x="395536" y="2708920"/>
            <a:ext cx="3193542"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aflevering</a:t>
            </a:r>
            <a:endParaRPr lang="nl-NL" sz="3600" b="1" dirty="0">
              <a:effectLst/>
              <a:latin typeface="Century Gothic" panose="020B0502020202020204" pitchFamily="34" charset="0"/>
              <a:ea typeface="Calibri"/>
              <a:cs typeface="Times New Roman"/>
            </a:endParaRPr>
          </a:p>
        </p:txBody>
      </p:sp>
      <p:grpSp>
        <p:nvGrpSpPr>
          <p:cNvPr id="35" name="Groep 34"/>
          <p:cNvGrpSpPr/>
          <p:nvPr/>
        </p:nvGrpSpPr>
        <p:grpSpPr>
          <a:xfrm>
            <a:off x="2506463" y="3700233"/>
            <a:ext cx="1517429" cy="1013643"/>
            <a:chOff x="504206" y="2888261"/>
            <a:chExt cx="3456910" cy="2309216"/>
          </a:xfrm>
        </p:grpSpPr>
        <p:pic>
          <p:nvPicPr>
            <p:cNvPr id="36" name="Picture 3" descr="C:\Users\vdplasg\AppData\Local\Microsoft\Windows\Temporary Internet Files\Content.IE5\XE2F5I54\shutterstock_6822234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06" y="2888261"/>
              <a:ext cx="3456910" cy="2309216"/>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vdplasg\AppData\Local\Microsoft\Windows\Temporary Internet Files\Content.IE5\E8S9XBXU\shutterstock_4278518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6286" y="3109245"/>
              <a:ext cx="1728192" cy="9019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Groep 37"/>
          <p:cNvGrpSpPr/>
          <p:nvPr/>
        </p:nvGrpSpPr>
        <p:grpSpPr>
          <a:xfrm>
            <a:off x="4323260" y="3700233"/>
            <a:ext cx="1517429" cy="1013643"/>
            <a:chOff x="504206" y="2888261"/>
            <a:chExt cx="3456910" cy="2309216"/>
          </a:xfrm>
        </p:grpSpPr>
        <p:pic>
          <p:nvPicPr>
            <p:cNvPr id="39" name="Picture 3" descr="C:\Users\vdplasg\AppData\Local\Microsoft\Windows\Temporary Internet Files\Content.IE5\XE2F5I54\shutterstock_6822234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06" y="2888261"/>
              <a:ext cx="3456910" cy="230921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C:\Users\vdplasg\AppData\Local\Microsoft\Windows\Temporary Internet Files\Content.IE5\E8S9XBXU\shutterstock_4278518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6286" y="3109245"/>
              <a:ext cx="1728192" cy="901901"/>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Linkeraccolade 46"/>
          <p:cNvSpPr/>
          <p:nvPr/>
        </p:nvSpPr>
        <p:spPr>
          <a:xfrm rot="16200000">
            <a:off x="3981464" y="788256"/>
            <a:ext cx="1013643" cy="8185500"/>
          </a:xfrm>
          <a:prstGeom prst="leftBrace">
            <a:avLst>
              <a:gd name="adj1" fmla="val 80932"/>
              <a:gd name="adj2" fmla="val 77950"/>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49" name="Text Box 14"/>
          <p:cNvSpPr txBox="1"/>
          <p:nvPr/>
        </p:nvSpPr>
        <p:spPr>
          <a:xfrm>
            <a:off x="4411100" y="5869919"/>
            <a:ext cx="2127864"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48" name="Tekstvak 2"/>
          <p:cNvSpPr txBox="1">
            <a:spLocks noChangeArrowheads="1"/>
          </p:cNvSpPr>
          <p:nvPr/>
        </p:nvSpPr>
        <p:spPr bwMode="auto">
          <a:xfrm>
            <a:off x="4362458" y="5895735"/>
            <a:ext cx="2121951"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de serie</a:t>
            </a:r>
            <a:endParaRPr lang="nl-NL" sz="3600" b="1" dirty="0">
              <a:effectLst/>
              <a:latin typeface="Century Gothic" panose="020B0502020202020204" pitchFamily="34" charset="0"/>
              <a:ea typeface="Calibri"/>
              <a:cs typeface="Times New Roman"/>
            </a:endParaRPr>
          </a:p>
        </p:txBody>
      </p:sp>
      <p:pic>
        <p:nvPicPr>
          <p:cNvPr id="1031" name="Picture 7" descr="C:\Users\vdplasg\AppData\Local\Microsoft\Windows\Temporary Internet Files\Content.IE5\DWZADRFC\shutterstock_262608914.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894551" y="5513741"/>
            <a:ext cx="1893862" cy="1265100"/>
          </a:xfrm>
          <a:prstGeom prst="rect">
            <a:avLst/>
          </a:prstGeom>
          <a:noFill/>
          <a:extLst>
            <a:ext uri="{909E8E84-426E-40DD-AFC4-6F175D3DCCD1}">
              <a14:hiddenFill xmlns:a14="http://schemas.microsoft.com/office/drawing/2010/main">
                <a:solidFill>
                  <a:srgbClr val="FFFFFF"/>
                </a:solidFill>
              </a14:hiddenFill>
            </a:ext>
          </a:extLst>
        </p:spPr>
      </p:pic>
      <p:grpSp>
        <p:nvGrpSpPr>
          <p:cNvPr id="24" name="Groep 23"/>
          <p:cNvGrpSpPr/>
          <p:nvPr/>
        </p:nvGrpSpPr>
        <p:grpSpPr>
          <a:xfrm>
            <a:off x="6382313" y="3711501"/>
            <a:ext cx="1517429" cy="1013643"/>
            <a:chOff x="504206" y="2888261"/>
            <a:chExt cx="3456910" cy="2309216"/>
          </a:xfrm>
        </p:grpSpPr>
        <p:pic>
          <p:nvPicPr>
            <p:cNvPr id="29" name="Picture 3" descr="C:\Users\vdplasg\AppData\Local\Microsoft\Windows\Temporary Internet Files\Content.IE5\XE2F5I54\shutterstock_68222345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206" y="2888261"/>
              <a:ext cx="3456910" cy="230921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vdplasg\AppData\Local\Microsoft\Windows\Temporary Internet Files\Content.IE5\E8S9XBXU\shutterstock_427851859.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986286" y="3109245"/>
              <a:ext cx="1728192" cy="90190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 name="Rechte verbindingslijn met pijl 3"/>
          <p:cNvCxnSpPr/>
          <p:nvPr/>
        </p:nvCxnSpPr>
        <p:spPr>
          <a:xfrm flipH="1">
            <a:off x="1600162" y="3261588"/>
            <a:ext cx="246169" cy="53564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79953" y="612561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Rechte verbindingslijn met pijl 2">
            <a:extLst>
              <a:ext uri="{FF2B5EF4-FFF2-40B4-BE49-F238E27FC236}">
                <a16:creationId xmlns:a16="http://schemas.microsoft.com/office/drawing/2014/main" id="{26D24737-1ACC-872A-1CEC-9E320D639675}"/>
              </a:ext>
            </a:extLst>
          </p:cNvPr>
          <p:cNvCxnSpPr/>
          <p:nvPr/>
        </p:nvCxnSpPr>
        <p:spPr>
          <a:xfrm flipH="1">
            <a:off x="1655676" y="682756"/>
            <a:ext cx="246169" cy="535647"/>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290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068633" y="476672"/>
            <a:ext cx="4032448"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2132185" y="439931"/>
            <a:ext cx="4032448" cy="5472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jubileum</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6822" y="3573016"/>
            <a:ext cx="2787026" cy="1224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416822" y="3593789"/>
            <a:ext cx="2787026" cy="4112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12 ½  jaar getrouwd</a:t>
            </a:r>
          </a:p>
        </p:txBody>
      </p:sp>
      <p:sp>
        <p:nvSpPr>
          <p:cNvPr id="9" name="Text Box 14"/>
          <p:cNvSpPr txBox="1"/>
          <p:nvPr/>
        </p:nvSpPr>
        <p:spPr>
          <a:xfrm>
            <a:off x="3442043" y="3573016"/>
            <a:ext cx="2444750" cy="122413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341078" y="3573954"/>
            <a:ext cx="2444750"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70 jaar koningin</a:t>
            </a:r>
            <a:endParaRPr lang="nl-NL" sz="3600" b="1" dirty="0">
              <a:effectLst/>
              <a:latin typeface="Century Gothic" panose="020B0502020202020204" pitchFamily="34" charset="0"/>
              <a:ea typeface="Calibri"/>
              <a:cs typeface="Times New Roman"/>
            </a:endParaRPr>
          </a:p>
        </p:txBody>
      </p:sp>
      <p:sp>
        <p:nvSpPr>
          <p:cNvPr id="11" name="Text Box 14"/>
          <p:cNvSpPr txBox="1"/>
          <p:nvPr/>
        </p:nvSpPr>
        <p:spPr>
          <a:xfrm>
            <a:off x="6101079" y="3573016"/>
            <a:ext cx="2611399" cy="122413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01081" y="3573017"/>
            <a:ext cx="2611398" cy="54720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25 jaar in dienst</a:t>
            </a: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feest om te vieren dat iets een aantal jaren bestaat</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05F70307-B2E3-132F-E6D2-E72CA893595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5811" y="4877999"/>
            <a:ext cx="1685686" cy="1081948"/>
          </a:xfrm>
          <a:prstGeom prst="rect">
            <a:avLst/>
          </a:prstGeom>
        </p:spPr>
      </p:pic>
      <p:pic>
        <p:nvPicPr>
          <p:cNvPr id="17" name="Afbeelding 16">
            <a:extLst>
              <a:ext uri="{FF2B5EF4-FFF2-40B4-BE49-F238E27FC236}">
                <a16:creationId xmlns:a16="http://schemas.microsoft.com/office/drawing/2014/main" id="{C170078D-856B-E9AC-F778-E892A0651E1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94831" y="4944453"/>
            <a:ext cx="1331716" cy="949039"/>
          </a:xfrm>
          <a:prstGeom prst="rect">
            <a:avLst/>
          </a:prstGeom>
        </p:spPr>
      </p:pic>
      <p:sp>
        <p:nvSpPr>
          <p:cNvPr id="18" name="Tekstvak 17">
            <a:extLst>
              <a:ext uri="{FF2B5EF4-FFF2-40B4-BE49-F238E27FC236}">
                <a16:creationId xmlns:a16="http://schemas.microsoft.com/office/drawing/2014/main" id="{8912F975-DED7-09D5-7D04-55DA4DCD3F55}"/>
              </a:ext>
            </a:extLst>
          </p:cNvPr>
          <p:cNvSpPr txBox="1"/>
          <p:nvPr/>
        </p:nvSpPr>
        <p:spPr>
          <a:xfrm>
            <a:off x="952386" y="5801456"/>
            <a:ext cx="2083793" cy="230832"/>
          </a:xfrm>
          <a:prstGeom prst="rect">
            <a:avLst/>
          </a:prstGeom>
          <a:noFill/>
        </p:spPr>
        <p:txBody>
          <a:bodyPr wrap="square" rtlCol="0">
            <a:spAutoFit/>
          </a:bodyPr>
          <a:lstStyle/>
          <a:p>
            <a:r>
              <a:rPr lang="nl-NL" sz="900" dirty="0">
                <a:solidFill>
                  <a:schemeClr val="bg1">
                    <a:lumMod val="85000"/>
                  </a:schemeClr>
                </a:solidFill>
              </a:rPr>
              <a:t>monnikkendam.nl</a:t>
            </a:r>
          </a:p>
        </p:txBody>
      </p:sp>
      <p:pic>
        <p:nvPicPr>
          <p:cNvPr id="20" name="Afbeelding 19">
            <a:extLst>
              <a:ext uri="{FF2B5EF4-FFF2-40B4-BE49-F238E27FC236}">
                <a16:creationId xmlns:a16="http://schemas.microsoft.com/office/drawing/2014/main" id="{A21075CA-DCA0-6AED-CB51-DAE6D8E23B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14690" y="4877999"/>
            <a:ext cx="1584176" cy="1081948"/>
          </a:xfrm>
          <a:prstGeom prst="rect">
            <a:avLst/>
          </a:prstGeom>
        </p:spPr>
      </p:pic>
      <p:sp>
        <p:nvSpPr>
          <p:cNvPr id="21" name="Tekstvak 20">
            <a:extLst>
              <a:ext uri="{FF2B5EF4-FFF2-40B4-BE49-F238E27FC236}">
                <a16:creationId xmlns:a16="http://schemas.microsoft.com/office/drawing/2014/main" id="{E9BDCFCF-0E72-684A-9F82-5E58625DE0B4}"/>
              </a:ext>
            </a:extLst>
          </p:cNvPr>
          <p:cNvSpPr txBox="1"/>
          <p:nvPr/>
        </p:nvSpPr>
        <p:spPr>
          <a:xfrm>
            <a:off x="6571420" y="6078752"/>
            <a:ext cx="2160240" cy="215444"/>
          </a:xfrm>
          <a:prstGeom prst="rect">
            <a:avLst/>
          </a:prstGeom>
          <a:noFill/>
        </p:spPr>
        <p:txBody>
          <a:bodyPr wrap="square" rtlCol="0">
            <a:spAutoFit/>
          </a:bodyPr>
          <a:lstStyle/>
          <a:p>
            <a:r>
              <a:rPr lang="nl-NL" sz="800" dirty="0">
                <a:solidFill>
                  <a:schemeClr val="bg1">
                    <a:lumMod val="85000"/>
                  </a:schemeClr>
                </a:solidFill>
              </a:rPr>
              <a:t>leukeplaatjesz.nl</a:t>
            </a:r>
          </a:p>
        </p:txBody>
      </p:sp>
    </p:spTree>
    <p:extLst>
      <p:ext uri="{BB962C8B-B14F-4D97-AF65-F5344CB8AC3E}">
        <p14:creationId xmlns:p14="http://schemas.microsoft.com/office/powerpoint/2010/main" val="192884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259632" y="2319165"/>
            <a:ext cx="7056784" cy="8938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115616" y="2219572"/>
            <a:ext cx="7200800"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a:t>
            </a:r>
            <a:r>
              <a:rPr lang="nl-NL" sz="6000" b="1" dirty="0">
                <a:effectLst/>
                <a:latin typeface="Century Gothic" panose="020B0502020202020204" pitchFamily="34" charset="0"/>
                <a:ea typeface="Calibri"/>
                <a:cs typeface="Times New Roman"/>
              </a:rPr>
              <a:t>p de troon zitten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499173" y="1432346"/>
            <a:ext cx="1346845" cy="846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5408503" y="3212976"/>
            <a:ext cx="598805" cy="9772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860033" y="4190241"/>
            <a:ext cx="400938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665156" y="4164889"/>
            <a:ext cx="436582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eed afleggen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4201624" y="825813"/>
            <a:ext cx="28186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296931" y="819113"/>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kroon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a:t>
            </a:r>
            <a:r>
              <a:rPr lang="nl-NL" sz="3600" dirty="0">
                <a:effectLst/>
                <a:latin typeface="Century Gothic" panose="020B0502020202020204" pitchFamily="34" charset="0"/>
                <a:ea typeface="Calibri"/>
                <a:cs typeface="Times New Roman"/>
              </a:rPr>
              <a:t>et paleis</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27784" y="3212976"/>
            <a:ext cx="4297180"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654451" y="3188321"/>
            <a:ext cx="436582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koning of koningin zijn</a:t>
            </a:r>
            <a:endParaRPr lang="nl-NL" sz="1100" dirty="0">
              <a:effectLst/>
              <a:latin typeface="Century Gothic" panose="020B0502020202020204" pitchFamily="34" charset="0"/>
              <a:ea typeface="Calibri"/>
              <a:cs typeface="Times New Roman"/>
            </a:endParaRPr>
          </a:p>
        </p:txBody>
      </p:sp>
      <p:pic>
        <p:nvPicPr>
          <p:cNvPr id="2" name="Afbeelding 1">
            <a:extLst>
              <a:ext uri="{FF2B5EF4-FFF2-40B4-BE49-F238E27FC236}">
                <a16:creationId xmlns:a16="http://schemas.microsoft.com/office/drawing/2014/main" id="{48179535-3E50-3EE7-1AB3-15E91BD3DE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42928" y="617378"/>
            <a:ext cx="1736275" cy="1223425"/>
          </a:xfrm>
          <a:prstGeom prst="rect">
            <a:avLst/>
          </a:prstGeom>
        </p:spPr>
      </p:pic>
      <p:pic>
        <p:nvPicPr>
          <p:cNvPr id="4" name="Afbeelding 3" descr="Afbeelding met hemel, gebouw, overheidsgebouw, buitenshuis&#10;&#10;Automatisch gegenereerde beschrijving">
            <a:extLst>
              <a:ext uri="{FF2B5EF4-FFF2-40B4-BE49-F238E27FC236}">
                <a16:creationId xmlns:a16="http://schemas.microsoft.com/office/drawing/2014/main" id="{EBCF0E06-48FB-32A5-170C-57B3437D24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9172" y="5060104"/>
            <a:ext cx="3039444" cy="1367750"/>
          </a:xfrm>
          <a:prstGeom prst="rect">
            <a:avLst/>
          </a:prstGeom>
        </p:spPr>
      </p:pic>
      <p:pic>
        <p:nvPicPr>
          <p:cNvPr id="19" name="Afbeelding 18">
            <a:extLst>
              <a:ext uri="{FF2B5EF4-FFF2-40B4-BE49-F238E27FC236}">
                <a16:creationId xmlns:a16="http://schemas.microsoft.com/office/drawing/2014/main" id="{D89527A0-1CA4-B2EE-95A1-ED51607528C4}"/>
              </a:ext>
            </a:extLst>
          </p:cNvPr>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010862" y="5083051"/>
            <a:ext cx="2730891" cy="1600302"/>
          </a:xfrm>
          <a:prstGeom prst="rect">
            <a:avLst/>
          </a:prstGeom>
        </p:spPr>
      </p:pic>
      <p:pic>
        <p:nvPicPr>
          <p:cNvPr id="20" name="Afbeelding 19">
            <a:extLst>
              <a:ext uri="{FF2B5EF4-FFF2-40B4-BE49-F238E27FC236}">
                <a16:creationId xmlns:a16="http://schemas.microsoft.com/office/drawing/2014/main" id="{C802AE80-E3F7-E078-B51B-6F40F86EB95E}"/>
              </a:ext>
            </a:extLst>
          </p:cNvPr>
          <p:cNvPicPr>
            <a:picLocks noChangeAspect="1"/>
          </p:cNvPicPr>
          <p:nvPr/>
        </p:nvPicPr>
        <p:blipFill>
          <a:blip r:embed="rId8" cstate="email">
            <a:extLst>
              <a:ext uri="{BEBA8EAE-BF5A-486C-A8C5-ECC9F3942E4B}">
                <a14:imgProps xmlns:a14="http://schemas.microsoft.com/office/drawing/2010/main">
                  <a14:imgLayer r:embed="rId9">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535386" y="4894606"/>
            <a:ext cx="776711" cy="547182"/>
          </a:xfrm>
          <a:prstGeom prst="rect">
            <a:avLst/>
          </a:prstGeom>
        </p:spPr>
      </p:pic>
      <p:pic>
        <p:nvPicPr>
          <p:cNvPr id="6" name="Afbeelding 5">
            <a:extLst>
              <a:ext uri="{FF2B5EF4-FFF2-40B4-BE49-F238E27FC236}">
                <a16:creationId xmlns:a16="http://schemas.microsoft.com/office/drawing/2014/main" id="{07A7F5D1-E49D-F998-0BD7-5AD23AFC75D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26739" y="368694"/>
            <a:ext cx="2400632" cy="1752682"/>
          </a:xfrm>
          <a:prstGeom prst="rect">
            <a:avLst/>
          </a:prstGeom>
        </p:spPr>
      </p:pic>
    </p:spTree>
    <p:extLst>
      <p:ext uri="{BB962C8B-B14F-4D97-AF65-F5344CB8AC3E}">
        <p14:creationId xmlns:p14="http://schemas.microsoft.com/office/powerpoint/2010/main" val="573887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76961"/>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835696" y="2393671"/>
            <a:ext cx="6480720" cy="8193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763688" y="2285165"/>
            <a:ext cx="662473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o</a:t>
            </a:r>
            <a:r>
              <a:rPr lang="nl-NL" sz="6000" b="1" dirty="0">
                <a:effectLst/>
                <a:latin typeface="Century Gothic" panose="020B0502020202020204" pitchFamily="34" charset="0"/>
                <a:ea typeface="Calibri"/>
                <a:cs typeface="Times New Roman"/>
              </a:rPr>
              <a:t>nderzoek doen</a:t>
            </a:r>
            <a:endParaRPr lang="nl-NL" sz="6000" dirty="0">
              <a:effectLst/>
              <a:latin typeface="Century Gothic" panose="020B0502020202020204" pitchFamily="34" charset="0"/>
              <a:ea typeface="Calibri"/>
              <a:cs typeface="Times New Roman"/>
            </a:endParaRPr>
          </a:p>
        </p:txBody>
      </p:sp>
      <p:cxnSp>
        <p:nvCxnSpPr>
          <p:cNvPr id="8" name="Rechte verbindingslijn 7"/>
          <p:cNvCxnSpPr/>
          <p:nvPr/>
        </p:nvCxnSpPr>
        <p:spPr>
          <a:xfrm flipH="1">
            <a:off x="1835696" y="3212976"/>
            <a:ext cx="1772920" cy="11118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338320" y="1432346"/>
            <a:ext cx="1507698" cy="961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2331849" cy="14094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279915" y="4622461"/>
            <a:ext cx="334989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028779" y="4596551"/>
            <a:ext cx="385216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conclusie</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658806" y="902017"/>
            <a:ext cx="5657146"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2751307" y="883760"/>
            <a:ext cx="5472144"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i</a:t>
            </a:r>
            <a:r>
              <a:rPr lang="nl-NL" sz="3600" dirty="0">
                <a:effectLst/>
                <a:latin typeface="Century Gothic" panose="020B0502020202020204" pitchFamily="34" charset="0"/>
                <a:ea typeface="Calibri"/>
                <a:cs typeface="Times New Roman"/>
              </a:rPr>
              <a:t>nformatie verzamelen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424962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761615" y="4293096"/>
            <a:ext cx="4386449"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Google gebruiken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844264" y="3200689"/>
            <a:ext cx="6471688" cy="9361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879514" y="3192395"/>
            <a:ext cx="6220877" cy="48033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goed bekijken omdat je er veel over wilt weten</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3" name="Afbeelding 2" descr="Afbeelding met tekst, bibliotheek, computer, boek&#10;&#10;Automatisch gegenereerde beschrijving">
            <a:extLst>
              <a:ext uri="{FF2B5EF4-FFF2-40B4-BE49-F238E27FC236}">
                <a16:creationId xmlns:a16="http://schemas.microsoft.com/office/drawing/2014/main" id="{F97326E3-349F-5CE7-F7FF-AF25831AE45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04466" y="632019"/>
            <a:ext cx="2285396" cy="1600653"/>
          </a:xfrm>
          <a:prstGeom prst="rect">
            <a:avLst/>
          </a:prstGeom>
        </p:spPr>
      </p:pic>
      <p:pic>
        <p:nvPicPr>
          <p:cNvPr id="6" name="Afbeelding 5" descr="Afbeelding met tekst, visitekaartje&#10;&#10;Automatisch gegenereerde beschrijving">
            <a:extLst>
              <a:ext uri="{FF2B5EF4-FFF2-40B4-BE49-F238E27FC236}">
                <a16:creationId xmlns:a16="http://schemas.microsoft.com/office/drawing/2014/main" id="{5C75C0FC-1103-912B-4AC2-4B95D67C3D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75656" y="4963537"/>
            <a:ext cx="1571594" cy="1049824"/>
          </a:xfrm>
          <a:prstGeom prst="rect">
            <a:avLst/>
          </a:prstGeom>
        </p:spPr>
      </p:pic>
      <p:pic>
        <p:nvPicPr>
          <p:cNvPr id="20" name="Afbeelding 19" descr="Afbeelding met diagram&#10;&#10;Automatisch gegenereerde beschrijving">
            <a:extLst>
              <a:ext uri="{FF2B5EF4-FFF2-40B4-BE49-F238E27FC236}">
                <a16:creationId xmlns:a16="http://schemas.microsoft.com/office/drawing/2014/main" id="{669C3DC9-BA31-5838-BD7C-7E3D5C32BF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412743" y="5355516"/>
            <a:ext cx="1255601" cy="673002"/>
          </a:xfrm>
          <a:prstGeom prst="rect">
            <a:avLst/>
          </a:prstGeom>
        </p:spPr>
      </p:pic>
    </p:spTree>
    <p:extLst>
      <p:ext uri="{BB962C8B-B14F-4D97-AF65-F5344CB8AC3E}">
        <p14:creationId xmlns:p14="http://schemas.microsoft.com/office/powerpoint/2010/main" val="31078181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16 – 18 april 2023</a:t>
            </a:r>
          </a:p>
          <a:p>
            <a:r>
              <a:rPr lang="nl-NL" dirty="0">
                <a:solidFill>
                  <a:srgbClr val="C00000"/>
                </a:solidFill>
                <a:latin typeface="Century Gothic" panose="020B0502020202020204" pitchFamily="34" charset="0"/>
              </a:rPr>
              <a:t>Niveau AA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opvolgen</a:t>
            </a:r>
          </a:p>
        </p:txBody>
      </p:sp>
      <p:pic>
        <p:nvPicPr>
          <p:cNvPr id="3" name="Afbeelding 2" descr="Afbeelding met tekst, vectorafbeeldingen&#10;&#10;Automatisch gegenereerde beschrijving">
            <a:extLst>
              <a:ext uri="{FF2B5EF4-FFF2-40B4-BE49-F238E27FC236}">
                <a16:creationId xmlns:a16="http://schemas.microsoft.com/office/drawing/2014/main" id="{51DD0C04-DAA8-FB9A-53CC-8D1B5E77343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1412776"/>
            <a:ext cx="6480720" cy="5184576"/>
          </a:xfrm>
          <a:prstGeom prst="rect">
            <a:avLst/>
          </a:prstGeom>
        </p:spPr>
      </p:pic>
      <p:pic>
        <p:nvPicPr>
          <p:cNvPr id="4" name="Afbeelding 3">
            <a:extLst>
              <a:ext uri="{FF2B5EF4-FFF2-40B4-BE49-F238E27FC236}">
                <a16:creationId xmlns:a16="http://schemas.microsoft.com/office/drawing/2014/main" id="{C6D4288D-8DF7-4336-291F-443EDFAB373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9565" y="5805264"/>
            <a:ext cx="1836837" cy="432854"/>
          </a:xfrm>
          <a:prstGeom prst="rect">
            <a:avLst/>
          </a:prstGeom>
        </p:spPr>
      </p:pic>
    </p:spTree>
    <p:extLst>
      <p:ext uri="{BB962C8B-B14F-4D97-AF65-F5344CB8AC3E}">
        <p14:creationId xmlns:p14="http://schemas.microsoft.com/office/powerpoint/2010/main" val="4210467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 de troon zitten</a:t>
            </a:r>
          </a:p>
        </p:txBody>
      </p:sp>
      <p:pic>
        <p:nvPicPr>
          <p:cNvPr id="3" name="Afbeelding 2" descr="Afbeelding met overdekt, Rooms-katholieke klerikale kledij, altaar, winkel&#10;&#10;Automatisch gegenereerde beschrijving">
            <a:extLst>
              <a:ext uri="{FF2B5EF4-FFF2-40B4-BE49-F238E27FC236}">
                <a16:creationId xmlns:a16="http://schemas.microsoft.com/office/drawing/2014/main" id="{29FB11A8-7706-F9A1-F011-131FA5E655E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226143"/>
            <a:ext cx="7272808" cy="530915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het jubileum</a:t>
            </a:r>
          </a:p>
        </p:txBody>
      </p:sp>
      <p:pic>
        <p:nvPicPr>
          <p:cNvPr id="3" name="Afbeelding 2" descr="Afbeelding met diagram&#10;&#10;Automatisch gegenereerde beschrijving">
            <a:extLst>
              <a:ext uri="{FF2B5EF4-FFF2-40B4-BE49-F238E27FC236}">
                <a16:creationId xmlns:a16="http://schemas.microsoft.com/office/drawing/2014/main" id="{BC1113C3-7AAA-7588-6A5C-B2C7CFAB40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3568" y="1556792"/>
            <a:ext cx="7992888" cy="4920208"/>
          </a:xfrm>
          <a:prstGeom prst="rect">
            <a:avLst/>
          </a:prstGeom>
        </p:spPr>
      </p:pic>
      <p:sp>
        <p:nvSpPr>
          <p:cNvPr id="4" name="Rechthoek 3">
            <a:extLst>
              <a:ext uri="{FF2B5EF4-FFF2-40B4-BE49-F238E27FC236}">
                <a16:creationId xmlns:a16="http://schemas.microsoft.com/office/drawing/2014/main" id="{BE2CA34C-4CD0-55A7-5017-0CF0565E4CD4}"/>
              </a:ext>
            </a:extLst>
          </p:cNvPr>
          <p:cNvSpPr/>
          <p:nvPr/>
        </p:nvSpPr>
        <p:spPr>
          <a:xfrm>
            <a:off x="5256076" y="4076237"/>
            <a:ext cx="2844316" cy="504056"/>
          </a:xfrm>
          <a:prstGeom prst="rect">
            <a:avLst/>
          </a:prstGeom>
          <a:solidFill>
            <a:srgbClr val="5D27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Tekstvak 4">
            <a:extLst>
              <a:ext uri="{FF2B5EF4-FFF2-40B4-BE49-F238E27FC236}">
                <a16:creationId xmlns:a16="http://schemas.microsoft.com/office/drawing/2014/main" id="{43DC58DA-BBB8-5BDD-E9E1-4ACEA5CF14F1}"/>
              </a:ext>
            </a:extLst>
          </p:cNvPr>
          <p:cNvSpPr txBox="1"/>
          <p:nvPr/>
        </p:nvSpPr>
        <p:spPr>
          <a:xfrm>
            <a:off x="5796136" y="4013737"/>
            <a:ext cx="2664296" cy="523220"/>
          </a:xfrm>
          <a:prstGeom prst="rect">
            <a:avLst/>
          </a:prstGeom>
          <a:noFill/>
        </p:spPr>
        <p:txBody>
          <a:bodyPr wrap="square" rtlCol="0">
            <a:spAutoFit/>
          </a:bodyPr>
          <a:lstStyle/>
          <a:p>
            <a:r>
              <a:rPr lang="nl-NL" sz="2800" dirty="0">
                <a:solidFill>
                  <a:schemeClr val="bg1"/>
                </a:solidFill>
                <a:latin typeface="Century Gothic" panose="020B0502020202020204" pitchFamily="34" charset="0"/>
              </a:rPr>
              <a:t>Jubileum</a:t>
            </a:r>
          </a:p>
        </p:txBody>
      </p:sp>
      <p:sp>
        <p:nvSpPr>
          <p:cNvPr id="7" name="Tekstvak 6">
            <a:extLst>
              <a:ext uri="{FF2B5EF4-FFF2-40B4-BE49-F238E27FC236}">
                <a16:creationId xmlns:a16="http://schemas.microsoft.com/office/drawing/2014/main" id="{5659A39A-A78E-4625-4D53-DDC11F206DDA}"/>
              </a:ext>
            </a:extLst>
          </p:cNvPr>
          <p:cNvSpPr txBox="1"/>
          <p:nvPr/>
        </p:nvSpPr>
        <p:spPr>
          <a:xfrm>
            <a:off x="4211960" y="5517232"/>
            <a:ext cx="4680520" cy="523220"/>
          </a:xfrm>
          <a:prstGeom prst="rect">
            <a:avLst/>
          </a:prstGeom>
          <a:noFill/>
        </p:spPr>
        <p:txBody>
          <a:bodyPr wrap="square" rtlCol="0">
            <a:spAutoFit/>
          </a:bodyPr>
          <a:lstStyle/>
          <a:p>
            <a:r>
              <a:rPr lang="nl-NL" sz="2800" i="1" dirty="0">
                <a:solidFill>
                  <a:schemeClr val="bg1"/>
                </a:solidFill>
                <a:latin typeface="Century Gothic" panose="020B0502020202020204" pitchFamily="34" charset="0"/>
              </a:rPr>
              <a:t>70 jaar op de troon zitten</a:t>
            </a:r>
          </a:p>
        </p:txBody>
      </p:sp>
    </p:spTree>
    <p:extLst>
      <p:ext uri="{BB962C8B-B14F-4D97-AF65-F5344CB8AC3E}">
        <p14:creationId xmlns:p14="http://schemas.microsoft.com/office/powerpoint/2010/main" val="385290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positief zijn</a:t>
            </a:r>
          </a:p>
        </p:txBody>
      </p:sp>
      <p:pic>
        <p:nvPicPr>
          <p:cNvPr id="5" name="Afbeelding 4" descr="Afbeelding met persoon, poseren, staan, groep&#10;&#10;Automatisch gegenereerde beschrijving">
            <a:extLst>
              <a:ext uri="{FF2B5EF4-FFF2-40B4-BE49-F238E27FC236}">
                <a16:creationId xmlns:a16="http://schemas.microsoft.com/office/drawing/2014/main" id="{89103B9A-1701-BF03-D0B7-3AAEDB1DD2D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556792"/>
            <a:ext cx="8423578" cy="475252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tijdens</a:t>
            </a:r>
          </a:p>
        </p:txBody>
      </p:sp>
      <p:sp>
        <p:nvSpPr>
          <p:cNvPr id="2" name="Tekstvak 1">
            <a:extLst>
              <a:ext uri="{FF2B5EF4-FFF2-40B4-BE49-F238E27FC236}">
                <a16:creationId xmlns:a16="http://schemas.microsoft.com/office/drawing/2014/main" id="{311C1F3D-BE5A-607C-38A5-A632E03E488C}"/>
              </a:ext>
            </a:extLst>
          </p:cNvPr>
          <p:cNvSpPr txBox="1"/>
          <p:nvPr/>
        </p:nvSpPr>
        <p:spPr>
          <a:xfrm>
            <a:off x="1331640" y="1859340"/>
            <a:ext cx="8352928" cy="1569660"/>
          </a:xfrm>
          <a:prstGeom prst="rect">
            <a:avLst/>
          </a:prstGeom>
          <a:noFill/>
        </p:spPr>
        <p:txBody>
          <a:bodyPr wrap="square" rtlCol="0">
            <a:spAutoFit/>
          </a:bodyPr>
          <a:lstStyle/>
          <a:p>
            <a:r>
              <a:rPr lang="nl-NL" sz="9600" dirty="0"/>
              <a:t>1952 - 2022</a:t>
            </a:r>
          </a:p>
        </p:txBody>
      </p:sp>
      <p:sp>
        <p:nvSpPr>
          <p:cNvPr id="3" name="Linkeraccolade 2">
            <a:extLst>
              <a:ext uri="{FF2B5EF4-FFF2-40B4-BE49-F238E27FC236}">
                <a16:creationId xmlns:a16="http://schemas.microsoft.com/office/drawing/2014/main" id="{C15FE4C5-C61D-1991-1BA2-FF69C76B0033}"/>
              </a:ext>
            </a:extLst>
          </p:cNvPr>
          <p:cNvSpPr/>
          <p:nvPr/>
        </p:nvSpPr>
        <p:spPr>
          <a:xfrm rot="16200000">
            <a:off x="4083031" y="1099928"/>
            <a:ext cx="545890" cy="5328592"/>
          </a:xfrm>
          <a:prstGeom prst="leftBrace">
            <a:avLst>
              <a:gd name="adj1" fmla="val 0"/>
              <a:gd name="adj2" fmla="val 4952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nl-NL"/>
          </a:p>
        </p:txBody>
      </p:sp>
      <p:pic>
        <p:nvPicPr>
          <p:cNvPr id="5" name="Afbeelding 4">
            <a:extLst>
              <a:ext uri="{FF2B5EF4-FFF2-40B4-BE49-F238E27FC236}">
                <a16:creationId xmlns:a16="http://schemas.microsoft.com/office/drawing/2014/main" id="{5D0E68B6-B066-7071-DDA9-2A80EC2CBF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7784" y="4221088"/>
            <a:ext cx="3426296" cy="2409732"/>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onderzoek doen</a:t>
            </a:r>
          </a:p>
        </p:txBody>
      </p:sp>
      <p:pic>
        <p:nvPicPr>
          <p:cNvPr id="3" name="Afbeelding 2" descr="Afbeelding met tekst, bibliotheek, computer, boek&#10;&#10;Automatisch gegenereerde beschrijving">
            <a:extLst>
              <a:ext uri="{FF2B5EF4-FFF2-40B4-BE49-F238E27FC236}">
                <a16:creationId xmlns:a16="http://schemas.microsoft.com/office/drawing/2014/main" id="{D7C2C15E-B79B-B21E-EF40-3FC25B789C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29308" y="1412776"/>
            <a:ext cx="7848872" cy="5243046"/>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aflevering</a:t>
            </a:r>
          </a:p>
        </p:txBody>
      </p:sp>
      <p:pic>
        <p:nvPicPr>
          <p:cNvPr id="3" name="Afbeelding 2" descr="Afbeelding met tekst, persoon, overdekt&#10;&#10;Automatisch gegenereerde beschrijving">
            <a:extLst>
              <a:ext uri="{FF2B5EF4-FFF2-40B4-BE49-F238E27FC236}">
                <a16:creationId xmlns:a16="http://schemas.microsoft.com/office/drawing/2014/main" id="{4EC6D9B9-05F5-2919-347B-EF9EADB9542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3528" y="1195931"/>
            <a:ext cx="8280920" cy="5515092"/>
          </a:xfrm>
          <a:prstGeom prst="rect">
            <a:avLst/>
          </a:prstGeom>
        </p:spPr>
      </p:pic>
    </p:spTree>
    <p:extLst>
      <p:ext uri="{BB962C8B-B14F-4D97-AF65-F5344CB8AC3E}">
        <p14:creationId xmlns:p14="http://schemas.microsoft.com/office/powerpoint/2010/main" val="4074911733"/>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TotalTime>
  <Words>665</Words>
  <Application>Microsoft Office PowerPoint</Application>
  <PresentationFormat>Diavoorstelling (4:3)</PresentationFormat>
  <Paragraphs>149</Paragraphs>
  <Slides>18</Slides>
  <Notes>9</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Century Gothic</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Das, Gerarda</cp:lastModifiedBy>
  <cp:revision>505</cp:revision>
  <dcterms:created xsi:type="dcterms:W3CDTF">2021-06-08T06:13:59Z</dcterms:created>
  <dcterms:modified xsi:type="dcterms:W3CDTF">2023-04-18T09:32:26Z</dcterms:modified>
</cp:coreProperties>
</file>