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437" r:id="rId2"/>
    <p:sldId id="548" r:id="rId3"/>
    <p:sldId id="1477" r:id="rId4"/>
    <p:sldId id="1478" r:id="rId5"/>
    <p:sldId id="1480" r:id="rId6"/>
    <p:sldId id="1479" r:id="rId7"/>
    <p:sldId id="1476" r:id="rId8"/>
    <p:sldId id="1475" r:id="rId9"/>
    <p:sldId id="1481" r:id="rId10"/>
    <p:sldId id="934" r:id="rId11"/>
    <p:sldId id="263" r:id="rId12"/>
    <p:sldId id="1486" r:id="rId13"/>
    <p:sldId id="1491" r:id="rId14"/>
    <p:sldId id="1492" r:id="rId15"/>
    <p:sldId id="259" r:id="rId16"/>
    <p:sldId id="1485" r:id="rId17"/>
    <p:sldId id="1474"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7"/>
            <p14:sldId id="1478"/>
            <p14:sldId id="1480"/>
            <p14:sldId id="1479"/>
            <p14:sldId id="1476"/>
            <p14:sldId id="1475"/>
            <p14:sldId id="1481"/>
            <p14:sldId id="934"/>
            <p14:sldId id="263"/>
            <p14:sldId id="1486"/>
            <p14:sldId id="1491"/>
            <p14:sldId id="1492"/>
            <p14:sldId id="259"/>
            <p14:sldId id="1485"/>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7570" autoAdjust="0"/>
  </p:normalViewPr>
  <p:slideViewPr>
    <p:cSldViewPr>
      <p:cViewPr varScale="1">
        <p:scale>
          <a:sx n="66" d="100"/>
          <a:sy n="66" d="100"/>
        </p:scale>
        <p:origin x="1618"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28-3-2023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28-3-2023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kern="1200" dirty="0">
                <a:solidFill>
                  <a:schemeClr val="tx1"/>
                </a:solidFill>
                <a:effectLst/>
                <a:latin typeface="+mn-lt"/>
                <a:ea typeface="+mn-ea"/>
                <a:cs typeface="+mn-cs"/>
              </a:rPr>
              <a:t>Woordenoverzicht:</a:t>
            </a:r>
          </a:p>
          <a:p>
            <a:pPr fontAlgn="t"/>
            <a:endParaRPr lang="nl-NL" sz="1200" kern="1200" dirty="0">
              <a:solidFill>
                <a:schemeClr val="tx1"/>
              </a:solidFill>
              <a:effectLst/>
              <a:latin typeface="+mn-lt"/>
              <a:ea typeface="+mn-ea"/>
              <a:cs typeface="+mn-cs"/>
            </a:endParaRPr>
          </a:p>
          <a:p>
            <a:pPr fontAlgn="t"/>
            <a:r>
              <a:rPr lang="nl-NL" dirty="0"/>
              <a:t>- het spoor: de rails waar treinen over rijden</a:t>
            </a:r>
          </a:p>
          <a:p>
            <a:pPr fontAlgn="t"/>
            <a:r>
              <a:rPr lang="nl-NL" dirty="0"/>
              <a:t>- verzakken: langzaam in de grond zakken</a:t>
            </a:r>
          </a:p>
          <a:p>
            <a:pPr fontAlgn="t"/>
            <a:r>
              <a:rPr lang="nl-NL" dirty="0"/>
              <a:t>- opvallen: anders zijn dan andere dingen of mensen, zodat mensen ernaar kijken</a:t>
            </a:r>
          </a:p>
          <a:p>
            <a:pPr fontAlgn="t"/>
            <a:r>
              <a:rPr lang="nl-NL" dirty="0"/>
              <a:t>- het roofdier: het dier dat andere dieren doodmaakt en opeet</a:t>
            </a:r>
          </a:p>
          <a:p>
            <a:pPr fontAlgn="t"/>
            <a:r>
              <a:rPr lang="nl-NL" dirty="0"/>
              <a:t>- vernielen: helemaal kapotmaken</a:t>
            </a:r>
          </a:p>
          <a:p>
            <a:pPr fontAlgn="t"/>
            <a:r>
              <a:rPr lang="nl-NL" dirty="0"/>
              <a:t>- overdag: als het dag is</a:t>
            </a:r>
          </a:p>
          <a:p>
            <a:pPr fontAlgn="t"/>
            <a:r>
              <a:rPr lang="nl-NL" dirty="0"/>
              <a:t>- lokken: ervoor zorgen dat een dier naar jou toe komt, bijvoorbeeld door iets lekkers te laten zien of door geluid te maken.</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3633892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82150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28-3-2023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28-3-2023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28-3-2023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28-3-2023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28-3-2023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28-3-2023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28-3-2023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28-3-2023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28-3-2023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28-3-2023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28-3-2023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28-3-2023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6.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17.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4.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www.youtube.com/watch?v=p07JzfqWqcs"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Ik ga in het weekend heel graag op bezoek bij mijn oma en opa. Zij hebben namelijk een modelspoorbaan op zolder. En ik mag daar mee spelen. Ook vind ik het leuk om thuis te kijken naar filmpjes over treinen. Zo </a:t>
            </a:r>
            <a:r>
              <a:rPr lang="nl-NL" sz="2000" b="1" u="sng" dirty="0">
                <a:ea typeface="Times New Roman" panose="02020603050405020304" pitchFamily="18" charset="0"/>
                <a:cs typeface="Arial" panose="020B0604020202020204" pitchFamily="34" charset="0"/>
              </a:rPr>
              <a:t>viel</a:t>
            </a:r>
            <a:r>
              <a:rPr lang="nl-NL" sz="2000" dirty="0">
                <a:ea typeface="Times New Roman" panose="02020603050405020304" pitchFamily="18" charset="0"/>
                <a:cs typeface="Arial" panose="020B0604020202020204" pitchFamily="34" charset="0"/>
              </a:rPr>
              <a:t> me laatst een filmpje </a:t>
            </a:r>
            <a:r>
              <a:rPr lang="nl-NL" sz="2000" b="1" u="sng" dirty="0">
                <a:ea typeface="Times New Roman" panose="02020603050405020304" pitchFamily="18" charset="0"/>
                <a:cs typeface="Arial" panose="020B0604020202020204" pitchFamily="34" charset="0"/>
              </a:rPr>
              <a:t>op</a:t>
            </a:r>
            <a:r>
              <a:rPr lang="nl-NL" sz="2000" dirty="0">
                <a:ea typeface="Times New Roman" panose="02020603050405020304" pitchFamily="18" charset="0"/>
                <a:cs typeface="Arial" panose="020B0604020202020204" pitchFamily="34" charset="0"/>
              </a:rPr>
              <a:t> van een meneer die wel heel erg veel van treinen houdt. Dit filmpje viel me op omdat </a:t>
            </a:r>
            <a:r>
              <a:rPr lang="nl-NL" sz="2000" b="1" i="1" dirty="0">
                <a:ea typeface="Times New Roman" panose="02020603050405020304" pitchFamily="18" charset="0"/>
                <a:cs typeface="Arial" panose="020B0604020202020204" pitchFamily="34" charset="0"/>
              </a:rPr>
              <a:t>het anders was dan andere filmpjes, zodat ik ernaar ging kijken</a:t>
            </a:r>
            <a:r>
              <a:rPr lang="nl-NL" sz="2000" dirty="0">
                <a:ea typeface="Times New Roman" panose="02020603050405020304" pitchFamily="18" charset="0"/>
                <a:cs typeface="Arial" panose="020B0604020202020204" pitchFamily="34" charset="0"/>
              </a:rPr>
              <a:t>. Kijken jullie ook maar eens.</a:t>
            </a:r>
            <a:r>
              <a:rPr lang="nl-NL" sz="2000" dirty="0">
                <a:solidFill>
                  <a:srgbClr val="00B050"/>
                </a:solidFill>
                <a:ea typeface="Times New Roman" panose="02020603050405020304" pitchFamily="18" charset="0"/>
                <a:cs typeface="Arial" panose="020B0604020202020204" pitchFamily="34" charset="0"/>
              </a:rPr>
              <a:t> (link in dia, het filmpje duurt 1.45 min.)</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Ik bedacht toen ineens dat het een groot probleem zou zijn als er een mol in de tuin van die meneer zou komen. Weten jullie eigenlijk wat mollen zijn? Een mol is een ondergronds </a:t>
            </a:r>
            <a:r>
              <a:rPr lang="nl-NL" sz="2000" b="1" u="sng" dirty="0">
                <a:ea typeface="Times New Roman" panose="02020603050405020304" pitchFamily="18" charset="0"/>
                <a:cs typeface="Arial" panose="020B0604020202020204" pitchFamily="34" charset="0"/>
              </a:rPr>
              <a:t>roofdier</a:t>
            </a:r>
            <a:r>
              <a:rPr lang="nl-NL" sz="2000" dirty="0">
                <a:ea typeface="Times New Roman" panose="02020603050405020304" pitchFamily="18" charset="0"/>
                <a:cs typeface="Arial" panose="020B0604020202020204" pitchFamily="34" charset="0"/>
              </a:rPr>
              <a:t>. Een roofdier is </a:t>
            </a:r>
            <a:r>
              <a:rPr lang="nl-NL" sz="2000" b="1" i="1" dirty="0">
                <a:ea typeface="Times New Roman" panose="02020603050405020304" pitchFamily="18" charset="0"/>
                <a:cs typeface="Arial" panose="020B0604020202020204" pitchFamily="34" charset="0"/>
              </a:rPr>
              <a:t>een dier dat andere dieren doodmaakt en opeet</a:t>
            </a:r>
            <a:r>
              <a:rPr lang="nl-NL" sz="2000" dirty="0">
                <a:ea typeface="Times New Roman" panose="02020603050405020304" pitchFamily="18" charset="0"/>
                <a:cs typeface="Arial" panose="020B0604020202020204" pitchFamily="34" charset="0"/>
              </a:rPr>
              <a:t>. Hij ziet er heel lief en aaibaar uit. ‘s Nachts en </a:t>
            </a:r>
            <a:r>
              <a:rPr lang="nl-NL" sz="2000" b="1" u="sng" dirty="0">
                <a:ea typeface="Times New Roman" panose="02020603050405020304" pitchFamily="18" charset="0"/>
                <a:cs typeface="Arial" panose="020B0604020202020204" pitchFamily="34" charset="0"/>
              </a:rPr>
              <a:t>overdag</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als het dag is</a:t>
            </a:r>
            <a:r>
              <a:rPr lang="nl-NL" sz="2000" dirty="0">
                <a:ea typeface="Times New Roman" panose="02020603050405020304" pitchFamily="18" charset="0"/>
                <a:cs typeface="Arial" panose="020B0604020202020204" pitchFamily="34" charset="0"/>
              </a:rPr>
              <a:t>,</a:t>
            </a:r>
            <a:r>
              <a:rPr lang="nl-NL" sz="2000"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graaft hij lange gangen door de aarde op zoek naar voedsel. Hij </a:t>
            </a:r>
            <a:r>
              <a:rPr lang="nl-NL" sz="2000" b="1" u="sng" dirty="0">
                <a:ea typeface="Times New Roman" panose="02020603050405020304" pitchFamily="18" charset="0"/>
                <a:cs typeface="Arial" panose="020B0604020202020204" pitchFamily="34" charset="0"/>
              </a:rPr>
              <a:t>vernielt</a:t>
            </a:r>
            <a:r>
              <a:rPr lang="nl-NL" sz="2000" dirty="0">
                <a:ea typeface="Times New Roman" panose="02020603050405020304" pitchFamily="18" charset="0"/>
                <a:cs typeface="Arial" panose="020B0604020202020204" pitchFamily="34" charset="0"/>
              </a:rPr>
              <a:t> hierbij vaak delen van de tuin. Hij </a:t>
            </a:r>
            <a:r>
              <a:rPr lang="nl-NL" sz="2000" b="1" i="1" dirty="0">
                <a:ea typeface="Times New Roman" panose="02020603050405020304" pitchFamily="18" charset="0"/>
                <a:cs typeface="Arial" panose="020B0604020202020204" pitchFamily="34" charset="0"/>
              </a:rPr>
              <a:t>maakt deze helemaal kapot</a:t>
            </a:r>
            <a:r>
              <a:rPr lang="nl-NL" sz="2000" dirty="0">
                <a:ea typeface="Times New Roman" panose="02020603050405020304" pitchFamily="18" charset="0"/>
                <a:cs typeface="Arial" panose="020B0604020202020204" pitchFamily="34" charset="0"/>
              </a:rPr>
              <a:t>. Door al die gangen in de grond is er een grote kans dat het gras gaat </a:t>
            </a:r>
            <a:r>
              <a:rPr lang="nl-NL" sz="2000" b="1" u="sng" dirty="0">
                <a:ea typeface="Times New Roman" panose="02020603050405020304" pitchFamily="18" charset="0"/>
                <a:cs typeface="Arial" panose="020B0604020202020204" pitchFamily="34" charset="0"/>
              </a:rPr>
              <a:t>verzakken</a:t>
            </a:r>
            <a:r>
              <a:rPr lang="nl-NL" sz="2000" dirty="0">
                <a:ea typeface="Times New Roman" panose="02020603050405020304" pitchFamily="18" charset="0"/>
                <a:cs typeface="Arial" panose="020B0604020202020204" pitchFamily="34" charset="0"/>
              </a:rPr>
              <a:t>. Dat betekent dat het gras </a:t>
            </a:r>
            <a:r>
              <a:rPr lang="nl-NL" sz="2000" b="1" i="1" dirty="0">
                <a:ea typeface="Times New Roman" panose="02020603050405020304" pitchFamily="18" charset="0"/>
                <a:cs typeface="Arial" panose="020B0604020202020204" pitchFamily="34" charset="0"/>
              </a:rPr>
              <a:t>langzaam in de grond zakt</a:t>
            </a:r>
            <a:r>
              <a:rPr lang="nl-NL" sz="2000" dirty="0">
                <a:ea typeface="Times New Roman" panose="02020603050405020304" pitchFamily="18" charset="0"/>
                <a:cs typeface="Arial" panose="020B0604020202020204" pitchFamily="34" charset="0"/>
              </a:rPr>
              <a:t>. En stel je dan eens voor dat </a:t>
            </a:r>
            <a:r>
              <a:rPr lang="nl-NL" sz="2000" b="1" u="sng" dirty="0">
                <a:ea typeface="Times New Roman" panose="02020603050405020304" pitchFamily="18" charset="0"/>
                <a:cs typeface="Arial" panose="020B0604020202020204" pitchFamily="34" charset="0"/>
              </a:rPr>
              <a:t>het spoor</a:t>
            </a:r>
            <a:r>
              <a:rPr lang="nl-NL" sz="2000" b="1" i="1" dirty="0">
                <a:ea typeface="Times New Roman" panose="02020603050405020304" pitchFamily="18" charset="0"/>
                <a:cs typeface="Arial" panose="020B0604020202020204" pitchFamily="34" charset="0"/>
              </a:rPr>
              <a:t>, de rails waar de treinen over rijden, </a:t>
            </a:r>
            <a:r>
              <a:rPr lang="nl-NL" sz="2000" dirty="0">
                <a:ea typeface="Times New Roman" panose="02020603050405020304" pitchFamily="18" charset="0"/>
                <a:cs typeface="Arial" panose="020B0604020202020204" pitchFamily="34" charset="0"/>
              </a:rPr>
              <a:t>op zo’n plek ligt. Dan is het niet meer mogelijk om de trein buiten te laten rijden. Maar hoe krijg je een mol zover dat hij een andere tuin zoekt? Je kunt proberen hem te </a:t>
            </a:r>
            <a:r>
              <a:rPr lang="nl-NL" sz="2000" b="1" u="sng" dirty="0">
                <a:ea typeface="Times New Roman" panose="02020603050405020304" pitchFamily="18" charset="0"/>
                <a:cs typeface="Arial" panose="020B0604020202020204" pitchFamily="34" charset="0"/>
              </a:rPr>
              <a:t>lokken</a:t>
            </a:r>
            <a:r>
              <a:rPr lang="nl-NL" sz="2000" dirty="0">
                <a:ea typeface="Times New Roman" panose="02020603050405020304" pitchFamily="18" charset="0"/>
                <a:cs typeface="Arial" panose="020B0604020202020204" pitchFamily="34" charset="0"/>
              </a:rPr>
              <a:t> met dingen die hij graag eet zoals larven, slakken of regenwormen. Lokken betekent  </a:t>
            </a:r>
            <a:r>
              <a:rPr lang="nl-NL" sz="2000" b="1" i="1" dirty="0">
                <a:ea typeface="Times New Roman" panose="02020603050405020304" pitchFamily="18" charset="0"/>
                <a:cs typeface="Arial" panose="020B0604020202020204" pitchFamily="34" charset="0"/>
              </a:rPr>
              <a:t>ervoor zorgen dat een dier naar jou toe komt, bijvoorbeeld door iets lekkers te laten zien of door geluid te maken. </a:t>
            </a:r>
            <a:br>
              <a:rPr lang="nl-NL" sz="2000" b="1" i="1"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Wie van jullie houdt net zoveel van treinen als de meneer in het filmpje?</a:t>
            </a: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55012" y="150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overdag</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‘s nachts</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als het dag is</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mol graaft </a:t>
            </a:r>
            <a:r>
              <a:rPr lang="nl-NL" sz="2400" i="1" u="sng" dirty="0">
                <a:solidFill>
                  <a:srgbClr val="387038"/>
                </a:solidFill>
                <a:latin typeface="Century Gothic" panose="020B0502020202020204" pitchFamily="34" charset="0"/>
                <a:ea typeface="Calibri"/>
                <a:cs typeface="Times New Roman"/>
              </a:rPr>
              <a:t>overdag</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als het nacht is</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En</a:t>
            </a:r>
            <a:r>
              <a:rPr lang="nl-NL" sz="2400" i="1" dirty="0">
                <a:solidFill>
                  <a:srgbClr val="387038"/>
                </a:solidFill>
                <a:effectLst/>
                <a:latin typeface="Century Gothic" panose="020B0502020202020204" pitchFamily="34" charset="0"/>
                <a:ea typeface="Calibri"/>
                <a:cs typeface="Times New Roman"/>
              </a:rPr>
              <a:t> de mol graaft ook</a:t>
            </a:r>
          </a:p>
          <a:p>
            <a:pPr algn="ctr">
              <a:lnSpc>
                <a:spcPct val="107000"/>
              </a:lnSpc>
            </a:pPr>
            <a:r>
              <a:rPr lang="nl-NL" sz="2400" i="1" dirty="0">
                <a:solidFill>
                  <a:srgbClr val="387038"/>
                </a:solidFill>
                <a:effectLst/>
                <a:latin typeface="Century Gothic" panose="020B0502020202020204" pitchFamily="34" charset="0"/>
                <a:ea typeface="Calibri"/>
                <a:cs typeface="Times New Roman"/>
              </a:rPr>
              <a:t> ‘</a:t>
            </a:r>
            <a:r>
              <a:rPr lang="nl-NL" sz="2400" i="1" u="sng" dirty="0">
                <a:solidFill>
                  <a:srgbClr val="387038"/>
                </a:solidFill>
                <a:effectLst/>
                <a:latin typeface="Century Gothic" panose="020B0502020202020204" pitchFamily="34" charset="0"/>
                <a:ea typeface="Calibri"/>
                <a:cs typeface="Times New Roman"/>
              </a:rPr>
              <a:t>s nachts</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natuur, nachtelijke hemel, buitenshuis, nacht&#10;&#10;Automatisch gegenereerde beschrijving">
            <a:extLst>
              <a:ext uri="{FF2B5EF4-FFF2-40B4-BE49-F238E27FC236}">
                <a16:creationId xmlns:a16="http://schemas.microsoft.com/office/drawing/2014/main" id="{E3E223E0-B377-87EC-97E2-B808A836E6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6056" y="2348880"/>
            <a:ext cx="3528392" cy="2356966"/>
          </a:xfrm>
          <a:prstGeom prst="rect">
            <a:avLst/>
          </a:prstGeom>
        </p:spPr>
      </p:pic>
      <p:pic>
        <p:nvPicPr>
          <p:cNvPr id="5" name="Afbeelding 4" descr="Afbeelding met gras, hemel, buitenshuis, natuur&#10;&#10;Automatisch gegenereerde beschrijving">
            <a:extLst>
              <a:ext uri="{FF2B5EF4-FFF2-40B4-BE49-F238E27FC236}">
                <a16:creationId xmlns:a16="http://schemas.microsoft.com/office/drawing/2014/main" id="{56832E2B-5419-8E4B-6B74-3B6EF7A7B2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9552" y="2348880"/>
            <a:ext cx="3657374" cy="2356966"/>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lokken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wegjagen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181478"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ervoor zorgen dat een dier naar jou toe komt </a:t>
            </a:r>
            <a:r>
              <a:rPr lang="nl-NL" sz="1400" dirty="0">
                <a:latin typeface="Century Gothic" panose="020B0502020202020204" pitchFamily="34" charset="0"/>
                <a:ea typeface="Calibri"/>
                <a:cs typeface="Times New Roman"/>
              </a:rPr>
              <a:t>(bijvoorbeeld door iets lekkers te laten zien of door geluid te maken)</a:t>
            </a:r>
            <a:endParaRPr lang="nl-NL" sz="14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3200" i="1" dirty="0">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Ik probeer de mol te </a:t>
            </a:r>
            <a:r>
              <a:rPr lang="nl-NL" sz="2400" i="1" u="sng" dirty="0">
                <a:solidFill>
                  <a:srgbClr val="387038"/>
                </a:solidFill>
                <a:latin typeface="Century Gothic" panose="020B0502020202020204" pitchFamily="34" charset="0"/>
                <a:ea typeface="Calibri"/>
                <a:cs typeface="Times New Roman"/>
              </a:rPr>
              <a:t>lokken</a:t>
            </a:r>
            <a:r>
              <a:rPr lang="nl-NL" sz="2400" i="1" dirty="0">
                <a:solidFill>
                  <a:srgbClr val="387038"/>
                </a:solidFill>
                <a:latin typeface="Century Gothic" panose="020B0502020202020204" pitchFamily="34" charset="0"/>
                <a:ea typeface="Calibri"/>
                <a:cs typeface="Times New Roman"/>
              </a:rPr>
              <a:t> met lekkere hapjes.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ervoor zorgen dat een dier weggaat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36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Ik ga de mol </a:t>
            </a:r>
            <a:r>
              <a:rPr lang="nl-NL" sz="2400" i="1" u="sng" dirty="0">
                <a:solidFill>
                  <a:srgbClr val="387038"/>
                </a:solidFill>
                <a:effectLst/>
                <a:latin typeface="Century Gothic" panose="020B0502020202020204" pitchFamily="34" charset="0"/>
                <a:ea typeface="Calibri"/>
                <a:cs typeface="Times New Roman"/>
              </a:rPr>
              <a:t>wegjagen</a:t>
            </a:r>
            <a:r>
              <a:rPr lang="nl-NL" sz="2400" i="1" dirty="0">
                <a:solidFill>
                  <a:srgbClr val="387038"/>
                </a:solidFill>
                <a:effectLst/>
                <a:latin typeface="Century Gothic" panose="020B0502020202020204" pitchFamily="34" charset="0"/>
                <a:ea typeface="Calibri"/>
                <a:cs typeface="Times New Roman"/>
              </a:rPr>
              <a:t> door veel lawaai te maken.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6A630DB1-6E0D-59BB-BC86-30DA6BAF96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1640" y="3429000"/>
            <a:ext cx="2376264" cy="1516689"/>
          </a:xfrm>
          <a:prstGeom prst="rect">
            <a:avLst/>
          </a:prstGeom>
        </p:spPr>
      </p:pic>
      <p:pic>
        <p:nvPicPr>
          <p:cNvPr id="5" name="Afbeelding 4" descr="Afbeelding met buitenshuis, boom, gras&#10;&#10;Automatisch gegenereerde beschrijving">
            <a:extLst>
              <a:ext uri="{FF2B5EF4-FFF2-40B4-BE49-F238E27FC236}">
                <a16:creationId xmlns:a16="http://schemas.microsoft.com/office/drawing/2014/main" id="{26CE5A86-20EC-136D-1E35-6AC5D4E1C5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3020" y="2761227"/>
            <a:ext cx="3394466" cy="2267504"/>
          </a:xfrm>
          <a:prstGeom prst="rect">
            <a:avLst/>
          </a:prstGeom>
        </p:spPr>
      </p:pic>
    </p:spTree>
    <p:extLst>
      <p:ext uri="{BB962C8B-B14F-4D97-AF65-F5344CB8AC3E}">
        <p14:creationId xmlns:p14="http://schemas.microsoft.com/office/powerpoint/2010/main" val="1576573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vernielen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repareren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helemaal kapot maken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effectLst/>
                <a:latin typeface="Century Gothic" panose="020B0502020202020204" pitchFamily="34" charset="0"/>
                <a:ea typeface="Calibri"/>
                <a:cs typeface="Times New Roman"/>
              </a:rPr>
              <a:t>De mol zal het hele grasveld </a:t>
            </a:r>
            <a:r>
              <a:rPr lang="nl-NL" sz="2400" i="1" u="sng" dirty="0">
                <a:solidFill>
                  <a:srgbClr val="387038"/>
                </a:solidFill>
                <a:effectLst/>
                <a:latin typeface="Century Gothic" panose="020B0502020202020204" pitchFamily="34" charset="0"/>
                <a:ea typeface="Calibri"/>
                <a:cs typeface="Times New Roman"/>
              </a:rPr>
              <a:t>ve</a:t>
            </a:r>
            <a:r>
              <a:rPr lang="nl-NL" sz="2400" i="1" u="sng" dirty="0">
                <a:solidFill>
                  <a:srgbClr val="387038"/>
                </a:solidFill>
                <a:latin typeface="Century Gothic" panose="020B0502020202020204" pitchFamily="34" charset="0"/>
                <a:ea typeface="Calibri"/>
                <a:cs typeface="Times New Roman"/>
              </a:rPr>
              <a:t>rnielen</a:t>
            </a:r>
            <a:r>
              <a:rPr lang="nl-NL" sz="2400" i="1" dirty="0">
                <a:solidFill>
                  <a:srgbClr val="387038"/>
                </a:solidFill>
                <a:latin typeface="Century Gothic" panose="020B0502020202020204" pitchFamily="34" charset="0"/>
                <a:ea typeface="Calibri"/>
                <a:cs typeface="Times New Roman"/>
              </a:rPr>
              <a:t>.</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weer in orde brengen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Het is veel werk een grasveld te </a:t>
            </a:r>
            <a:r>
              <a:rPr lang="nl-NL" sz="2400" i="1" u="sng" dirty="0">
                <a:solidFill>
                  <a:srgbClr val="387038"/>
                </a:solidFill>
                <a:effectLst/>
                <a:latin typeface="Century Gothic" panose="020B0502020202020204" pitchFamily="34" charset="0"/>
                <a:ea typeface="Calibri"/>
                <a:cs typeface="Times New Roman"/>
              </a:rPr>
              <a:t>repareren</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21630980-9EA9-D741-9DD5-2121B5C21E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584" y="2996952"/>
            <a:ext cx="2809305" cy="1875891"/>
          </a:xfrm>
          <a:prstGeom prst="rect">
            <a:avLst/>
          </a:prstGeom>
        </p:spPr>
      </p:pic>
      <p:pic>
        <p:nvPicPr>
          <p:cNvPr id="4" name="Afbeelding 3" descr="Afbeelding met buitenshuis, grond, persoon&#10;&#10;Automatisch gegenereerde beschrijving">
            <a:extLst>
              <a:ext uri="{FF2B5EF4-FFF2-40B4-BE49-F238E27FC236}">
                <a16:creationId xmlns:a16="http://schemas.microsoft.com/office/drawing/2014/main" id="{C6299302-C8CB-58B4-A721-AA2116D0BF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80675" y="2411246"/>
            <a:ext cx="3685025" cy="2461597"/>
          </a:xfrm>
          <a:prstGeom prst="rect">
            <a:avLst/>
          </a:prstGeom>
        </p:spPr>
      </p:pic>
    </p:spTree>
    <p:extLst>
      <p:ext uri="{BB962C8B-B14F-4D97-AF65-F5344CB8AC3E}">
        <p14:creationId xmlns:p14="http://schemas.microsoft.com/office/powerpoint/2010/main" val="2445152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25252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opvallen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wegvallen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197767" y="1628800"/>
            <a:ext cx="4499991" cy="4536504"/>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nl-NL" sz="2700" dirty="0">
                <a:latin typeface="Century Gothic" panose="020B0502020202020204" pitchFamily="34" charset="0"/>
                <a:ea typeface="Calibri"/>
                <a:cs typeface="Times New Roman"/>
              </a:rPr>
              <a:t>= anders zijn dan andere dingen of mensen, zodat mensen ernaar kijken</a:t>
            </a:r>
            <a:endParaRPr lang="nl-NL" sz="27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4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90000"/>
              </a:lnSpc>
              <a:spcAft>
                <a:spcPts val="0"/>
              </a:spcAft>
            </a:pPr>
            <a:r>
              <a:rPr lang="nl-NL" sz="2200" i="1" dirty="0">
                <a:solidFill>
                  <a:srgbClr val="387038"/>
                </a:solidFill>
                <a:latin typeface="Century Gothic" panose="020B0502020202020204" pitchFamily="34" charset="0"/>
                <a:ea typeface="Calibri"/>
                <a:cs typeface="Times New Roman"/>
              </a:rPr>
              <a:t>Het filmpje </a:t>
            </a:r>
            <a:r>
              <a:rPr lang="nl-NL" sz="2200" i="1" u="sng" dirty="0">
                <a:solidFill>
                  <a:srgbClr val="387038"/>
                </a:solidFill>
                <a:latin typeface="Century Gothic" panose="020B0502020202020204" pitchFamily="34" charset="0"/>
                <a:ea typeface="Calibri"/>
                <a:cs typeface="Times New Roman"/>
              </a:rPr>
              <a:t>valt</a:t>
            </a:r>
            <a:r>
              <a:rPr lang="nl-NL" sz="2200" i="1" dirty="0">
                <a:solidFill>
                  <a:srgbClr val="387038"/>
                </a:solidFill>
                <a:latin typeface="Century Gothic" panose="020B0502020202020204" pitchFamily="34" charset="0"/>
                <a:ea typeface="Calibri"/>
                <a:cs typeface="Times New Roman"/>
              </a:rPr>
              <a:t> me </a:t>
            </a:r>
            <a:r>
              <a:rPr lang="nl-NL" sz="2200" i="1" u="sng" dirty="0">
                <a:solidFill>
                  <a:srgbClr val="387038"/>
                </a:solidFill>
                <a:latin typeface="Century Gothic" panose="020B0502020202020204" pitchFamily="34" charset="0"/>
                <a:ea typeface="Calibri"/>
                <a:cs typeface="Times New Roman"/>
              </a:rPr>
              <a:t>op</a:t>
            </a:r>
            <a:r>
              <a:rPr lang="nl-NL" sz="2200" dirty="0">
                <a:solidFill>
                  <a:srgbClr val="387038"/>
                </a:solidFill>
                <a:latin typeface="Century Gothic" panose="020B0502020202020204" pitchFamily="34" charset="0"/>
                <a:ea typeface="Calibri"/>
                <a:cs typeface="Times New Roman"/>
              </a:rPr>
              <a:t>,</a:t>
            </a:r>
            <a:r>
              <a:rPr lang="nl-NL" sz="2200" i="1" dirty="0">
                <a:solidFill>
                  <a:srgbClr val="387038"/>
                </a:solidFill>
                <a:latin typeface="Century Gothic" panose="020B0502020202020204" pitchFamily="34" charset="0"/>
                <a:ea typeface="Calibri"/>
                <a:cs typeface="Times New Roman"/>
              </a:rPr>
              <a:t> </a:t>
            </a:r>
            <a:br>
              <a:rPr lang="nl-NL" sz="2200" i="1" dirty="0">
                <a:solidFill>
                  <a:srgbClr val="387038"/>
                </a:solidFill>
                <a:latin typeface="Century Gothic" panose="020B0502020202020204" pitchFamily="34" charset="0"/>
                <a:ea typeface="Calibri"/>
                <a:cs typeface="Times New Roman"/>
              </a:rPr>
            </a:br>
            <a:r>
              <a:rPr lang="nl-NL" sz="2200" i="1" dirty="0">
                <a:solidFill>
                  <a:srgbClr val="387038"/>
                </a:solidFill>
                <a:latin typeface="Century Gothic" panose="020B0502020202020204" pitchFamily="34" charset="0"/>
                <a:ea typeface="Calibri"/>
                <a:cs typeface="Times New Roman"/>
              </a:rPr>
              <a:t>omdat de man een spoorboom heeft bij zijn huis.</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697760" y="1753578"/>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 niet opvallen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200" i="1" dirty="0">
                <a:solidFill>
                  <a:srgbClr val="387038"/>
                </a:solidFill>
                <a:effectLst/>
                <a:latin typeface="Century Gothic" panose="020B0502020202020204" pitchFamily="34" charset="0"/>
                <a:ea typeface="Calibri"/>
                <a:cs typeface="Times New Roman"/>
              </a:rPr>
              <a:t>Het filmpje </a:t>
            </a:r>
            <a:r>
              <a:rPr lang="nl-NL" sz="2200" i="1" u="sng" dirty="0">
                <a:solidFill>
                  <a:srgbClr val="387038"/>
                </a:solidFill>
                <a:effectLst/>
                <a:latin typeface="Century Gothic" panose="020B0502020202020204" pitchFamily="34" charset="0"/>
                <a:ea typeface="Calibri"/>
                <a:cs typeface="Times New Roman"/>
              </a:rPr>
              <a:t>valt weg </a:t>
            </a:r>
            <a:r>
              <a:rPr lang="nl-NL" sz="2200" i="1" dirty="0">
                <a:solidFill>
                  <a:srgbClr val="387038"/>
                </a:solidFill>
                <a:effectLst/>
                <a:latin typeface="Century Gothic" panose="020B0502020202020204" pitchFamily="34" charset="0"/>
                <a:ea typeface="Calibri"/>
                <a:cs typeface="Times New Roman"/>
              </a:rPr>
              <a:t>tussen </a:t>
            </a:r>
            <a:br>
              <a:rPr lang="nl-NL" sz="2200" i="1" dirty="0">
                <a:solidFill>
                  <a:srgbClr val="387038"/>
                </a:solidFill>
                <a:effectLst/>
                <a:latin typeface="Century Gothic" panose="020B0502020202020204" pitchFamily="34" charset="0"/>
                <a:ea typeface="Calibri"/>
                <a:cs typeface="Times New Roman"/>
              </a:rPr>
            </a:br>
            <a:r>
              <a:rPr lang="nl-NL" sz="2200" i="1" dirty="0">
                <a:solidFill>
                  <a:srgbClr val="387038"/>
                </a:solidFill>
                <a:effectLst/>
                <a:latin typeface="Century Gothic" panose="020B0502020202020204" pitchFamily="34" charset="0"/>
                <a:ea typeface="Calibri"/>
                <a:cs typeface="Times New Roman"/>
              </a:rPr>
              <a:t>al die andere grappige filmpjes.</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5" name="Afbeelding 4">
            <a:extLst>
              <a:ext uri="{FF2B5EF4-FFF2-40B4-BE49-F238E27FC236}">
                <a16:creationId xmlns:a16="http://schemas.microsoft.com/office/drawing/2014/main" id="{9F1318D2-6F44-6FF9-D78F-8775B6F3BD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9375" y="3125087"/>
            <a:ext cx="3196299" cy="1797632"/>
          </a:xfrm>
          <a:prstGeom prst="rect">
            <a:avLst/>
          </a:prstGeom>
        </p:spPr>
      </p:pic>
      <p:pic>
        <p:nvPicPr>
          <p:cNvPr id="2" name="Afbeelding 1">
            <a:extLst>
              <a:ext uri="{FF2B5EF4-FFF2-40B4-BE49-F238E27FC236}">
                <a16:creationId xmlns:a16="http://schemas.microsoft.com/office/drawing/2014/main" id="{E134D733-AD97-9294-791A-D9EF2FAF6FD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21796" y="2636912"/>
            <a:ext cx="3528392" cy="2069696"/>
          </a:xfrm>
          <a:prstGeom prst="rect">
            <a:avLst/>
          </a:prstGeom>
        </p:spPr>
      </p:pic>
      <p:pic>
        <p:nvPicPr>
          <p:cNvPr id="3" name="Afbeelding 2">
            <a:extLst>
              <a:ext uri="{FF2B5EF4-FFF2-40B4-BE49-F238E27FC236}">
                <a16:creationId xmlns:a16="http://schemas.microsoft.com/office/drawing/2014/main" id="{88A69C90-CCED-353A-D7ED-5910829F90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12161" y="3274247"/>
            <a:ext cx="720080" cy="442927"/>
          </a:xfrm>
          <a:prstGeom prst="rect">
            <a:avLst/>
          </a:prstGeom>
        </p:spPr>
      </p:pic>
      <p:pic>
        <p:nvPicPr>
          <p:cNvPr id="6" name="Afbeelding 5">
            <a:extLst>
              <a:ext uri="{FF2B5EF4-FFF2-40B4-BE49-F238E27FC236}">
                <a16:creationId xmlns:a16="http://schemas.microsoft.com/office/drawing/2014/main" id="{1301A955-5803-B816-23E1-F0E8BA3B559B}"/>
              </a:ext>
            </a:extLst>
          </p:cNvPr>
          <p:cNvPicPr>
            <a:picLocks noChangeAspect="1"/>
          </p:cNvPicPr>
          <p:nvPr/>
        </p:nvPicPr>
        <p:blipFill>
          <a:blip r:embed="rId8"/>
          <a:stretch>
            <a:fillRect/>
          </a:stretch>
        </p:blipFill>
        <p:spPr>
          <a:xfrm>
            <a:off x="5989673" y="3717174"/>
            <a:ext cx="742568" cy="559140"/>
          </a:xfrm>
          <a:prstGeom prst="rect">
            <a:avLst/>
          </a:prstGeom>
        </p:spPr>
      </p:pic>
      <p:pic>
        <p:nvPicPr>
          <p:cNvPr id="10" name="Afbeelding 9">
            <a:extLst>
              <a:ext uri="{FF2B5EF4-FFF2-40B4-BE49-F238E27FC236}">
                <a16:creationId xmlns:a16="http://schemas.microsoft.com/office/drawing/2014/main" id="{9FEC1A14-51DF-74DE-3ED3-5746303BB5D9}"/>
              </a:ext>
            </a:extLst>
          </p:cNvPr>
          <p:cNvPicPr>
            <a:picLocks noChangeAspect="1"/>
          </p:cNvPicPr>
          <p:nvPr/>
        </p:nvPicPr>
        <p:blipFill>
          <a:blip r:embed="rId9"/>
          <a:stretch>
            <a:fillRect/>
          </a:stretch>
        </p:blipFill>
        <p:spPr>
          <a:xfrm>
            <a:off x="6732241" y="3268529"/>
            <a:ext cx="792086" cy="473770"/>
          </a:xfrm>
          <a:prstGeom prst="rect">
            <a:avLst/>
          </a:prstGeom>
        </p:spPr>
      </p:pic>
      <p:pic>
        <p:nvPicPr>
          <p:cNvPr id="17" name="Afbeelding 16">
            <a:extLst>
              <a:ext uri="{FF2B5EF4-FFF2-40B4-BE49-F238E27FC236}">
                <a16:creationId xmlns:a16="http://schemas.microsoft.com/office/drawing/2014/main" id="{AA1A6D75-7520-4AAB-62C1-0EC26A35C6F0}"/>
              </a:ext>
            </a:extLst>
          </p:cNvPr>
          <p:cNvPicPr>
            <a:picLocks noChangeAspect="1"/>
          </p:cNvPicPr>
          <p:nvPr/>
        </p:nvPicPr>
        <p:blipFill>
          <a:blip r:embed="rId10"/>
          <a:stretch>
            <a:fillRect/>
          </a:stretch>
        </p:blipFill>
        <p:spPr>
          <a:xfrm>
            <a:off x="6732242" y="3742299"/>
            <a:ext cx="772280" cy="559140"/>
          </a:xfrm>
          <a:prstGeom prst="rect">
            <a:avLst/>
          </a:prstGeom>
        </p:spPr>
      </p:pic>
    </p:spTree>
    <p:extLst>
      <p:ext uri="{BB962C8B-B14F-4D97-AF65-F5344CB8AC3E}">
        <p14:creationId xmlns:p14="http://schemas.microsoft.com/office/powerpoint/2010/main" val="522356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411760" y="491188"/>
            <a:ext cx="3771518"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917893" y="413805"/>
            <a:ext cx="4750592" cy="42602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roofdier</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64154" y="3813044"/>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mol</a:t>
            </a:r>
            <a:endParaRPr lang="nl-NL" sz="4800" b="1" dirty="0">
              <a:effectLst/>
              <a:latin typeface="Century Gothic" panose="020B0502020202020204" pitchFamily="34" charset="0"/>
              <a:ea typeface="Calibri"/>
              <a:cs typeface="Times New Roman"/>
            </a:endParaRPr>
          </a:p>
        </p:txBody>
      </p:sp>
      <p:sp>
        <p:nvSpPr>
          <p:cNvPr id="9" name="Text Box 14"/>
          <p:cNvSpPr txBox="1"/>
          <p:nvPr/>
        </p:nvSpPr>
        <p:spPr>
          <a:xfrm>
            <a:off x="3442043"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46876" y="3809800"/>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das</a:t>
            </a:r>
            <a:endParaRPr lang="nl-NL" sz="48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01080" y="3773274"/>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a:t>
            </a:r>
            <a:r>
              <a:rPr lang="nl-NL" sz="4800" b="1" dirty="0">
                <a:effectLst/>
                <a:latin typeface="Century Gothic" panose="020B0502020202020204" pitchFamily="34" charset="0"/>
                <a:ea typeface="Calibri"/>
                <a:cs typeface="Times New Roman"/>
              </a:rPr>
              <a:t>e wolf</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679446" cy="19442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8"/>
            <a:ext cx="2679447" cy="6908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dier dat andere dieren doodmaakt en opeet</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72435184-444B-07EE-9BB5-F6891F5898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9207" y="4722022"/>
            <a:ext cx="2551570" cy="1296145"/>
          </a:xfrm>
          <a:prstGeom prst="rect">
            <a:avLst/>
          </a:prstGeom>
        </p:spPr>
      </p:pic>
      <p:pic>
        <p:nvPicPr>
          <p:cNvPr id="4" name="Afbeelding 3" descr="Afbeelding met zoogdier, kat, das, zwart&#10;&#10;Automatisch gegenereerde beschrijving">
            <a:extLst>
              <a:ext uri="{FF2B5EF4-FFF2-40B4-BE49-F238E27FC236}">
                <a16:creationId xmlns:a16="http://schemas.microsoft.com/office/drawing/2014/main" id="{6126BB84-82C8-131E-43E5-FE6963B824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76806" y="4581128"/>
            <a:ext cx="2409987" cy="1296144"/>
          </a:xfrm>
          <a:prstGeom prst="rect">
            <a:avLst/>
          </a:prstGeom>
        </p:spPr>
      </p:pic>
      <p:pic>
        <p:nvPicPr>
          <p:cNvPr id="18" name="Afbeelding 17" descr="Afbeelding met wolf, zoogdier&#10;&#10;Automatisch gegenereerde beschrijving">
            <a:extLst>
              <a:ext uri="{FF2B5EF4-FFF2-40B4-BE49-F238E27FC236}">
                <a16:creationId xmlns:a16="http://schemas.microsoft.com/office/drawing/2014/main" id="{0E782CD7-28CB-3835-3EC1-52F29D96493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80828" y="4607991"/>
            <a:ext cx="1963726" cy="1359566"/>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403648" y="2438552"/>
            <a:ext cx="6336704" cy="99044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613403" y="2349933"/>
            <a:ext cx="6004184" cy="88461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a:t>
            </a:r>
            <a:r>
              <a:rPr lang="nl-NL" sz="6000" b="1" dirty="0">
                <a:effectLst/>
                <a:latin typeface="Century Gothic" panose="020B0502020202020204" pitchFamily="34" charset="0"/>
                <a:ea typeface="Calibri"/>
                <a:cs typeface="Times New Roman"/>
              </a:rPr>
              <a:t>e spoorwegen</a:t>
            </a:r>
            <a:endParaRPr lang="nl-NL" sz="60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a:off x="3504257" y="3428999"/>
            <a:ext cx="416484" cy="18356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572000" y="1432346"/>
            <a:ext cx="1274018" cy="101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223261" y="3428999"/>
            <a:ext cx="784047" cy="7612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966787" y="3701608"/>
            <a:ext cx="391509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836183" y="3646038"/>
            <a:ext cx="410681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bovenleiding</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96931" y="373817"/>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392239" y="317875"/>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spoor</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825734" y="5264690"/>
            <a:ext cx="379284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98715" y="5238052"/>
            <a:ext cx="391509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spoorboom</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4292612" y="935241"/>
            <a:ext cx="4050496" cy="94860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4292612" y="899260"/>
            <a:ext cx="4610867" cy="31605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rails waar treinen over rijden</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B5972F8F-5471-407A-6B13-39B1C35C15BC}"/>
              </a:ext>
            </a:extLst>
          </p:cNvPr>
          <p:cNvPicPr>
            <a:picLocks noChangeAspect="1"/>
          </p:cNvPicPr>
          <p:nvPr/>
        </p:nvPicPr>
        <p:blipFill>
          <a:blip r:embed="rId4"/>
          <a:stretch>
            <a:fillRect/>
          </a:stretch>
        </p:blipFill>
        <p:spPr>
          <a:xfrm>
            <a:off x="1350245" y="561680"/>
            <a:ext cx="2570496" cy="1717091"/>
          </a:xfrm>
          <a:prstGeom prst="rect">
            <a:avLst/>
          </a:prstGeom>
        </p:spPr>
      </p:pic>
      <p:pic>
        <p:nvPicPr>
          <p:cNvPr id="4" name="Afbeelding 3" descr="Afbeelding met hemel, buitenshuis, spoor, spoorweg&#10;&#10;Automatisch gegenereerde beschrijving">
            <a:extLst>
              <a:ext uri="{FF2B5EF4-FFF2-40B4-BE49-F238E27FC236}">
                <a16:creationId xmlns:a16="http://schemas.microsoft.com/office/drawing/2014/main" id="{8F776B8D-BC7E-86C9-79F9-AE781808F3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33420" y="4387891"/>
            <a:ext cx="1584176" cy="2188088"/>
          </a:xfrm>
          <a:prstGeom prst="rect">
            <a:avLst/>
          </a:prstGeom>
        </p:spPr>
      </p:pic>
      <p:pic>
        <p:nvPicPr>
          <p:cNvPr id="6" name="Afbeelding 5">
            <a:extLst>
              <a:ext uri="{FF2B5EF4-FFF2-40B4-BE49-F238E27FC236}">
                <a16:creationId xmlns:a16="http://schemas.microsoft.com/office/drawing/2014/main" id="{64FBFB32-D60B-77BE-A38A-3591F20D5E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8749" y="3645025"/>
            <a:ext cx="2995508" cy="1587276"/>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370975"/>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verzakken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langzaam in de grond zakken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Het gazon </a:t>
            </a:r>
            <a:r>
              <a:rPr lang="nl-NL" sz="2800" i="1" u="sng" dirty="0">
                <a:solidFill>
                  <a:srgbClr val="387038"/>
                </a:solidFill>
                <a:latin typeface="Century Gothic" panose="020B0502020202020204" pitchFamily="34" charset="0"/>
                <a:cs typeface="Times New Roman"/>
              </a:rPr>
              <a:t>verzakt</a:t>
            </a:r>
            <a:r>
              <a:rPr lang="nl-NL" sz="2800" i="1" dirty="0">
                <a:solidFill>
                  <a:srgbClr val="387038"/>
                </a:solidFill>
                <a:latin typeface="Century Gothic" panose="020B0502020202020204" pitchFamily="34" charset="0"/>
                <a:cs typeface="Times New Roman"/>
              </a:rPr>
              <a:t> door alle mollengangen.</a:t>
            </a:r>
            <a:endParaRPr lang="nl-NL" sz="2800" i="1" dirty="0">
              <a:solidFill>
                <a:srgbClr val="00B050"/>
              </a:solidFill>
              <a:latin typeface="Century Gothic" panose="020B0502020202020204" pitchFamily="34" charset="0"/>
            </a:endParaRPr>
          </a:p>
        </p:txBody>
      </p:sp>
      <p:pic>
        <p:nvPicPr>
          <p:cNvPr id="3" name="Afbeelding 2">
            <a:extLst>
              <a:ext uri="{FF2B5EF4-FFF2-40B4-BE49-F238E27FC236}">
                <a16:creationId xmlns:a16="http://schemas.microsoft.com/office/drawing/2014/main" id="{29F34096-9892-B92B-3A58-778FD561D5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5656" y="1772816"/>
            <a:ext cx="5406388" cy="3677982"/>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13  – 28 maart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opvallen</a:t>
            </a:r>
          </a:p>
        </p:txBody>
      </p:sp>
      <p:pic>
        <p:nvPicPr>
          <p:cNvPr id="7" name="Afbeelding 6">
            <a:extLst>
              <a:ext uri="{FF2B5EF4-FFF2-40B4-BE49-F238E27FC236}">
                <a16:creationId xmlns:a16="http://schemas.microsoft.com/office/drawing/2014/main" id="{47B61CD6-82E1-7832-49C0-BF18442A03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1695" y="1274535"/>
            <a:ext cx="7820610" cy="4582879"/>
          </a:xfrm>
          <a:prstGeom prst="rect">
            <a:avLst/>
          </a:prstGeom>
        </p:spPr>
      </p:pic>
      <p:pic>
        <p:nvPicPr>
          <p:cNvPr id="9" name="Afbeelding 8">
            <a:extLst>
              <a:ext uri="{FF2B5EF4-FFF2-40B4-BE49-F238E27FC236}">
                <a16:creationId xmlns:a16="http://schemas.microsoft.com/office/drawing/2014/main" id="{1D74D739-AEA7-3C69-10CF-61A2B931AC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6187" y="2636912"/>
            <a:ext cx="3395113" cy="2088232"/>
          </a:xfrm>
          <a:prstGeom prst="rect">
            <a:avLst/>
          </a:prstGeom>
        </p:spPr>
      </p:pic>
      <p:sp>
        <p:nvSpPr>
          <p:cNvPr id="15" name="Tekstvak 14">
            <a:extLst>
              <a:ext uri="{FF2B5EF4-FFF2-40B4-BE49-F238E27FC236}">
                <a16:creationId xmlns:a16="http://schemas.microsoft.com/office/drawing/2014/main" id="{097F18EC-4232-D92A-26F0-E2DE347054DF}"/>
              </a:ext>
            </a:extLst>
          </p:cNvPr>
          <p:cNvSpPr txBox="1"/>
          <p:nvPr/>
        </p:nvSpPr>
        <p:spPr>
          <a:xfrm>
            <a:off x="2123728" y="6106128"/>
            <a:ext cx="5093521" cy="646331"/>
          </a:xfrm>
          <a:prstGeom prst="rect">
            <a:avLst/>
          </a:prstGeom>
          <a:noFill/>
        </p:spPr>
        <p:txBody>
          <a:bodyPr wrap="square">
            <a:spAutoFit/>
          </a:bodyPr>
          <a:lstStyle/>
          <a:p>
            <a:r>
              <a:rPr lang="nl-NL" dirty="0">
                <a:hlinkClick r:id="rId5"/>
              </a:rPr>
              <a:t>https://www.youtube.com/watch?v=p07JzfqWqcs</a:t>
            </a:r>
            <a:endParaRPr lang="nl-NL" dirty="0"/>
          </a:p>
          <a:p>
            <a:endParaRPr lang="nl-NL" dirty="0"/>
          </a:p>
        </p:txBody>
      </p:sp>
      <p:pic>
        <p:nvPicPr>
          <p:cNvPr id="11" name="Afbeelding 10">
            <a:extLst>
              <a:ext uri="{FF2B5EF4-FFF2-40B4-BE49-F238E27FC236}">
                <a16:creationId xmlns:a16="http://schemas.microsoft.com/office/drawing/2014/main" id="{CAB11040-722B-902B-E907-DE1A588FEFA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957173" y="2519684"/>
            <a:ext cx="6454568" cy="4311652"/>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roofdier</a:t>
            </a:r>
          </a:p>
        </p:txBody>
      </p:sp>
      <p:pic>
        <p:nvPicPr>
          <p:cNvPr id="3" name="Afbeelding 2" descr="Afbeelding met kat, zoogdier, overdekt, liggen&#10;&#10;Automatisch gegenereerde beschrijving">
            <a:extLst>
              <a:ext uri="{FF2B5EF4-FFF2-40B4-BE49-F238E27FC236}">
                <a16:creationId xmlns:a16="http://schemas.microsoft.com/office/drawing/2014/main" id="{E4C9E673-17BA-7A4A-7D50-11AE9F996C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6428" y="1628800"/>
            <a:ext cx="8562636" cy="4880702"/>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overdag</a:t>
            </a:r>
          </a:p>
        </p:txBody>
      </p:sp>
      <p:pic>
        <p:nvPicPr>
          <p:cNvPr id="3" name="Afbeelding 2" descr="Afbeelding met gras, hemel, buitenshuis, natuur&#10;&#10;Automatisch gegenereerde beschrijving">
            <a:extLst>
              <a:ext uri="{FF2B5EF4-FFF2-40B4-BE49-F238E27FC236}">
                <a16:creationId xmlns:a16="http://schemas.microsoft.com/office/drawing/2014/main" id="{A96417AA-85A5-5C49-A068-E7596FDAED3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7692" y="1916832"/>
            <a:ext cx="8308615" cy="4536504"/>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vernielen</a:t>
            </a:r>
          </a:p>
        </p:txBody>
      </p:sp>
      <p:pic>
        <p:nvPicPr>
          <p:cNvPr id="3" name="Afbeelding 2" descr="Afbeelding met gras, buitenshuis, veld, groen&#10;&#10;Automatisch gegenereerde beschrijving">
            <a:extLst>
              <a:ext uri="{FF2B5EF4-FFF2-40B4-BE49-F238E27FC236}">
                <a16:creationId xmlns:a16="http://schemas.microsoft.com/office/drawing/2014/main" id="{F5286BC1-BCF0-0F29-8B26-EEDFB1C936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1580" y="1412776"/>
            <a:ext cx="7560840" cy="5050641"/>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verzakken</a:t>
            </a:r>
          </a:p>
        </p:txBody>
      </p:sp>
      <p:pic>
        <p:nvPicPr>
          <p:cNvPr id="4" name="Afbeelding 3">
            <a:extLst>
              <a:ext uri="{FF2B5EF4-FFF2-40B4-BE49-F238E27FC236}">
                <a16:creationId xmlns:a16="http://schemas.microsoft.com/office/drawing/2014/main" id="{97959651-E3D5-BDE9-C0B6-ECC0770CA46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358913"/>
            <a:ext cx="7848872" cy="5243047"/>
          </a:xfrm>
          <a:prstGeom prst="rect">
            <a:avLst/>
          </a:prstGeom>
        </p:spPr>
      </p:pic>
      <p:pic>
        <p:nvPicPr>
          <p:cNvPr id="7" name="Afbeelding 6">
            <a:extLst>
              <a:ext uri="{FF2B5EF4-FFF2-40B4-BE49-F238E27FC236}">
                <a16:creationId xmlns:a16="http://schemas.microsoft.com/office/drawing/2014/main" id="{114B98FC-CE08-4E72-C0CB-32B622BC4081}"/>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139952" y="2300461"/>
            <a:ext cx="3377138" cy="2255928"/>
          </a:xfrm>
          <a:prstGeom prst="rect">
            <a:avLst/>
          </a:prstGeom>
        </p:spPr>
      </p:pic>
      <p:pic>
        <p:nvPicPr>
          <p:cNvPr id="8" name="Afbeelding 7">
            <a:extLst>
              <a:ext uri="{FF2B5EF4-FFF2-40B4-BE49-F238E27FC236}">
                <a16:creationId xmlns:a16="http://schemas.microsoft.com/office/drawing/2014/main" id="{8867CF6B-4075-DF32-C25A-840CEC5807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730" y="763989"/>
            <a:ext cx="3989452" cy="2664436"/>
          </a:xfrm>
          <a:prstGeom prst="rect">
            <a:avLst/>
          </a:prstGeom>
        </p:spPr>
      </p:pic>
      <p:pic>
        <p:nvPicPr>
          <p:cNvPr id="9" name="Afbeelding 8">
            <a:extLst>
              <a:ext uri="{FF2B5EF4-FFF2-40B4-BE49-F238E27FC236}">
                <a16:creationId xmlns:a16="http://schemas.microsoft.com/office/drawing/2014/main" id="{94550F7A-DA01-5392-57AB-C36D9A33ED4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3528" y="4941168"/>
            <a:ext cx="3377477" cy="2255716"/>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4536"/>
            <a:ext cx="9180512" cy="1200329"/>
          </a:xfrm>
          <a:prstGeom prst="rect">
            <a:avLst/>
          </a:prstGeom>
          <a:noFill/>
        </p:spPr>
        <p:txBody>
          <a:bodyPr wrap="square" rtlCol="0">
            <a:spAutoFit/>
          </a:bodyPr>
          <a:lstStyle/>
          <a:p>
            <a:r>
              <a:rPr lang="nl-NL" sz="7200" b="1" u="sng" dirty="0">
                <a:latin typeface="Century Gothic" panose="020B0502020202020204" pitchFamily="34" charset="0"/>
              </a:rPr>
              <a:t>het spoor</a:t>
            </a:r>
          </a:p>
        </p:txBody>
      </p:sp>
      <p:pic>
        <p:nvPicPr>
          <p:cNvPr id="3" name="Afbeelding 2" descr="Afbeelding met gras, spoor, buitenshuis, reizen&#10;&#10;Automatisch gegenereerde beschrijving">
            <a:extLst>
              <a:ext uri="{FF2B5EF4-FFF2-40B4-BE49-F238E27FC236}">
                <a16:creationId xmlns:a16="http://schemas.microsoft.com/office/drawing/2014/main" id="{51FF801F-46AE-8B08-F9B6-0F8FDBE8EA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544" y="1195793"/>
            <a:ext cx="8208912" cy="5467136"/>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lokken</a:t>
            </a:r>
          </a:p>
        </p:txBody>
      </p:sp>
      <p:pic>
        <p:nvPicPr>
          <p:cNvPr id="5" name="Afbeelding 4" descr="Afbeelding met gras, buitenshuis, grond, mol&#10;&#10;Automatisch gegenereerde beschrijving">
            <a:extLst>
              <a:ext uri="{FF2B5EF4-FFF2-40B4-BE49-F238E27FC236}">
                <a16:creationId xmlns:a16="http://schemas.microsoft.com/office/drawing/2014/main" id="{845B1056-FB87-59EC-DF97-C3D5F7E8AC9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544" y="2492896"/>
            <a:ext cx="6048672" cy="4040514"/>
          </a:xfrm>
          <a:prstGeom prst="rect">
            <a:avLst/>
          </a:prstGeom>
        </p:spPr>
      </p:pic>
      <p:pic>
        <p:nvPicPr>
          <p:cNvPr id="3" name="Afbeelding 2" descr="Afbeelding met ongewerveld dier, worm&#10;&#10;Automatisch gegenereerde beschrijving">
            <a:extLst>
              <a:ext uri="{FF2B5EF4-FFF2-40B4-BE49-F238E27FC236}">
                <a16:creationId xmlns:a16="http://schemas.microsoft.com/office/drawing/2014/main" id="{9A581AFC-C310-30E5-A23A-1B427D9F6902}"/>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011379" y="2047761"/>
            <a:ext cx="3665077" cy="2448272"/>
          </a:xfrm>
          <a:prstGeom prst="rect">
            <a:avLst/>
          </a:prstGeom>
        </p:spPr>
      </p:pic>
    </p:spTree>
    <p:extLst>
      <p:ext uri="{BB962C8B-B14F-4D97-AF65-F5344CB8AC3E}">
        <p14:creationId xmlns:p14="http://schemas.microsoft.com/office/powerpoint/2010/main" val="377943473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2419</TotalTime>
  <Words>768</Words>
  <Application>Microsoft Office PowerPoint</Application>
  <PresentationFormat>Diavoorstelling (4:3)</PresentationFormat>
  <Paragraphs>185</Paragraphs>
  <Slides>17</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500</cp:revision>
  <dcterms:created xsi:type="dcterms:W3CDTF">2021-06-08T06:13:59Z</dcterms:created>
  <dcterms:modified xsi:type="dcterms:W3CDTF">2023-03-28T09:42:44Z</dcterms:modified>
</cp:coreProperties>
</file>