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5" r:id="rId4"/>
    <p:sldId id="1478" r:id="rId5"/>
    <p:sldId id="1476" r:id="rId6"/>
    <p:sldId id="1481" r:id="rId7"/>
    <p:sldId id="1477" r:id="rId8"/>
    <p:sldId id="1480" r:id="rId9"/>
    <p:sldId id="1479" r:id="rId10"/>
    <p:sldId id="934" r:id="rId11"/>
    <p:sldId id="263" r:id="rId12"/>
    <p:sldId id="1486" r:id="rId13"/>
    <p:sldId id="1491" r:id="rId14"/>
    <p:sldId id="1492" r:id="rId15"/>
    <p:sldId id="1493" r:id="rId16"/>
    <p:sldId id="1484" r:id="rId17"/>
    <p:sldId id="1489"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8"/>
            <p14:sldId id="1476"/>
            <p14:sldId id="1481"/>
            <p14:sldId id="1477"/>
            <p14:sldId id="1480"/>
            <p14:sldId id="1479"/>
            <p14:sldId id="934"/>
            <p14:sldId id="263"/>
            <p14:sldId id="1486"/>
            <p14:sldId id="1491"/>
            <p14:sldId id="1492"/>
            <p14:sldId id="1493"/>
            <p14:sldId id="1484"/>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340" autoAdjust="0"/>
  </p:normalViewPr>
  <p:slideViewPr>
    <p:cSldViewPr>
      <p:cViewPr varScale="1">
        <p:scale>
          <a:sx n="70" d="100"/>
          <a:sy n="70" d="100"/>
        </p:scale>
        <p:origin x="1416"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21-3-2023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21-3-2023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dirty="0"/>
              <a:t>Woordenoverzicht:</a:t>
            </a:r>
          </a:p>
          <a:p>
            <a:pPr fontAlgn="t"/>
            <a:endParaRPr lang="nl-NL" dirty="0"/>
          </a:p>
          <a:p>
            <a:pPr fontAlgn="t"/>
            <a:r>
              <a:rPr lang="nl-NL" dirty="0"/>
              <a:t>het onderzoek: het goed bekijken van iets omdat je er meer over wilt weten</a:t>
            </a:r>
          </a:p>
          <a:p>
            <a:pPr fontAlgn="t"/>
            <a:r>
              <a:rPr lang="nl-NL" dirty="0"/>
              <a:t>regeren: zeggen wat er in een land moet gebeuren</a:t>
            </a:r>
          </a:p>
          <a:p>
            <a:pPr fontAlgn="t"/>
            <a:r>
              <a:rPr lang="nl-NL" dirty="0"/>
              <a:t>de vrijheid: het kunnen doen wat je wilt</a:t>
            </a:r>
          </a:p>
          <a:p>
            <a:pPr fontAlgn="t"/>
            <a:r>
              <a:rPr lang="nl-NL" dirty="0"/>
              <a:t>in armoede leven: te weinig geld hebben om van te leven</a:t>
            </a:r>
          </a:p>
          <a:p>
            <a:pPr fontAlgn="t"/>
            <a:r>
              <a:rPr lang="nl-NL" dirty="0"/>
              <a:t>vertrouwen hebben in: geloven dat iemand eerlijk is</a:t>
            </a:r>
          </a:p>
          <a:p>
            <a:pPr fontAlgn="t"/>
            <a:r>
              <a:rPr lang="nl-NL" dirty="0"/>
              <a:t>onveilig: gevaarlijk</a:t>
            </a:r>
          </a:p>
          <a:p>
            <a:pPr fontAlgn="t"/>
            <a:r>
              <a:rPr lang="nl-NL" dirty="0"/>
              <a:t>voldoende: genoeg</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21-3-2023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4.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C3YfT8jfa9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Het maakt niet uit hoe oud je bent of waar je woont. Ieder mens heeft rechten. Rechten zijn regels en wetten die jou beschermen.</a:t>
            </a:r>
            <a:r>
              <a:rPr lang="nl-NL" sz="2000" dirty="0">
                <a:ea typeface="Times New Roman" panose="02020603050405020304" pitchFamily="18" charset="0"/>
                <a:cs typeface="Arial" panose="020B0604020202020204" pitchFamily="34" charset="0"/>
              </a:rPr>
              <a:t> Jij hebt ook rechten. Maar dat was niet altijd zo. Ik heb daar gisteren een klein </a:t>
            </a:r>
            <a:r>
              <a:rPr lang="nl-NL" sz="2000" b="1" u="sng" dirty="0">
                <a:ea typeface="Times New Roman" panose="02020603050405020304" pitchFamily="18" charset="0"/>
                <a:cs typeface="Arial" panose="020B0604020202020204" pitchFamily="34" charset="0"/>
              </a:rPr>
              <a:t>onderzoek</a:t>
            </a:r>
            <a:r>
              <a:rPr lang="nl-NL" sz="2000" dirty="0">
                <a:ea typeface="Times New Roman" panose="02020603050405020304" pitchFamily="18" charset="0"/>
                <a:cs typeface="Arial" panose="020B0604020202020204" pitchFamily="34" charset="0"/>
              </a:rPr>
              <a:t> naar gedaan, ik </a:t>
            </a:r>
            <a:r>
              <a:rPr lang="nl-NL" sz="2000" b="1" i="1" dirty="0">
                <a:ea typeface="Times New Roman" panose="02020603050405020304" pitchFamily="18" charset="0"/>
                <a:cs typeface="Arial" panose="020B0604020202020204" pitchFamily="34" charset="0"/>
              </a:rPr>
              <a:t>heb iets goed bekeken omdat ik er meer over wil weten</a:t>
            </a:r>
            <a:r>
              <a:rPr lang="nl-NL" sz="2000" dirty="0">
                <a:ea typeface="Times New Roman" panose="02020603050405020304" pitchFamily="18" charset="0"/>
                <a:cs typeface="Arial" panose="020B0604020202020204" pitchFamily="34" charset="0"/>
              </a:rPr>
              <a:t>. Luister maar wat ik ontdekt heb: Zo’n 300 jaar geleden </a:t>
            </a:r>
            <a:r>
              <a:rPr lang="nl-NL" sz="2000" b="1" u="sng" dirty="0">
                <a:ea typeface="Times New Roman" panose="02020603050405020304" pitchFamily="18" charset="0"/>
                <a:cs typeface="Arial" panose="020B0604020202020204" pitchFamily="34" charset="0"/>
              </a:rPr>
              <a:t>leefden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veel kinderen </a:t>
            </a:r>
            <a:r>
              <a:rPr lang="nl-NL" sz="2000" b="1" u="sng" dirty="0">
                <a:ea typeface="Times New Roman" panose="02020603050405020304" pitchFamily="18" charset="0"/>
                <a:cs typeface="Arial" panose="020B0604020202020204" pitchFamily="34" charset="0"/>
              </a:rPr>
              <a:t>in armoede</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zij en hun ouders </a:t>
            </a:r>
            <a:r>
              <a:rPr lang="nl-NL" sz="2000" b="1" i="1" dirty="0">
                <a:ea typeface="Times New Roman" panose="02020603050405020304" pitchFamily="18" charset="0"/>
                <a:cs typeface="Arial" panose="020B0604020202020204" pitchFamily="34" charset="0"/>
              </a:rPr>
              <a:t>hadden te weinig geld om van te leven. </a:t>
            </a:r>
            <a:r>
              <a:rPr lang="nl-NL" sz="2000" dirty="0">
                <a:ea typeface="Times New Roman" panose="02020603050405020304" pitchFamily="18" charset="0"/>
                <a:cs typeface="Arial" panose="020B0604020202020204" pitchFamily="34" charset="0"/>
              </a:rPr>
              <a:t>Ook was er niemand die rekening hield met kinderen bij het </a:t>
            </a:r>
            <a:r>
              <a:rPr lang="nl-NL" sz="2000" b="1" u="sng" dirty="0">
                <a:ea typeface="Times New Roman" panose="02020603050405020304" pitchFamily="18" charset="0"/>
                <a:cs typeface="Arial" panose="020B0604020202020204" pitchFamily="34" charset="0"/>
              </a:rPr>
              <a:t>regeren</a:t>
            </a:r>
            <a:r>
              <a:rPr lang="nl-NL" sz="2000" dirty="0">
                <a:ea typeface="Times New Roman" panose="02020603050405020304" pitchFamily="18" charset="0"/>
                <a:cs typeface="Arial" panose="020B0604020202020204" pitchFamily="34" charset="0"/>
              </a:rPr>
              <a:t> van het land. Regeren is </a:t>
            </a:r>
            <a:r>
              <a:rPr lang="nl-NL" sz="2000" b="1" i="1" dirty="0">
                <a:ea typeface="Times New Roman" panose="02020603050405020304" pitchFamily="18" charset="0"/>
                <a:cs typeface="Arial" panose="020B0604020202020204" pitchFamily="34" charset="0"/>
              </a:rPr>
              <a:t>zeggen wat er in een land moet gebeuren</a:t>
            </a:r>
            <a:r>
              <a:rPr lang="nl-NL" sz="2000" dirty="0">
                <a:ea typeface="Times New Roman" panose="02020603050405020304" pitchFamily="18" charset="0"/>
                <a:cs typeface="Arial" panose="020B0604020202020204" pitchFamily="34" charset="0"/>
              </a:rPr>
              <a:t>. Pas in 1874 was er een minister die een wet maakte die speciaal voor kinderen was. In die wet stond dat kinderen onder de 12 jaar niet in de fabriek mochten werken. Want werken in een fabriek is voor kinderen heel </a:t>
            </a:r>
            <a:r>
              <a:rPr lang="nl-NL" sz="2000" b="1" u="sng" dirty="0">
                <a:ea typeface="Times New Roman" panose="02020603050405020304" pitchFamily="18" charset="0"/>
                <a:cs typeface="Arial" panose="020B0604020202020204" pitchFamily="34" charset="0"/>
              </a:rPr>
              <a:t>onveilig,</a:t>
            </a:r>
            <a:r>
              <a:rPr lang="nl-NL" sz="2000" dirty="0">
                <a:ea typeface="Times New Roman" panose="02020603050405020304" pitchFamily="18" charset="0"/>
                <a:cs typeface="Arial" panose="020B0604020202020204" pitchFamily="34" charset="0"/>
              </a:rPr>
              <a:t> het was heel </a:t>
            </a:r>
            <a:r>
              <a:rPr lang="nl-NL" sz="2000" b="1" i="1" dirty="0">
                <a:ea typeface="Times New Roman" panose="02020603050405020304" pitchFamily="18" charset="0"/>
                <a:cs typeface="Arial" panose="020B0604020202020204" pitchFamily="34" charset="0"/>
              </a:rPr>
              <a:t>gevaarlijk.</a:t>
            </a:r>
            <a:r>
              <a:rPr lang="nl-NL" sz="2000" dirty="0">
                <a:solidFill>
                  <a:srgbClr val="00B050"/>
                </a:solidFill>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Later kwamen er nog meer wetten bij. Ze staan samen in het Kinderrechtenverdrag van de Verenigde Naties. Bijna alle landen van de hele wereld hebben dit verdrag ondertekend. Alle landen vinden dat kinderen niet in fabrieken mogen werken en dat ze </a:t>
            </a:r>
            <a:r>
              <a:rPr lang="nl-NL" sz="2000" b="1" u="sng" dirty="0">
                <a:ea typeface="Times New Roman" panose="02020603050405020304" pitchFamily="18" charset="0"/>
                <a:cs typeface="Arial" panose="020B0604020202020204" pitchFamily="34" charset="0"/>
              </a:rPr>
              <a:t>de vrijheid</a:t>
            </a:r>
            <a:r>
              <a:rPr lang="nl-NL" sz="2000" dirty="0">
                <a:ea typeface="Times New Roman" panose="02020603050405020304" pitchFamily="18" charset="0"/>
                <a:cs typeface="Arial" panose="020B0604020202020204" pitchFamily="34" charset="0"/>
              </a:rPr>
              <a:t> moeten hebben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om naar school te gaan. Vrijheid betekent </a:t>
            </a:r>
            <a:r>
              <a:rPr lang="nl-NL" sz="2000" b="1" i="1" dirty="0">
                <a:ea typeface="Times New Roman" panose="02020603050405020304" pitchFamily="18" charset="0"/>
                <a:cs typeface="Arial" panose="020B0604020202020204" pitchFamily="34" charset="0"/>
              </a:rPr>
              <a:t>het kunnen doen wat je wilt</a:t>
            </a:r>
            <a:r>
              <a:rPr lang="nl-NL" sz="2000" dirty="0">
                <a:ea typeface="Times New Roman" panose="02020603050405020304" pitchFamily="18" charset="0"/>
                <a:cs typeface="Arial" panose="020B0604020202020204" pitchFamily="34" charset="0"/>
              </a:rPr>
              <a:t>. Ook heeft een kind recht op </a:t>
            </a:r>
            <a:r>
              <a:rPr lang="nl-NL" sz="2000" b="1" u="sng" dirty="0">
                <a:ea typeface="Times New Roman" panose="02020603050405020304" pitchFamily="18" charset="0"/>
                <a:cs typeface="Arial" panose="020B0604020202020204" pitchFamily="34" charset="0"/>
              </a:rPr>
              <a:t>voldoende</a:t>
            </a:r>
            <a:r>
              <a:rPr lang="nl-NL" sz="2000" b="1" i="1" dirty="0">
                <a:ea typeface="Times New Roman" panose="02020603050405020304" pitchFamily="18" charset="0"/>
                <a:cs typeface="Arial" panose="020B0604020202020204" pitchFamily="34" charset="0"/>
              </a:rPr>
              <a:t>, genoeg</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eten en drinken. En kinderen hebben het recht om </a:t>
            </a:r>
            <a:r>
              <a:rPr lang="nl-NL" sz="2000" b="1" u="sng" dirty="0">
                <a:ea typeface="Times New Roman" panose="02020603050405020304" pitchFamily="18" charset="0"/>
                <a:cs typeface="Arial" panose="020B0604020202020204" pitchFamily="34" charset="0"/>
              </a:rPr>
              <a:t>vertrouwen te hebben in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hun ouders. </a:t>
            </a:r>
            <a:r>
              <a:rPr lang="nl-NL" sz="2000" b="1" dirty="0">
                <a:ea typeface="Times New Roman" panose="02020603050405020304" pitchFamily="18" charset="0"/>
                <a:cs typeface="Arial" panose="020B0604020202020204" pitchFamily="34" charset="0"/>
              </a:rPr>
              <a:t>Z</a:t>
            </a:r>
            <a:r>
              <a:rPr lang="nl-NL" sz="2000" b="1" i="1" dirty="0">
                <a:ea typeface="Times New Roman" panose="02020603050405020304" pitchFamily="18" charset="0"/>
                <a:cs typeface="Arial" panose="020B0604020202020204" pitchFamily="34" charset="0"/>
              </a:rPr>
              <a:t>e mogen geloven dat zij eerlijk zijn </a:t>
            </a:r>
            <a:r>
              <a:rPr lang="nl-NL" sz="2000" dirty="0">
                <a:ea typeface="Times New Roman" panose="02020603050405020304" pitchFamily="18" charset="0"/>
                <a:cs typeface="Arial" panose="020B0604020202020204" pitchFamily="34" charset="0"/>
              </a:rPr>
              <a:t>en dat ze goed voor ze zorgen. En zo zijn er nog meer kinderrechten. Dit betekent natuurlijk niet dat er nooit iets verkeerd gaat met de rechten van kinderen. Daarom worden de landen goed in de gaten gehouden door mensen van de Verenigde Naties. </a:t>
            </a:r>
            <a:r>
              <a:rPr lang="nl-NL" sz="2000" dirty="0">
                <a:solidFill>
                  <a:srgbClr val="00B050"/>
                </a:solidFill>
                <a:ea typeface="Times New Roman" panose="02020603050405020304" pitchFamily="18" charset="0"/>
                <a:cs typeface="Arial" panose="020B0604020202020204" pitchFamily="34" charset="0"/>
              </a:rPr>
              <a:t>(in de laatste dia vind je een link naar een informatief filmpje over het VN Kinderrechtenverdrag, het duurt ongeveer 3 minuten)</a:t>
            </a:r>
            <a:endParaRPr lang="nl-NL" sz="24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55012" y="150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veilig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onveilig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2169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zonder gevaar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moeder zorgt dat het meisje </a:t>
            </a:r>
            <a:r>
              <a:rPr lang="nl-NL" sz="2400" i="1" u="sng" dirty="0">
                <a:solidFill>
                  <a:srgbClr val="387038"/>
                </a:solidFill>
                <a:latin typeface="Century Gothic" panose="020B0502020202020204" pitchFamily="34" charset="0"/>
                <a:ea typeface="Calibri"/>
                <a:cs typeface="Times New Roman"/>
              </a:rPr>
              <a:t>veilig</a:t>
            </a:r>
            <a:r>
              <a:rPr lang="nl-NL" sz="2400" i="1" dirty="0">
                <a:solidFill>
                  <a:srgbClr val="387038"/>
                </a:solidFill>
                <a:latin typeface="Century Gothic" panose="020B0502020202020204" pitchFamily="34" charset="0"/>
                <a:ea typeface="Calibri"/>
                <a:cs typeface="Times New Roman"/>
              </a:rPr>
              <a:t> is in de auto.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gevaarlijk</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jongen werkt in de fabriek. Dat is een </a:t>
            </a:r>
            <a:r>
              <a:rPr lang="nl-NL" sz="2400" i="1" u="sng" dirty="0">
                <a:solidFill>
                  <a:srgbClr val="387038"/>
                </a:solidFill>
                <a:effectLst/>
                <a:latin typeface="Century Gothic" panose="020B0502020202020204" pitchFamily="34" charset="0"/>
                <a:ea typeface="Calibri"/>
                <a:cs typeface="Times New Roman"/>
              </a:rPr>
              <a:t>onveilige</a:t>
            </a:r>
            <a:r>
              <a:rPr lang="nl-NL" sz="2400" i="1" dirty="0">
                <a:solidFill>
                  <a:srgbClr val="387038"/>
                </a:solidFill>
                <a:effectLst/>
                <a:latin typeface="Century Gothic" panose="020B0502020202020204" pitchFamily="34" charset="0"/>
                <a:ea typeface="Calibri"/>
                <a:cs typeface="Times New Roman"/>
              </a:rPr>
              <a:t> plek voor hem.</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grond, persoon&#10;&#10;Automatisch gegenereerde beschrijving">
            <a:extLst>
              <a:ext uri="{FF2B5EF4-FFF2-40B4-BE49-F238E27FC236}">
                <a16:creationId xmlns:a16="http://schemas.microsoft.com/office/drawing/2014/main" id="{1BE1A969-49C0-09AD-A95C-0403FFA854DD}"/>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932040" y="2167632"/>
            <a:ext cx="3776550" cy="2522736"/>
          </a:xfrm>
          <a:prstGeom prst="rect">
            <a:avLst/>
          </a:prstGeom>
        </p:spPr>
      </p:pic>
      <p:pic>
        <p:nvPicPr>
          <p:cNvPr id="5" name="Afbeelding 4" descr="Afbeelding met persoon, massa&#10;&#10;Automatisch gegenereerde beschrijving">
            <a:extLst>
              <a:ext uri="{FF2B5EF4-FFF2-40B4-BE49-F238E27FC236}">
                <a16:creationId xmlns:a16="http://schemas.microsoft.com/office/drawing/2014/main" id="{54F5CA7E-E24D-244A-EF0D-222FDB7F90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095" y="2216806"/>
            <a:ext cx="3872821" cy="242438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1456" y="425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voldoende</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8436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onvoldoende</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genoeg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is belangrijk dat kinderen elke dag </a:t>
            </a:r>
            <a:r>
              <a:rPr lang="nl-NL" sz="2400" i="1" u="sng" dirty="0">
                <a:solidFill>
                  <a:srgbClr val="387038"/>
                </a:solidFill>
                <a:latin typeface="Century Gothic" panose="020B0502020202020204" pitchFamily="34" charset="0"/>
                <a:ea typeface="Calibri"/>
                <a:cs typeface="Times New Roman"/>
              </a:rPr>
              <a:t>voldoende</a:t>
            </a:r>
            <a:r>
              <a:rPr lang="nl-NL" sz="2400" i="1" dirty="0">
                <a:solidFill>
                  <a:srgbClr val="387038"/>
                </a:solidFill>
                <a:latin typeface="Century Gothic" panose="020B0502020202020204" pitchFamily="34" charset="0"/>
                <a:ea typeface="Calibri"/>
                <a:cs typeface="Times New Roman"/>
              </a:rPr>
              <a:t> kunnen eten.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26834" y="1582652"/>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genoeg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is </a:t>
            </a:r>
            <a:r>
              <a:rPr lang="nl-NL" sz="2400" i="1" u="sng" dirty="0">
                <a:solidFill>
                  <a:srgbClr val="387038"/>
                </a:solidFill>
                <a:effectLst/>
                <a:latin typeface="Century Gothic" panose="020B0502020202020204" pitchFamily="34" charset="0"/>
                <a:ea typeface="Calibri"/>
                <a:cs typeface="Times New Roman"/>
              </a:rPr>
              <a:t>onvoldoende</a:t>
            </a:r>
            <a:r>
              <a:rPr lang="nl-NL" sz="2400" i="1" dirty="0">
                <a:solidFill>
                  <a:srgbClr val="387038"/>
                </a:solidFill>
                <a:effectLst/>
                <a:latin typeface="Century Gothic" panose="020B0502020202020204" pitchFamily="34" charset="0"/>
                <a:ea typeface="Calibri"/>
                <a:cs typeface="Times New Roman"/>
              </a:rPr>
              <a:t> om een nootje te eten als </a:t>
            </a:r>
            <a:r>
              <a:rPr lang="nl-NL" sz="2400" i="1" dirty="0">
                <a:solidFill>
                  <a:srgbClr val="387038"/>
                </a:solidFill>
                <a:latin typeface="Century Gothic" panose="020B0502020202020204" pitchFamily="34" charset="0"/>
                <a:ea typeface="Calibri"/>
                <a:cs typeface="Times New Roman"/>
              </a:rPr>
              <a:t>ontbijt.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9E4C61A4-63D7-EDC1-8492-4F29505B59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305022"/>
            <a:ext cx="2891711" cy="2247955"/>
          </a:xfrm>
          <a:prstGeom prst="rect">
            <a:avLst/>
          </a:prstGeom>
        </p:spPr>
      </p:pic>
      <p:pic>
        <p:nvPicPr>
          <p:cNvPr id="4" name="Afbeelding 3" descr="Afbeelding met overdekt, wit&#10;&#10;Automatisch gegenereerde beschrijving">
            <a:extLst>
              <a:ext uri="{FF2B5EF4-FFF2-40B4-BE49-F238E27FC236}">
                <a16:creationId xmlns:a16="http://schemas.microsoft.com/office/drawing/2014/main" id="{174A27BF-FA61-132E-5A22-585EC15902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9754" y="2130943"/>
            <a:ext cx="3909807" cy="2596112"/>
          </a:xfrm>
          <a:prstGeom prst="rect">
            <a:avLst/>
          </a:prstGeom>
        </p:spPr>
      </p:pic>
    </p:spTree>
    <p:extLst>
      <p:ext uri="{BB962C8B-B14F-4D97-AF65-F5344CB8AC3E}">
        <p14:creationId xmlns:p14="http://schemas.microsoft.com/office/powerpoint/2010/main" val="157657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425" y="96053"/>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97" y="729595"/>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effectLst/>
                <a:latin typeface="Century Gothic" panose="020B0502020202020204" pitchFamily="34" charset="0"/>
                <a:ea typeface="Calibri"/>
                <a:cs typeface="Times New Roman"/>
              </a:rPr>
              <a:t>de beperking</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1" y="41056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a:t>
            </a:r>
            <a:r>
              <a:rPr lang="nl-NL" sz="4800" b="1" dirty="0">
                <a:solidFill>
                  <a:srgbClr val="387038"/>
                </a:solidFill>
                <a:effectLst/>
                <a:latin typeface="Century Gothic" panose="020B0502020202020204" pitchFamily="34" charset="0"/>
                <a:ea typeface="Calibri"/>
                <a:cs typeface="Times New Roman"/>
              </a:rPr>
              <a:t>e vrijheid</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niet mogen of kunnen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5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Er zijn landen waar je niet alles mag zeggen. Dat is een grote </a:t>
            </a:r>
            <a:r>
              <a:rPr lang="nl-NL" sz="2400" i="1" u="sng" dirty="0">
                <a:solidFill>
                  <a:srgbClr val="387038"/>
                </a:solidFill>
                <a:latin typeface="Century Gothic" panose="020B0502020202020204" pitchFamily="34" charset="0"/>
                <a:ea typeface="Calibri"/>
                <a:cs typeface="Times New Roman"/>
              </a:rPr>
              <a:t>beperking</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kunnen doen wat je wilt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In Nederland heb je </a:t>
            </a:r>
            <a:r>
              <a:rPr lang="nl-NL" sz="2400" i="1" u="sng" dirty="0">
                <a:solidFill>
                  <a:srgbClr val="387038"/>
                </a:solidFill>
                <a:effectLst/>
                <a:latin typeface="Century Gothic" panose="020B0502020202020204" pitchFamily="34" charset="0"/>
                <a:ea typeface="Calibri"/>
                <a:cs typeface="Times New Roman"/>
              </a:rPr>
              <a:t>de vrijheid</a:t>
            </a:r>
            <a:r>
              <a:rPr lang="nl-NL" sz="2400" i="1" dirty="0">
                <a:solidFill>
                  <a:srgbClr val="387038"/>
                </a:solidFill>
                <a:effectLst/>
                <a:latin typeface="Century Gothic" panose="020B0502020202020204" pitchFamily="34" charset="0"/>
                <a:ea typeface="Calibri"/>
                <a:cs typeface="Times New Roman"/>
              </a:rPr>
              <a:t> om je mening te </a:t>
            </a:r>
            <a:r>
              <a:rPr lang="nl-NL" sz="2400" i="1" dirty="0">
                <a:solidFill>
                  <a:srgbClr val="387038"/>
                </a:solidFill>
                <a:latin typeface="Century Gothic" panose="020B0502020202020204" pitchFamily="34" charset="0"/>
                <a:ea typeface="Calibri"/>
                <a:cs typeface="Times New Roman"/>
              </a:rPr>
              <a:t>vertellen.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8E45121D-42B5-2E3F-59E2-3B0B820D13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9938" y="2573188"/>
            <a:ext cx="3490115" cy="2332219"/>
          </a:xfrm>
          <a:prstGeom prst="rect">
            <a:avLst/>
          </a:prstGeom>
        </p:spPr>
      </p:pic>
      <p:pic>
        <p:nvPicPr>
          <p:cNvPr id="6" name="Afbeelding 5" descr="Afbeelding met persoon, werkkleding&#10;&#10;Automatisch gegenereerde beschrijving">
            <a:extLst>
              <a:ext uri="{FF2B5EF4-FFF2-40B4-BE49-F238E27FC236}">
                <a16:creationId xmlns:a16="http://schemas.microsoft.com/office/drawing/2014/main" id="{BF146F1C-44D9-CD3E-4AC1-F4C1C5178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163" y="2544655"/>
            <a:ext cx="3523997" cy="2382223"/>
          </a:xfrm>
          <a:prstGeom prst="rect">
            <a:avLst/>
          </a:prstGeom>
        </p:spPr>
      </p:pic>
    </p:spTree>
    <p:extLst>
      <p:ext uri="{BB962C8B-B14F-4D97-AF65-F5344CB8AC3E}">
        <p14:creationId xmlns:p14="http://schemas.microsoft.com/office/powerpoint/2010/main" val="178505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390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4462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r>
              <a:rPr lang="nl-NL" sz="4800" b="1" dirty="0">
                <a:solidFill>
                  <a:srgbClr val="387038"/>
                </a:solidFill>
                <a:latin typeface="Century Gothic" panose="020B0502020202020204" pitchFamily="34" charset="0"/>
                <a:ea typeface="Calibri"/>
                <a:cs typeface="Times New Roman"/>
              </a:rPr>
              <a:t>vertrouwen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8759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wantrouwen</a:t>
            </a:r>
            <a:r>
              <a:rPr lang="nl-NL" sz="4000" b="1" dirty="0">
                <a:solidFill>
                  <a:srgbClr val="387038"/>
                </a:solidFill>
                <a:latin typeface="Century Gothic" panose="020B0502020202020204" pitchFamily="34" charset="0"/>
                <a:ea typeface="Calibri"/>
                <a:cs typeface="Times New Roman"/>
              </a:rPr>
              <a:t> </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geloven dat iemand eerlijk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Het is belangrijk voor kinderen om </a:t>
            </a:r>
            <a:r>
              <a:rPr lang="nl-NL" sz="2000" i="1" u="sng" dirty="0">
                <a:solidFill>
                  <a:srgbClr val="387038"/>
                </a:solidFill>
                <a:latin typeface="Century Gothic" panose="020B0502020202020204" pitchFamily="34" charset="0"/>
                <a:ea typeface="Calibri"/>
                <a:cs typeface="Times New Roman"/>
              </a:rPr>
              <a:t>vertrouwen te hebben in </a:t>
            </a:r>
            <a:r>
              <a:rPr lang="nl-NL" sz="2000" i="1" dirty="0">
                <a:solidFill>
                  <a:srgbClr val="387038"/>
                </a:solidFill>
                <a:latin typeface="Century Gothic" panose="020B0502020202020204" pitchFamily="34" charset="0"/>
                <a:ea typeface="Calibri"/>
                <a:cs typeface="Times New Roman"/>
              </a:rPr>
              <a:t>volwassenen.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vertrouwen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Zij gelooft het verhaal niet.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Zij </a:t>
            </a:r>
            <a:r>
              <a:rPr lang="nl-NL" sz="2000" i="1" u="sng" dirty="0">
                <a:solidFill>
                  <a:srgbClr val="387038"/>
                </a:solidFill>
                <a:latin typeface="Century Gothic" panose="020B0502020202020204" pitchFamily="34" charset="0"/>
                <a:ea typeface="Calibri"/>
                <a:cs typeface="Times New Roman"/>
              </a:rPr>
              <a:t>wantrouwt</a:t>
            </a:r>
            <a:r>
              <a:rPr lang="nl-NL" sz="2000" i="1" dirty="0">
                <a:solidFill>
                  <a:srgbClr val="387038"/>
                </a:solidFill>
                <a:latin typeface="Century Gothic" panose="020B0502020202020204" pitchFamily="34" charset="0"/>
                <a:ea typeface="Calibri"/>
                <a:cs typeface="Times New Roman"/>
              </a:rPr>
              <a:t> haar vriendin</a:t>
            </a:r>
            <a:r>
              <a:rPr lang="nl-NL" sz="2400" i="1" dirty="0">
                <a:solidFill>
                  <a:srgbClr val="387038"/>
                </a:solidFill>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587528DA-2170-716F-6C1B-EA647F9969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984" y="2708920"/>
            <a:ext cx="3308655" cy="2210181"/>
          </a:xfrm>
          <a:prstGeom prst="rect">
            <a:avLst/>
          </a:prstGeom>
        </p:spPr>
      </p:pic>
      <p:pic>
        <p:nvPicPr>
          <p:cNvPr id="3" name="Afbeelding 2">
            <a:extLst>
              <a:ext uri="{FF2B5EF4-FFF2-40B4-BE49-F238E27FC236}">
                <a16:creationId xmlns:a16="http://schemas.microsoft.com/office/drawing/2014/main" id="{FDC73D40-40F0-E5E1-A752-71322B88EF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89723" y="2193132"/>
            <a:ext cx="3861055" cy="2471735"/>
          </a:xfrm>
          <a:prstGeom prst="rect">
            <a:avLst/>
          </a:prstGeom>
        </p:spPr>
      </p:pic>
      <p:sp>
        <p:nvSpPr>
          <p:cNvPr id="4" name="Tekstvak 2">
            <a:extLst>
              <a:ext uri="{FF2B5EF4-FFF2-40B4-BE49-F238E27FC236}">
                <a16:creationId xmlns:a16="http://schemas.microsoft.com/office/drawing/2014/main" id="{4A93FC2B-66D0-74F5-2060-62D7C105FAB7}"/>
              </a:ext>
            </a:extLst>
          </p:cNvPr>
          <p:cNvSpPr txBox="1">
            <a:spLocks noChangeArrowheads="1"/>
          </p:cNvSpPr>
          <p:nvPr/>
        </p:nvSpPr>
        <p:spPr bwMode="auto">
          <a:xfrm>
            <a:off x="251520" y="68696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r>
              <a:rPr lang="nl-NL" sz="4800" b="1" dirty="0">
                <a:solidFill>
                  <a:srgbClr val="387038"/>
                </a:solidFill>
                <a:latin typeface="Century Gothic" panose="020B0502020202020204" pitchFamily="34" charset="0"/>
                <a:ea typeface="Calibri"/>
                <a:cs typeface="Times New Roman"/>
              </a:rPr>
              <a:t>h</a:t>
            </a:r>
            <a:r>
              <a:rPr lang="nl-NL" sz="4800" b="1" dirty="0">
                <a:solidFill>
                  <a:srgbClr val="387038"/>
                </a:solidFill>
                <a:effectLst/>
                <a:latin typeface="Century Gothic" panose="020B0502020202020204" pitchFamily="34" charset="0"/>
                <a:ea typeface="Calibri"/>
                <a:cs typeface="Times New Roman"/>
              </a:rPr>
              <a:t>ebben in</a:t>
            </a:r>
            <a:endParaRPr lang="nl-NL" sz="48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45402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390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3032" y="440130"/>
            <a:ext cx="4275584" cy="505132"/>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in armoede </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74152" y="43875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in rijkdom</a:t>
            </a:r>
            <a:r>
              <a:rPr lang="nl-NL" sz="4000" b="1" dirty="0">
                <a:solidFill>
                  <a:srgbClr val="387038"/>
                </a:solidFill>
                <a:latin typeface="Century Gothic" panose="020B0502020202020204" pitchFamily="34" charset="0"/>
                <a:ea typeface="Calibri"/>
                <a:cs typeface="Times New Roman"/>
              </a:rPr>
              <a:t> </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07843" y="1628800"/>
            <a:ext cx="42755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 weinig geld hebben om van te leven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Vroeger </a:t>
            </a:r>
            <a:r>
              <a:rPr lang="nl-NL" sz="2400" i="1" u="sng" dirty="0">
                <a:solidFill>
                  <a:srgbClr val="387038"/>
                </a:solidFill>
                <a:latin typeface="Century Gothic" panose="020B0502020202020204" pitchFamily="34" charset="0"/>
                <a:ea typeface="Calibri"/>
                <a:cs typeface="Times New Roman"/>
              </a:rPr>
              <a:t>leefden</a:t>
            </a:r>
            <a:r>
              <a:rPr lang="nl-NL" sz="2400" i="1" dirty="0">
                <a:solidFill>
                  <a:srgbClr val="387038"/>
                </a:solidFill>
                <a:latin typeface="Century Gothic" panose="020B0502020202020204" pitchFamily="34" charset="0"/>
                <a:ea typeface="Calibri"/>
                <a:cs typeface="Times New Roman"/>
              </a:rPr>
              <a:t> veel kinderen </a:t>
            </a:r>
            <a:r>
              <a:rPr lang="nl-NL" sz="2400" i="1" u="sng" dirty="0">
                <a:solidFill>
                  <a:srgbClr val="387038"/>
                </a:solidFill>
                <a:latin typeface="Century Gothic" panose="020B0502020202020204" pitchFamily="34" charset="0"/>
                <a:ea typeface="Calibri"/>
                <a:cs typeface="Times New Roman"/>
              </a:rPr>
              <a:t>in armoede</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overvloed leven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Tegenwoordig </a:t>
            </a:r>
            <a:r>
              <a:rPr lang="nl-NL" sz="2400" i="1" u="sng" dirty="0">
                <a:solidFill>
                  <a:srgbClr val="387038"/>
                </a:solidFill>
                <a:effectLst/>
                <a:latin typeface="Century Gothic" panose="020B0502020202020204" pitchFamily="34" charset="0"/>
                <a:ea typeface="Calibri"/>
                <a:cs typeface="Times New Roman"/>
              </a:rPr>
              <a:t>leven</a:t>
            </a:r>
            <a:r>
              <a:rPr lang="nl-NL" sz="2400" i="1" dirty="0">
                <a:solidFill>
                  <a:srgbClr val="387038"/>
                </a:solidFill>
                <a:effectLst/>
                <a:latin typeface="Century Gothic" panose="020B0502020202020204" pitchFamily="34" charset="0"/>
                <a:ea typeface="Calibri"/>
                <a:cs typeface="Times New Roman"/>
              </a:rPr>
              <a:t> ook veel mensen </a:t>
            </a:r>
            <a:r>
              <a:rPr lang="nl-NL" sz="2400" i="1" u="sng" dirty="0">
                <a:solidFill>
                  <a:srgbClr val="387038"/>
                </a:solidFill>
                <a:effectLst/>
                <a:latin typeface="Century Gothic" panose="020B0502020202020204" pitchFamily="34" charset="0"/>
                <a:ea typeface="Calibri"/>
                <a:cs typeface="Times New Roman"/>
              </a:rPr>
              <a:t>in rijkdom</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F3255B8A-1B2D-76DD-58EF-A95D383328C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83568" y="3140968"/>
            <a:ext cx="3094646" cy="2023899"/>
          </a:xfrm>
          <a:prstGeom prst="rect">
            <a:avLst/>
          </a:prstGeom>
        </p:spPr>
      </p:pic>
      <p:pic>
        <p:nvPicPr>
          <p:cNvPr id="8" name="Afbeelding 7">
            <a:extLst>
              <a:ext uri="{FF2B5EF4-FFF2-40B4-BE49-F238E27FC236}">
                <a16:creationId xmlns:a16="http://schemas.microsoft.com/office/drawing/2014/main" id="{5A333D5C-5C0C-59EF-C11A-B626AE1767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5357" y="2564904"/>
            <a:ext cx="3382678" cy="2259629"/>
          </a:xfrm>
          <a:prstGeom prst="rect">
            <a:avLst/>
          </a:prstGeom>
        </p:spPr>
      </p:pic>
      <p:sp>
        <p:nvSpPr>
          <p:cNvPr id="2" name="Tekstvak 2">
            <a:extLst>
              <a:ext uri="{FF2B5EF4-FFF2-40B4-BE49-F238E27FC236}">
                <a16:creationId xmlns:a16="http://schemas.microsoft.com/office/drawing/2014/main" id="{D217B5FC-72BA-B840-6498-45189D9398A5}"/>
              </a:ext>
            </a:extLst>
          </p:cNvPr>
          <p:cNvSpPr txBox="1">
            <a:spLocks noChangeArrowheads="1"/>
          </p:cNvSpPr>
          <p:nvPr/>
        </p:nvSpPr>
        <p:spPr bwMode="auto">
          <a:xfrm>
            <a:off x="242681" y="986312"/>
            <a:ext cx="4275584" cy="505132"/>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leven </a:t>
            </a:r>
            <a:endParaRPr lang="nl-NL" sz="54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9D7EABD6-3F16-387C-944C-6BB7D513D681}"/>
              </a:ext>
            </a:extLst>
          </p:cNvPr>
          <p:cNvSpPr txBox="1">
            <a:spLocks noChangeArrowheads="1"/>
          </p:cNvSpPr>
          <p:nvPr/>
        </p:nvSpPr>
        <p:spPr bwMode="auto">
          <a:xfrm>
            <a:off x="4688904" y="997945"/>
            <a:ext cx="4275584" cy="505132"/>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leven </a:t>
            </a:r>
            <a:endParaRPr lang="nl-NL" sz="54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68944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700748"/>
            <a:ext cx="2808312" cy="10053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159556"/>
            <a:ext cx="2850773" cy="9895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5827" y="459803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vraag</a:t>
            </a:r>
          </a:p>
        </p:txBody>
      </p:sp>
      <p:sp>
        <p:nvSpPr>
          <p:cNvPr id="9" name="Text Box 14"/>
          <p:cNvSpPr txBox="1"/>
          <p:nvPr/>
        </p:nvSpPr>
        <p:spPr>
          <a:xfrm>
            <a:off x="3039937" y="358936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a:t>
            </a:r>
            <a:br>
              <a:rPr lang="nl-NL" sz="3600" dirty="0">
                <a:effectLst/>
                <a:latin typeface="Century Gothic" panose="020B0502020202020204" pitchFamily="34" charset="0"/>
                <a:ea typeface="Calibri"/>
                <a:cs typeface="Times New Roman"/>
              </a:rPr>
            </a:br>
            <a:r>
              <a:rPr lang="nl-NL" sz="3600" dirty="0">
                <a:effectLst/>
                <a:latin typeface="Century Gothic" panose="020B0502020202020204" pitchFamily="34" charset="0"/>
                <a:ea typeface="Calibri"/>
                <a:cs typeface="Times New Roman"/>
              </a:rPr>
              <a:t>onderzoek</a:t>
            </a:r>
          </a:p>
        </p:txBody>
      </p:sp>
      <p:sp>
        <p:nvSpPr>
          <p:cNvPr id="10" name="Text Box 14"/>
          <p:cNvSpPr txBox="1"/>
          <p:nvPr/>
        </p:nvSpPr>
        <p:spPr>
          <a:xfrm>
            <a:off x="5746550" y="306471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a:t>
            </a:r>
            <a:br>
              <a:rPr lang="nl-NL" sz="3600" dirty="0">
                <a:effectLst/>
                <a:latin typeface="Century Gothic" panose="020B0502020202020204" pitchFamily="34" charset="0"/>
                <a:ea typeface="Calibri"/>
                <a:cs typeface="Times New Roman"/>
              </a:rPr>
            </a:br>
            <a:r>
              <a:rPr lang="nl-NL" sz="3600" dirty="0">
                <a:effectLst/>
                <a:latin typeface="Century Gothic" panose="020B0502020202020204" pitchFamily="34" charset="0"/>
                <a:ea typeface="Calibri"/>
                <a:cs typeface="Times New Roman"/>
              </a:rPr>
              <a:t> conclusie</a:t>
            </a:r>
          </a:p>
        </p:txBody>
      </p:sp>
      <p:sp>
        <p:nvSpPr>
          <p:cNvPr id="11" name="Text Box 14"/>
          <p:cNvSpPr txBox="1"/>
          <p:nvPr/>
        </p:nvSpPr>
        <p:spPr>
          <a:xfrm>
            <a:off x="392024" y="493718"/>
            <a:ext cx="684427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Ik heb veel geleerd uit </a:t>
            </a:r>
            <a:r>
              <a:rPr lang="nl-NL" sz="2000" i="1" u="sng" dirty="0">
                <a:solidFill>
                  <a:srgbClr val="387038"/>
                </a:solidFill>
                <a:latin typeface="Century Gothic" panose="020B0502020202020204" pitchFamily="34" charset="0"/>
                <a:ea typeface="Calibri"/>
                <a:cs typeface="Times New Roman"/>
              </a:rPr>
              <a:t>het onderzoek</a:t>
            </a:r>
            <a:r>
              <a:rPr lang="nl-NL" sz="2000" i="1" dirty="0">
                <a:solidFill>
                  <a:srgbClr val="387038"/>
                </a:solidFill>
                <a:latin typeface="Century Gothic" panose="020B0502020202020204" pitchFamily="34" charset="0"/>
                <a:ea typeface="Calibri"/>
                <a:cs typeface="Times New Roman"/>
              </a:rPr>
              <a:t> naar de rechten van kinderen.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3553838" cy="18402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3816424" cy="17390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goed bekijken van iets omdat je er meer over wilt </a:t>
            </a:r>
            <a:br>
              <a:rPr lang="nl-NL" sz="2800" dirty="0">
                <a:latin typeface="Century Gothic" panose="020B0502020202020204" pitchFamily="34" charset="0"/>
                <a:ea typeface="Calibri"/>
                <a:cs typeface="Times New Roman"/>
              </a:rPr>
            </a:br>
            <a:r>
              <a:rPr lang="nl-NL" sz="2800" dirty="0">
                <a:latin typeface="Century Gothic" panose="020B0502020202020204" pitchFamily="34" charset="0"/>
                <a:ea typeface="Calibri"/>
                <a:cs typeface="Times New Roman"/>
              </a:rPr>
              <a:t>weten.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5BE0E63A-35D8-F406-6B34-B2B21380B3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3278" y="1742255"/>
            <a:ext cx="2705435" cy="1806373"/>
          </a:xfrm>
          <a:prstGeom prst="rect">
            <a:avLst/>
          </a:prstGeom>
        </p:spPr>
      </p:pic>
      <p:pic>
        <p:nvPicPr>
          <p:cNvPr id="18" name="Afbeelding 17" descr="Afbeelding met persoon, sinaasappel, mannelijk&#10;&#10;Automatisch gegenereerde beschrijving">
            <a:extLst>
              <a:ext uri="{FF2B5EF4-FFF2-40B4-BE49-F238E27FC236}">
                <a16:creationId xmlns:a16="http://schemas.microsoft.com/office/drawing/2014/main" id="{AC71725B-95E9-B8A7-FFE2-64C637AEE5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222" y="2623004"/>
            <a:ext cx="2735679" cy="1827434"/>
          </a:xfrm>
          <a:prstGeom prst="rect">
            <a:avLst/>
          </a:prstGeom>
        </p:spPr>
      </p:pic>
      <p:sp>
        <p:nvSpPr>
          <p:cNvPr id="21" name="Rechthoek 20">
            <a:extLst>
              <a:ext uri="{FF2B5EF4-FFF2-40B4-BE49-F238E27FC236}">
                <a16:creationId xmlns:a16="http://schemas.microsoft.com/office/drawing/2014/main" id="{91FFC634-EE55-9D59-7319-8E801A44291F}"/>
              </a:ext>
            </a:extLst>
          </p:cNvPr>
          <p:cNvSpPr/>
          <p:nvPr/>
        </p:nvSpPr>
        <p:spPr>
          <a:xfrm>
            <a:off x="6660232" y="2375626"/>
            <a:ext cx="576064" cy="36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B7CBAF86-505D-C978-88F3-2CEF4C47D067}"/>
              </a:ext>
            </a:extLst>
          </p:cNvPr>
          <p:cNvSpPr txBox="1"/>
          <p:nvPr/>
        </p:nvSpPr>
        <p:spPr>
          <a:xfrm>
            <a:off x="6660232" y="1938745"/>
            <a:ext cx="45719" cy="374962"/>
          </a:xfrm>
          <a:prstGeom prst="rect">
            <a:avLst/>
          </a:prstGeom>
          <a:noFill/>
        </p:spPr>
        <p:txBody>
          <a:bodyPr wrap="square" rtlCol="0">
            <a:spAutoFit/>
          </a:bodyPr>
          <a:lstStyle/>
          <a:p>
            <a:endParaRPr lang="nl-NL" dirty="0"/>
          </a:p>
        </p:txBody>
      </p:sp>
      <p:pic>
        <p:nvPicPr>
          <p:cNvPr id="28" name="Afbeelding 27">
            <a:extLst>
              <a:ext uri="{FF2B5EF4-FFF2-40B4-BE49-F238E27FC236}">
                <a16:creationId xmlns:a16="http://schemas.microsoft.com/office/drawing/2014/main" id="{5AE750A2-BF30-9086-7D43-48E1B7A8B9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784" y="1131374"/>
            <a:ext cx="2819994" cy="1961017"/>
          </a:xfrm>
          <a:prstGeom prst="rect">
            <a:avLst/>
          </a:prstGeom>
        </p:spPr>
      </p:pic>
      <p:sp>
        <p:nvSpPr>
          <p:cNvPr id="25" name="Tekstballon: ovaal 24">
            <a:extLst>
              <a:ext uri="{FF2B5EF4-FFF2-40B4-BE49-F238E27FC236}">
                <a16:creationId xmlns:a16="http://schemas.microsoft.com/office/drawing/2014/main" id="{E5911146-F8B4-D887-4076-E863D2401982}"/>
              </a:ext>
            </a:extLst>
          </p:cNvPr>
          <p:cNvSpPr/>
          <p:nvPr/>
        </p:nvSpPr>
        <p:spPr>
          <a:xfrm>
            <a:off x="7781521" y="407199"/>
            <a:ext cx="1368152" cy="1124329"/>
          </a:xfrm>
          <a:prstGeom prst="wedgeEllipseCallout">
            <a:avLst>
              <a:gd name="adj1" fmla="val -52659"/>
              <a:gd name="adj2" fmla="val 702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B07E4636-0483-09A5-A74F-8859D8BB457E}"/>
              </a:ext>
            </a:extLst>
          </p:cNvPr>
          <p:cNvSpPr txBox="1"/>
          <p:nvPr/>
        </p:nvSpPr>
        <p:spPr>
          <a:xfrm>
            <a:off x="7910938" y="493718"/>
            <a:ext cx="1224136" cy="923330"/>
          </a:xfrm>
          <a:prstGeom prst="rect">
            <a:avLst/>
          </a:prstGeom>
          <a:noFill/>
        </p:spPr>
        <p:txBody>
          <a:bodyPr wrap="square" rtlCol="0">
            <a:spAutoFit/>
          </a:bodyPr>
          <a:lstStyle/>
          <a:p>
            <a:r>
              <a:rPr lang="nl-NL" dirty="0">
                <a:latin typeface="Century Gothic" panose="020B0502020202020204" pitchFamily="34" charset="0"/>
              </a:rPr>
              <a:t>Er zijn 54 kinder- rechten.</a:t>
            </a:r>
          </a:p>
        </p:txBody>
      </p:sp>
    </p:spTree>
    <p:extLst>
      <p:ext uri="{BB962C8B-B14F-4D97-AF65-F5344CB8AC3E}">
        <p14:creationId xmlns:p14="http://schemas.microsoft.com/office/powerpoint/2010/main" val="315342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69" y="-28313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5696" y="2316798"/>
            <a:ext cx="3861218" cy="8939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306053" y="2200529"/>
            <a:ext cx="497171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regeren</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971600" y="4090711"/>
            <a:ext cx="864096" cy="824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760115" y="1048503"/>
            <a:ext cx="1268333" cy="1293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stCxn id="5" idx="3"/>
          </p:cNvCxnSpPr>
          <p:nvPr/>
        </p:nvCxnSpPr>
        <p:spPr>
          <a:xfrm>
            <a:off x="5696914" y="2763782"/>
            <a:ext cx="1158994" cy="1244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267702" y="3401097"/>
            <a:ext cx="251765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652661" y="3282601"/>
            <a:ext cx="374773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stemmen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374205" y="446264"/>
            <a:ext cx="439248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348325" y="434893"/>
            <a:ext cx="456904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t>
            </a:r>
            <a:r>
              <a:rPr lang="nl-NL" sz="3600" dirty="0">
                <a:latin typeface="Century Gothic" panose="020B0502020202020204" pitchFamily="34" charset="0"/>
                <a:ea typeface="Calibri"/>
                <a:cs typeface="Times New Roman"/>
              </a:rPr>
              <a:t>T</a:t>
            </a:r>
            <a:r>
              <a:rPr lang="nl-NL" sz="3600" dirty="0">
                <a:effectLst/>
                <a:latin typeface="Century Gothic" panose="020B0502020202020204" pitchFamily="34" charset="0"/>
                <a:ea typeface="Calibri"/>
                <a:cs typeface="Times New Roman"/>
              </a:rPr>
              <a:t>weede </a:t>
            </a:r>
            <a:r>
              <a:rPr lang="nl-NL" sz="3600" dirty="0">
                <a:latin typeface="Century Gothic" panose="020B0502020202020204" pitchFamily="34" charset="0"/>
                <a:ea typeface="Calibri"/>
                <a:cs typeface="Times New Roman"/>
              </a:rPr>
              <a:t>K</a:t>
            </a:r>
            <a:r>
              <a:rPr lang="nl-NL" sz="3600" dirty="0">
                <a:effectLst/>
                <a:latin typeface="Century Gothic" panose="020B0502020202020204" pitchFamily="34" charset="0"/>
                <a:ea typeface="Calibri"/>
                <a:cs typeface="Times New Roman"/>
              </a:rPr>
              <a:t>amer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95948" y="4915013"/>
            <a:ext cx="506686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84584" y="4871355"/>
            <a:ext cx="722634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minister-president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499684" y="3180145"/>
            <a:ext cx="4392487" cy="8939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19143AC6-4E8A-7217-1BDF-95613B4141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165" y="299750"/>
            <a:ext cx="2763116" cy="1840577"/>
          </a:xfrm>
          <a:prstGeom prst="rect">
            <a:avLst/>
          </a:prstGeom>
        </p:spPr>
      </p:pic>
      <p:sp>
        <p:nvSpPr>
          <p:cNvPr id="18" name="Tekstvak 2"/>
          <p:cNvSpPr txBox="1">
            <a:spLocks noChangeArrowheads="1"/>
          </p:cNvSpPr>
          <p:nvPr/>
        </p:nvSpPr>
        <p:spPr bwMode="auto">
          <a:xfrm>
            <a:off x="1607695" y="3163546"/>
            <a:ext cx="4176463"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zeggen wat er in een land moet gebeuren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4" name="Afbeelding 3" descr="Afbeelding met persoon, person, kleding, pak&#10;&#10;Automatisch gegenereerde beschrijving">
            <a:extLst>
              <a:ext uri="{FF2B5EF4-FFF2-40B4-BE49-F238E27FC236}">
                <a16:creationId xmlns:a16="http://schemas.microsoft.com/office/drawing/2014/main" id="{197CA6AE-E4B3-F6F7-A0B8-2E0D9C25FB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5182" y="4378006"/>
            <a:ext cx="1932408" cy="1290849"/>
          </a:xfrm>
          <a:prstGeom prst="rect">
            <a:avLst/>
          </a:prstGeom>
        </p:spPr>
      </p:pic>
      <p:pic>
        <p:nvPicPr>
          <p:cNvPr id="21" name="Afbeelding 20" descr="Afbeelding met persoon, mensen, groep, poseren&#10;&#10;Automatisch gegenereerde beschrijving">
            <a:extLst>
              <a:ext uri="{FF2B5EF4-FFF2-40B4-BE49-F238E27FC236}">
                <a16:creationId xmlns:a16="http://schemas.microsoft.com/office/drawing/2014/main" id="{58BE2E55-1FE0-1AFA-3A09-81657FFFB9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8763" y="1596979"/>
            <a:ext cx="2517655" cy="1737182"/>
          </a:xfrm>
          <a:prstGeom prst="rect">
            <a:avLst/>
          </a:prstGeom>
        </p:spPr>
      </p:pic>
    </p:spTree>
    <p:extLst>
      <p:ext uri="{BB962C8B-B14F-4D97-AF65-F5344CB8AC3E}">
        <p14:creationId xmlns:p14="http://schemas.microsoft.com/office/powerpoint/2010/main" val="241555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21 maart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onderzoek</a:t>
            </a:r>
          </a:p>
        </p:txBody>
      </p:sp>
      <p:pic>
        <p:nvPicPr>
          <p:cNvPr id="3" name="Afbeelding 2" descr="Afbeelding met persoon, overdekt, gerecht&#10;&#10;Automatisch gegenereerde beschrijving">
            <a:extLst>
              <a:ext uri="{FF2B5EF4-FFF2-40B4-BE49-F238E27FC236}">
                <a16:creationId xmlns:a16="http://schemas.microsoft.com/office/drawing/2014/main" id="{E22607F1-C780-70AD-63F5-9EF1F067C7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556" y="1226143"/>
            <a:ext cx="7992888" cy="533925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armoede leven</a:t>
            </a:r>
          </a:p>
        </p:txBody>
      </p:sp>
      <p:pic>
        <p:nvPicPr>
          <p:cNvPr id="4" name="Afbeelding 3">
            <a:extLst>
              <a:ext uri="{FF2B5EF4-FFF2-40B4-BE49-F238E27FC236}">
                <a16:creationId xmlns:a16="http://schemas.microsoft.com/office/drawing/2014/main" id="{D9F3F382-27F8-80A9-29C3-818310F1257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3548" y="1340768"/>
            <a:ext cx="8136904" cy="532153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regeren</a:t>
            </a:r>
          </a:p>
        </p:txBody>
      </p:sp>
      <p:pic>
        <p:nvPicPr>
          <p:cNvPr id="3" name="Afbeelding 2" descr="Afbeelding met persoon, overdekt, auditorium, congresruimte&#10;&#10;Automatisch gegenereerde beschrijving">
            <a:extLst>
              <a:ext uri="{FF2B5EF4-FFF2-40B4-BE49-F238E27FC236}">
                <a16:creationId xmlns:a16="http://schemas.microsoft.com/office/drawing/2014/main" id="{36D3729F-0CB4-E9E4-9FCB-42D801583E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340768"/>
            <a:ext cx="7488832" cy="498756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onveilig</a:t>
            </a:r>
          </a:p>
        </p:txBody>
      </p:sp>
      <p:pic>
        <p:nvPicPr>
          <p:cNvPr id="3" name="Afbeelding 2" descr="Afbeelding met grond, persoon&#10;&#10;Automatisch gegenereerde beschrijving">
            <a:extLst>
              <a:ext uri="{FF2B5EF4-FFF2-40B4-BE49-F238E27FC236}">
                <a16:creationId xmlns:a16="http://schemas.microsoft.com/office/drawing/2014/main" id="{60EFB47E-5F80-6776-EA9A-3142630D232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09328" y="1245278"/>
            <a:ext cx="7488832" cy="500254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vrijheid</a:t>
            </a:r>
          </a:p>
        </p:txBody>
      </p:sp>
      <p:pic>
        <p:nvPicPr>
          <p:cNvPr id="4" name="Afbeelding 3" descr="Afbeelding met gras, hemel, buitenshuis, veld&#10;&#10;Automatisch gegenereerde beschrijving">
            <a:extLst>
              <a:ext uri="{FF2B5EF4-FFF2-40B4-BE49-F238E27FC236}">
                <a16:creationId xmlns:a16="http://schemas.microsoft.com/office/drawing/2014/main" id="{84B13A23-DE15-F953-F6CD-369DF2659A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981" y="1628800"/>
            <a:ext cx="7126037" cy="476019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voldoende</a:t>
            </a:r>
          </a:p>
        </p:txBody>
      </p:sp>
      <p:pic>
        <p:nvPicPr>
          <p:cNvPr id="3" name="Afbeelding 2" descr="Afbeelding met persoon, tafel, zitten, overdekt&#10;&#10;Automatisch gegenereerde beschrijving">
            <a:extLst>
              <a:ext uri="{FF2B5EF4-FFF2-40B4-BE49-F238E27FC236}">
                <a16:creationId xmlns:a16="http://schemas.microsoft.com/office/drawing/2014/main" id="{13D60FC3-538F-96DB-DED9-01E3DAFD3D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7906" y="1194162"/>
            <a:ext cx="6788188" cy="5281211"/>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dirty="0">
                <a:latin typeface="Century Gothic" panose="020B0502020202020204" pitchFamily="34" charset="0"/>
              </a:rPr>
              <a:t>vertrouwen hebben in</a:t>
            </a:r>
          </a:p>
        </p:txBody>
      </p:sp>
      <p:pic>
        <p:nvPicPr>
          <p:cNvPr id="2" name="Afbeelding 1">
            <a:extLst>
              <a:ext uri="{FF2B5EF4-FFF2-40B4-BE49-F238E27FC236}">
                <a16:creationId xmlns:a16="http://schemas.microsoft.com/office/drawing/2014/main" id="{6FE69737-295B-65D3-BC3F-1A965080FB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227679"/>
            <a:ext cx="7416824" cy="4954437"/>
          </a:xfrm>
          <a:prstGeom prst="rect">
            <a:avLst/>
          </a:prstGeom>
        </p:spPr>
      </p:pic>
      <p:sp>
        <p:nvSpPr>
          <p:cNvPr id="4" name="Tekstvak 3">
            <a:extLst>
              <a:ext uri="{FF2B5EF4-FFF2-40B4-BE49-F238E27FC236}">
                <a16:creationId xmlns:a16="http://schemas.microsoft.com/office/drawing/2014/main" id="{8967614E-086D-B06F-5799-F1BE0E757C02}"/>
              </a:ext>
            </a:extLst>
          </p:cNvPr>
          <p:cNvSpPr txBox="1"/>
          <p:nvPr/>
        </p:nvSpPr>
        <p:spPr>
          <a:xfrm>
            <a:off x="1403648" y="6275985"/>
            <a:ext cx="4958442" cy="492443"/>
          </a:xfrm>
          <a:prstGeom prst="rect">
            <a:avLst/>
          </a:prstGeom>
          <a:noFill/>
        </p:spPr>
        <p:txBody>
          <a:bodyPr wrap="square">
            <a:spAutoFit/>
          </a:bodyPr>
          <a:lstStyle/>
          <a:p>
            <a:r>
              <a:rPr lang="nl-NL" sz="800" dirty="0">
                <a:hlinkClick r:id="rId4"/>
              </a:rPr>
              <a:t>https://www.youtube.com/watch?v=C3YfT8jfa9k</a:t>
            </a:r>
            <a:endParaRPr lang="nl-NL" sz="800" dirty="0"/>
          </a:p>
          <a:p>
            <a:endParaRPr lang="nl-NL" dirty="0"/>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TotalTime>
  <Words>817</Words>
  <Application>Microsoft Office PowerPoint</Application>
  <PresentationFormat>Diavoorstelling (4:3)</PresentationFormat>
  <Paragraphs>204</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504</cp:revision>
  <dcterms:created xsi:type="dcterms:W3CDTF">2021-06-08T06:13:59Z</dcterms:created>
  <dcterms:modified xsi:type="dcterms:W3CDTF">2023-03-21T10:42:34Z</dcterms:modified>
</cp:coreProperties>
</file>