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1505" r:id="rId2"/>
    <p:sldId id="548" r:id="rId3"/>
    <p:sldId id="1483" r:id="rId4"/>
    <p:sldId id="1480" r:id="rId5"/>
    <p:sldId id="1502" r:id="rId6"/>
    <p:sldId id="1503" r:id="rId7"/>
    <p:sldId id="1476" r:id="rId8"/>
    <p:sldId id="1477" r:id="rId9"/>
    <p:sldId id="1478" r:id="rId10"/>
    <p:sldId id="1224" r:id="rId11"/>
    <p:sldId id="1482" r:id="rId12"/>
    <p:sldId id="1475" r:id="rId13"/>
    <p:sldId id="934" r:id="rId14"/>
    <p:sldId id="1499" r:id="rId15"/>
    <p:sldId id="1215" r:id="rId16"/>
    <p:sldId id="444" r:id="rId17"/>
    <p:sldId id="267" r:id="rId18"/>
    <p:sldId id="1497" r:id="rId19"/>
    <p:sldId id="1500" r:id="rId20"/>
    <p:sldId id="264" r:id="rId21"/>
    <p:sldId id="1252" r:id="rId22"/>
    <p:sldId id="1498" r:id="rId23"/>
    <p:sldId id="1504" r:id="rId24"/>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amloze sectie" id="{2DC586F4-587D-43DD-A84F-FB07543573DE}">
          <p14:sldIdLst>
            <p14:sldId id="1505"/>
            <p14:sldId id="548"/>
            <p14:sldId id="1483"/>
            <p14:sldId id="1480"/>
            <p14:sldId id="1502"/>
            <p14:sldId id="1503"/>
            <p14:sldId id="1476"/>
            <p14:sldId id="1477"/>
            <p14:sldId id="1478"/>
            <p14:sldId id="1224"/>
            <p14:sldId id="1482"/>
            <p14:sldId id="1475"/>
            <p14:sldId id="934"/>
            <p14:sldId id="1499"/>
            <p14:sldId id="1215"/>
            <p14:sldId id="444"/>
            <p14:sldId id="267"/>
            <p14:sldId id="1497"/>
            <p14:sldId id="1500"/>
            <p14:sldId id="264"/>
            <p14:sldId id="1252"/>
            <p14:sldId id="1498"/>
            <p14:sldId id="150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msel, Marjan ter" initials="HMt" lastIdx="1" clrIdx="0">
    <p:extLst>
      <p:ext uri="{19B8F6BF-5375-455C-9EA6-DF929625EA0E}">
        <p15:presenceInfo xmlns:p15="http://schemas.microsoft.com/office/powerpoint/2012/main" userId="S::M.Harmsel@kentalis.nl::5bf7b4e5-383a-4bf6-a1ba-3724f9cc09c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EF6EE"/>
    <a:srgbClr val="F4FAF4"/>
    <a:srgbClr val="DBED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391" autoAdjust="0"/>
    <p:restoredTop sz="77570" autoAdjust="0"/>
  </p:normalViewPr>
  <p:slideViewPr>
    <p:cSldViewPr>
      <p:cViewPr varScale="1">
        <p:scale>
          <a:sx n="63" d="100"/>
          <a:sy n="63" d="100"/>
        </p:scale>
        <p:origin x="1824"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5750" cy="511813"/>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sz="quarter" idx="1"/>
          </p:nvPr>
        </p:nvSpPr>
        <p:spPr>
          <a:xfrm>
            <a:off x="4021878" y="3"/>
            <a:ext cx="3075750"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28-3-2023</a:t>
            </a:fld>
            <a:endParaRPr lang="nl-NL" dirty="0"/>
          </a:p>
        </p:txBody>
      </p:sp>
      <p:sp>
        <p:nvSpPr>
          <p:cNvPr id="4" name="Tijdelijke aanduiding voor voettekst 3"/>
          <p:cNvSpPr>
            <a:spLocks noGrp="1"/>
          </p:cNvSpPr>
          <p:nvPr>
            <p:ph type="ftr" sz="quarter" idx="2"/>
          </p:nvPr>
        </p:nvSpPr>
        <p:spPr>
          <a:xfrm>
            <a:off x="0" y="9721155"/>
            <a:ext cx="3075750" cy="511812"/>
          </a:xfrm>
          <a:prstGeom prst="rect">
            <a:avLst/>
          </a:prstGeom>
        </p:spPr>
        <p:txBody>
          <a:bodyPr vert="horz" lIns="95390" tIns="47695" rIns="95390" bIns="47695" rtlCol="0" anchor="b"/>
          <a:lstStyle>
            <a:lvl1pPr algn="l">
              <a:defRPr sz="1300"/>
            </a:lvl1pPr>
          </a:lstStyle>
          <a:p>
            <a:endParaRPr lang="nl-NL" dirty="0"/>
          </a:p>
        </p:txBody>
      </p:sp>
      <p:sp>
        <p:nvSpPr>
          <p:cNvPr id="5" name="Tijdelijke aanduiding voor dianummer 4"/>
          <p:cNvSpPr>
            <a:spLocks noGrp="1"/>
          </p:cNvSpPr>
          <p:nvPr>
            <p:ph type="sldNum" sz="quarter" idx="3"/>
          </p:nvPr>
        </p:nvSpPr>
        <p:spPr>
          <a:xfrm>
            <a:off x="4021878" y="9721155"/>
            <a:ext cx="3075750"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‹nr.›</a:t>
            </a:fld>
            <a:endParaRPr lang="nl-NL" dirty="0"/>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6363" cy="511730"/>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idx="1"/>
          </p:nvPr>
        </p:nvSpPr>
        <p:spPr>
          <a:xfrm>
            <a:off x="4021294" y="9"/>
            <a:ext cx="3076363"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28-3-2023</a:t>
            </a:fld>
            <a:endParaRPr lang="nl-NL" dirty="0"/>
          </a:p>
        </p:txBody>
      </p:sp>
      <p:sp>
        <p:nvSpPr>
          <p:cNvPr id="4" name="Tijdelijke aanduiding voor dia-afbeelding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390" tIns="47695" rIns="95390" bIns="47695" rtlCol="0" anchor="ctr"/>
          <a:lstStyle/>
          <a:p>
            <a:endParaRPr lang="nl-NL" dirty="0"/>
          </a:p>
        </p:txBody>
      </p:sp>
      <p:sp>
        <p:nvSpPr>
          <p:cNvPr id="5" name="Tijdelijke aanduiding voor notities 4"/>
          <p:cNvSpPr>
            <a:spLocks noGrp="1"/>
          </p:cNvSpPr>
          <p:nvPr>
            <p:ph type="body" sz="quarter" idx="3"/>
          </p:nvPr>
        </p:nvSpPr>
        <p:spPr>
          <a:xfrm>
            <a:off x="709931" y="4861441"/>
            <a:ext cx="567944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6363" cy="511730"/>
          </a:xfrm>
          <a:prstGeom prst="rect">
            <a:avLst/>
          </a:prstGeom>
        </p:spPr>
        <p:txBody>
          <a:bodyPr vert="horz" lIns="95390" tIns="47695" rIns="95390" bIns="47695" rtlCol="0" anchor="b"/>
          <a:lstStyle>
            <a:lvl1pPr algn="l">
              <a:defRPr sz="1300"/>
            </a:lvl1pPr>
          </a:lstStyle>
          <a:p>
            <a:endParaRPr lang="nl-NL" dirty="0"/>
          </a:p>
        </p:txBody>
      </p:sp>
      <p:sp>
        <p:nvSpPr>
          <p:cNvPr id="7" name="Tijdelijke aanduiding voor dianummer 6"/>
          <p:cNvSpPr>
            <a:spLocks noGrp="1"/>
          </p:cNvSpPr>
          <p:nvPr>
            <p:ph type="sldNum" sz="quarter" idx="5"/>
          </p:nvPr>
        </p:nvSpPr>
        <p:spPr>
          <a:xfrm>
            <a:off x="4021294" y="9721128"/>
            <a:ext cx="3076363"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‹nr.›</a:t>
            </a:fld>
            <a:endParaRPr lang="nl-NL" dirty="0"/>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fontAlgn="t"/>
            <a:r>
              <a:rPr lang="nl-NL" sz="1200" b="1" kern="1200" dirty="0">
                <a:solidFill>
                  <a:schemeClr val="tx1"/>
                </a:solidFill>
                <a:effectLst/>
                <a:latin typeface="+mn-lt"/>
                <a:ea typeface="+mn-ea"/>
                <a:cs typeface="+mn-cs"/>
              </a:rPr>
              <a:t>Woordenoverzicht</a:t>
            </a:r>
          </a:p>
          <a:p>
            <a:pPr fontAlgn="t"/>
            <a:r>
              <a:rPr lang="nl-NL" sz="1200" b="1" kern="1200" dirty="0">
                <a:solidFill>
                  <a:schemeClr val="tx1"/>
                </a:solidFill>
                <a:effectLst/>
                <a:latin typeface="+mn-lt"/>
                <a:ea typeface="+mn-ea"/>
                <a:cs typeface="+mn-cs"/>
              </a:rPr>
              <a:t>zo’n:</a:t>
            </a:r>
            <a:r>
              <a:rPr lang="nl-NL" sz="1200" kern="1200" dirty="0">
                <a:solidFill>
                  <a:schemeClr val="tx1"/>
                </a:solidFill>
                <a:effectLst/>
                <a:latin typeface="+mn-lt"/>
                <a:ea typeface="+mn-ea"/>
                <a:cs typeface="+mn-cs"/>
              </a:rPr>
              <a:t> ongeveer</a:t>
            </a:r>
          </a:p>
          <a:p>
            <a:pPr fontAlgn="t"/>
            <a:r>
              <a:rPr lang="nl-NL" sz="1200" b="1" kern="1200" dirty="0">
                <a:solidFill>
                  <a:schemeClr val="tx1"/>
                </a:solidFill>
                <a:effectLst/>
                <a:latin typeface="+mn-lt"/>
                <a:ea typeface="+mn-ea"/>
                <a:cs typeface="+mn-cs"/>
              </a:rPr>
              <a:t>de alleseter: </a:t>
            </a:r>
            <a:r>
              <a:rPr lang="nl-NL" sz="1200" kern="1200" dirty="0">
                <a:solidFill>
                  <a:schemeClr val="tx1"/>
                </a:solidFill>
                <a:effectLst/>
                <a:latin typeface="+mn-lt"/>
                <a:ea typeface="+mn-ea"/>
                <a:cs typeface="+mn-cs"/>
              </a:rPr>
              <a:t>het dier dat zowel planten als dieren eet</a:t>
            </a:r>
          </a:p>
          <a:p>
            <a:pPr fontAlgn="t"/>
            <a:r>
              <a:rPr lang="nl-NL" sz="1200" b="1" kern="1200" dirty="0">
                <a:solidFill>
                  <a:schemeClr val="tx1"/>
                </a:solidFill>
                <a:effectLst/>
                <a:latin typeface="+mn-lt"/>
                <a:ea typeface="+mn-ea"/>
                <a:cs typeface="+mn-cs"/>
              </a:rPr>
              <a:t>bestaan uit: </a:t>
            </a:r>
            <a:r>
              <a:rPr lang="nl-NL" sz="1200" kern="1200" dirty="0">
                <a:solidFill>
                  <a:schemeClr val="tx1"/>
                </a:solidFill>
                <a:effectLst/>
                <a:latin typeface="+mn-lt"/>
                <a:ea typeface="+mn-ea"/>
                <a:cs typeface="+mn-cs"/>
              </a:rPr>
              <a:t>opgebouwd zijn uit, hebben</a:t>
            </a:r>
          </a:p>
          <a:p>
            <a:pPr fontAlgn="t"/>
            <a:r>
              <a:rPr lang="nl-NL" sz="1200" b="1" kern="1200" dirty="0">
                <a:solidFill>
                  <a:schemeClr val="tx1"/>
                </a:solidFill>
                <a:effectLst/>
                <a:latin typeface="+mn-lt"/>
                <a:ea typeface="+mn-ea"/>
                <a:cs typeface="+mn-cs"/>
              </a:rPr>
              <a:t>de helling: </a:t>
            </a:r>
            <a:r>
              <a:rPr lang="nl-NL" sz="1200" kern="1200" dirty="0">
                <a:solidFill>
                  <a:schemeClr val="tx1"/>
                </a:solidFill>
                <a:effectLst/>
                <a:latin typeface="+mn-lt"/>
                <a:ea typeface="+mn-ea"/>
                <a:cs typeface="+mn-cs"/>
              </a:rPr>
              <a:t>het stuk land dat schuin afloopt</a:t>
            </a:r>
          </a:p>
          <a:p>
            <a:pPr fontAlgn="t"/>
            <a:r>
              <a:rPr lang="nl-NL" sz="1200" b="1" kern="1200" dirty="0">
                <a:solidFill>
                  <a:schemeClr val="tx1"/>
                </a:solidFill>
                <a:effectLst/>
                <a:latin typeface="+mn-lt"/>
                <a:ea typeface="+mn-ea"/>
                <a:cs typeface="+mn-cs"/>
              </a:rPr>
              <a:t>aantrekkelijk: </a:t>
            </a:r>
            <a:r>
              <a:rPr lang="nl-NL" sz="1200" kern="1200" dirty="0">
                <a:solidFill>
                  <a:schemeClr val="tx1"/>
                </a:solidFill>
                <a:effectLst/>
                <a:latin typeface="+mn-lt"/>
                <a:ea typeface="+mn-ea"/>
                <a:cs typeface="+mn-cs"/>
              </a:rPr>
              <a:t>prettig</a:t>
            </a:r>
          </a:p>
          <a:p>
            <a:pPr fontAlgn="t"/>
            <a:r>
              <a:rPr lang="nl-NL" sz="1200" b="1" kern="1200" dirty="0">
                <a:solidFill>
                  <a:schemeClr val="tx1"/>
                </a:solidFill>
                <a:effectLst/>
                <a:latin typeface="+mn-lt"/>
                <a:ea typeface="+mn-ea"/>
                <a:cs typeface="+mn-cs"/>
              </a:rPr>
              <a:t>aantasten: </a:t>
            </a:r>
            <a:r>
              <a:rPr lang="nl-NL" sz="1200" kern="1200" dirty="0">
                <a:solidFill>
                  <a:schemeClr val="tx1"/>
                </a:solidFill>
                <a:effectLst/>
                <a:latin typeface="+mn-lt"/>
                <a:ea typeface="+mn-ea"/>
                <a:cs typeface="+mn-cs"/>
              </a:rPr>
              <a:t>beschadigen</a:t>
            </a:r>
          </a:p>
          <a:p>
            <a:pPr fontAlgn="t"/>
            <a:r>
              <a:rPr lang="nl-NL" sz="1200" b="1" kern="1200" dirty="0">
                <a:solidFill>
                  <a:schemeClr val="tx1"/>
                </a:solidFill>
                <a:effectLst/>
                <a:latin typeface="+mn-lt"/>
                <a:ea typeface="+mn-ea"/>
                <a:cs typeface="+mn-cs"/>
              </a:rPr>
              <a:t>het leefgebied: </a:t>
            </a:r>
            <a:r>
              <a:rPr lang="nl-NL" sz="1200" kern="1200" dirty="0">
                <a:solidFill>
                  <a:schemeClr val="tx1"/>
                </a:solidFill>
                <a:effectLst/>
                <a:latin typeface="+mn-lt"/>
                <a:ea typeface="+mn-ea"/>
                <a:cs typeface="+mn-cs"/>
              </a:rPr>
              <a:t>de plek waar mensen of dieren leven</a:t>
            </a:r>
          </a:p>
          <a:p>
            <a:pPr fontAlgn="t"/>
            <a:r>
              <a:rPr lang="nl-NL" sz="1200" b="1" kern="1200" dirty="0">
                <a:solidFill>
                  <a:schemeClr val="tx1"/>
                </a:solidFill>
                <a:effectLst/>
                <a:latin typeface="+mn-lt"/>
                <a:ea typeface="+mn-ea"/>
                <a:cs typeface="+mn-cs"/>
              </a:rPr>
              <a:t>vernielen: </a:t>
            </a:r>
            <a:r>
              <a:rPr lang="nl-NL" sz="1200" kern="1200" dirty="0">
                <a:solidFill>
                  <a:schemeClr val="tx1"/>
                </a:solidFill>
                <a:effectLst/>
                <a:latin typeface="+mn-lt"/>
                <a:ea typeface="+mn-ea"/>
                <a:cs typeface="+mn-cs"/>
              </a:rPr>
              <a:t>helemaal kapotmaken</a:t>
            </a:r>
          </a:p>
          <a:p>
            <a:pPr fontAlgn="t"/>
            <a:r>
              <a:rPr lang="nl-NL" sz="1200" b="1" kern="1200" dirty="0">
                <a:solidFill>
                  <a:schemeClr val="tx1"/>
                </a:solidFill>
                <a:effectLst/>
                <a:latin typeface="+mn-lt"/>
                <a:ea typeface="+mn-ea"/>
                <a:cs typeface="+mn-cs"/>
              </a:rPr>
              <a:t>kunst-: </a:t>
            </a:r>
            <a:r>
              <a:rPr lang="nl-NL" sz="1200" kern="1200" dirty="0">
                <a:solidFill>
                  <a:schemeClr val="tx1"/>
                </a:solidFill>
                <a:effectLst/>
                <a:latin typeface="+mn-lt"/>
                <a:ea typeface="+mn-ea"/>
                <a:cs typeface="+mn-cs"/>
              </a:rPr>
              <a:t>namaak-</a:t>
            </a:r>
          </a:p>
          <a:p>
            <a:pPr fontAlgn="t"/>
            <a:r>
              <a:rPr lang="nl-NL" sz="1200" b="1" kern="1200" dirty="0">
                <a:solidFill>
                  <a:schemeClr val="tx1"/>
                </a:solidFill>
                <a:effectLst/>
                <a:latin typeface="+mn-lt"/>
                <a:ea typeface="+mn-ea"/>
                <a:cs typeface="+mn-cs"/>
              </a:rPr>
              <a:t>de bedoeling: </a:t>
            </a:r>
            <a:r>
              <a:rPr lang="nl-NL" sz="1200" kern="1200" dirty="0">
                <a:solidFill>
                  <a:schemeClr val="tx1"/>
                </a:solidFill>
                <a:effectLst/>
                <a:latin typeface="+mn-lt"/>
                <a:ea typeface="+mn-ea"/>
                <a:cs typeface="+mn-cs"/>
              </a:rPr>
              <a:t>dat wat je wilt bereiken</a:t>
            </a: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10</a:t>
            </a:fld>
            <a:endParaRPr lang="nl-NL" dirty="0"/>
          </a:p>
        </p:txBody>
      </p:sp>
    </p:spTree>
    <p:extLst>
      <p:ext uri="{BB962C8B-B14F-4D97-AF65-F5344CB8AC3E}">
        <p14:creationId xmlns:p14="http://schemas.microsoft.com/office/powerpoint/2010/main" val="39476502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11</a:t>
            </a:fld>
            <a:endParaRPr lang="nl-NL" dirty="0"/>
          </a:p>
        </p:txBody>
      </p:sp>
    </p:spTree>
    <p:extLst>
      <p:ext uri="{BB962C8B-B14F-4D97-AF65-F5344CB8AC3E}">
        <p14:creationId xmlns:p14="http://schemas.microsoft.com/office/powerpoint/2010/main" val="32005623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12</a:t>
            </a:fld>
            <a:endParaRPr lang="nl-NL" dirty="0"/>
          </a:p>
        </p:txBody>
      </p:sp>
    </p:spTree>
    <p:extLst>
      <p:ext uri="{BB962C8B-B14F-4D97-AF65-F5344CB8AC3E}">
        <p14:creationId xmlns:p14="http://schemas.microsoft.com/office/powerpoint/2010/main" val="10134792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a:t>
            </a:fld>
            <a:endParaRPr lang="nl-NL" dirty="0"/>
          </a:p>
        </p:txBody>
      </p:sp>
    </p:spTree>
    <p:extLst>
      <p:ext uri="{BB962C8B-B14F-4D97-AF65-F5344CB8AC3E}">
        <p14:creationId xmlns:p14="http://schemas.microsoft.com/office/powerpoint/2010/main" val="268449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3</a:t>
            </a:fld>
            <a:endParaRPr lang="nl-NL" dirty="0"/>
          </a:p>
        </p:txBody>
      </p:sp>
    </p:spTree>
    <p:extLst>
      <p:ext uri="{BB962C8B-B14F-4D97-AF65-F5344CB8AC3E}">
        <p14:creationId xmlns:p14="http://schemas.microsoft.com/office/powerpoint/2010/main" val="16469914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dirty="0"/>
          </a:p>
        </p:txBody>
      </p:sp>
    </p:spTree>
    <p:extLst>
      <p:ext uri="{BB962C8B-B14F-4D97-AF65-F5344CB8AC3E}">
        <p14:creationId xmlns:p14="http://schemas.microsoft.com/office/powerpoint/2010/main" val="38206948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dirty="0"/>
          </a:p>
        </p:txBody>
      </p:sp>
    </p:spTree>
    <p:extLst>
      <p:ext uri="{BB962C8B-B14F-4D97-AF65-F5344CB8AC3E}">
        <p14:creationId xmlns:p14="http://schemas.microsoft.com/office/powerpoint/2010/main" val="1036353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dirty="0"/>
          </a:p>
        </p:txBody>
      </p:sp>
    </p:spTree>
    <p:extLst>
      <p:ext uri="{BB962C8B-B14F-4D97-AF65-F5344CB8AC3E}">
        <p14:creationId xmlns:p14="http://schemas.microsoft.com/office/powerpoint/2010/main" val="39567585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dirty="0"/>
          </a:p>
        </p:txBody>
      </p:sp>
    </p:spTree>
    <p:extLst>
      <p:ext uri="{BB962C8B-B14F-4D97-AF65-F5344CB8AC3E}">
        <p14:creationId xmlns:p14="http://schemas.microsoft.com/office/powerpoint/2010/main" val="25159687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dirty="0"/>
          </a:p>
        </p:txBody>
      </p:sp>
    </p:spTree>
    <p:extLst>
      <p:ext uri="{BB962C8B-B14F-4D97-AF65-F5344CB8AC3E}">
        <p14:creationId xmlns:p14="http://schemas.microsoft.com/office/powerpoint/2010/main" val="24654115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dirty="0"/>
          </a:p>
        </p:txBody>
      </p:sp>
    </p:spTree>
    <p:extLst>
      <p:ext uri="{BB962C8B-B14F-4D97-AF65-F5344CB8AC3E}">
        <p14:creationId xmlns:p14="http://schemas.microsoft.com/office/powerpoint/2010/main" val="10193853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28-3-2023</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28-3-2023</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28-3-2023</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28-3-2023</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28-3-2023</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28-3-2023</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28-3-2023</a:t>
            </a:fld>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28-3-2023</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28-3-2023</a:t>
            </a:fld>
            <a:endParaRPr lang="nl-NL" dirty="0"/>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28-3-2023</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28-3-2023</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28-3-2023</a:t>
            </a:fld>
            <a:endParaRPr lang="nl-NL" dirty="0"/>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image" Target="../media/image28.jpe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5" Type="http://schemas.openxmlformats.org/officeDocument/2006/relationships/image" Target="../media/image31.jpeg"/><Relationship Id="rId4" Type="http://schemas.openxmlformats.org/officeDocument/2006/relationships/image" Target="../media/image30.jpeg"/></Relationships>
</file>

<file path=ppt/slides/_rels/slide17.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23.png"/><Relationship Id="rId7" Type="http://schemas.openxmlformats.org/officeDocument/2006/relationships/image" Target="../media/image36.jpeg"/><Relationship Id="rId12" Type="http://schemas.openxmlformats.org/officeDocument/2006/relationships/image" Target="../media/image19.jpe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35.jpeg"/><Relationship Id="rId11" Type="http://schemas.openxmlformats.org/officeDocument/2006/relationships/image" Target="../media/image18.jpeg"/><Relationship Id="rId5" Type="http://schemas.openxmlformats.org/officeDocument/2006/relationships/image" Target="../media/image34.jpeg"/><Relationship Id="rId10" Type="http://schemas.openxmlformats.org/officeDocument/2006/relationships/image" Target="../media/image17.jpeg"/><Relationship Id="rId4" Type="http://schemas.openxmlformats.org/officeDocument/2006/relationships/image" Target="../media/image33.jpeg"/><Relationship Id="rId9" Type="http://schemas.openxmlformats.org/officeDocument/2006/relationships/image" Target="../media/image38.jpe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19.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image" Target="../media/image44.png"/><Relationship Id="rId7" Type="http://schemas.openxmlformats.org/officeDocument/2006/relationships/image" Target="../media/image47.jpeg"/><Relationship Id="rId2" Type="http://schemas.openxmlformats.org/officeDocument/2006/relationships/image" Target="../media/image43.png"/><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46.png"/><Relationship Id="rId4" Type="http://schemas.openxmlformats.org/officeDocument/2006/relationships/image" Target="../media/image45.jpeg"/><Relationship Id="rId9" Type="http://schemas.openxmlformats.org/officeDocument/2006/relationships/image" Target="../media/image49.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 Id="rId5" Type="http://schemas.openxmlformats.org/officeDocument/2006/relationships/image" Target="../media/image51.jpeg"/><Relationship Id="rId4" Type="http://schemas.openxmlformats.org/officeDocument/2006/relationships/image" Target="../media/image50.jpe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52.png"/><Relationship Id="rId1" Type="http://schemas.openxmlformats.org/officeDocument/2006/relationships/slideLayout" Target="../slideLayouts/slideLayout7.xml"/><Relationship Id="rId6" Type="http://schemas.openxmlformats.org/officeDocument/2006/relationships/image" Target="../media/image55.jpeg"/><Relationship Id="rId5" Type="http://schemas.openxmlformats.org/officeDocument/2006/relationships/image" Target="../media/image54.jpeg"/><Relationship Id="rId4" Type="http://schemas.openxmlformats.org/officeDocument/2006/relationships/image" Target="../media/image53.png"/></Relationships>
</file>

<file path=ppt/slides/_rels/slide22.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59.jpeg"/><Relationship Id="rId5" Type="http://schemas.openxmlformats.org/officeDocument/2006/relationships/image" Target="../media/image58.jpeg"/><Relationship Id="rId4" Type="http://schemas.openxmlformats.org/officeDocument/2006/relationships/image" Target="../media/image57.jpeg"/></Relationships>
</file>

<file path=ppt/slides/_rels/slide23.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hyperlink" Target="https://mudmasters.nl/wp-content/uploads/2022/05/Homepage-video-2022-NL-en-COM-1.mp4" TargetMode="Externa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6512" y="0"/>
            <a:ext cx="9252520" cy="6858000"/>
          </a:xfrm>
        </p:spPr>
        <p:txBody>
          <a:bodyPr>
            <a:noAutofit/>
          </a:bodyPr>
          <a:lstStyle/>
          <a:p>
            <a:pPr marL="0" lvl="0" indent="0">
              <a:buNone/>
            </a:pPr>
            <a:r>
              <a:rPr lang="nl-NL" sz="1900" u="sng" dirty="0" err="1">
                <a:solidFill>
                  <a:prstClr val="black"/>
                </a:solidFill>
              </a:rPr>
              <a:t>Semantisatieverhaal</a:t>
            </a:r>
            <a:r>
              <a:rPr lang="nl-NL" sz="1900" u="sng" dirty="0">
                <a:solidFill>
                  <a:prstClr val="black"/>
                </a:solidFill>
              </a:rPr>
              <a:t> A:</a:t>
            </a:r>
          </a:p>
          <a:p>
            <a:pPr marL="0" indent="0">
              <a:spcBef>
                <a:spcPts val="200"/>
              </a:spcBef>
              <a:spcAft>
                <a:spcPts val="200"/>
              </a:spcAft>
              <a:buNone/>
            </a:pPr>
            <a:r>
              <a:rPr lang="nl-NL" sz="2000" dirty="0">
                <a:ea typeface="Times New Roman" panose="02020603050405020304" pitchFamily="18" charset="0"/>
                <a:cs typeface="Arial" panose="020B0604020202020204" pitchFamily="34" charset="0"/>
              </a:rPr>
              <a:t>Elk jaar doe ik met mijn kinderen mee aan een mudrun. Dat is een hardloopwedstrijd met modder. De </a:t>
            </a:r>
            <a:r>
              <a:rPr lang="nl-NL" sz="2000" b="1" u="sng" dirty="0">
                <a:ea typeface="Times New Roman" panose="02020603050405020304" pitchFamily="18" charset="0"/>
                <a:cs typeface="Arial" panose="020B0604020202020204" pitchFamily="34" charset="0"/>
              </a:rPr>
              <a:t>bedoeling</a:t>
            </a:r>
            <a:r>
              <a:rPr lang="nl-NL" sz="2000" dirty="0">
                <a:ea typeface="Times New Roman" panose="02020603050405020304" pitchFamily="18" charset="0"/>
                <a:cs typeface="Arial" panose="020B0604020202020204" pitchFamily="34" charset="0"/>
              </a:rPr>
              <a:t> of </a:t>
            </a:r>
            <a:r>
              <a:rPr lang="nl-NL" sz="2000" b="1" i="1" dirty="0">
                <a:ea typeface="Times New Roman" panose="02020603050405020304" pitchFamily="18" charset="0"/>
                <a:cs typeface="Arial" panose="020B0604020202020204" pitchFamily="34" charset="0"/>
              </a:rPr>
              <a:t>dat wat je wilt bereiken</a:t>
            </a:r>
            <a:r>
              <a:rPr lang="nl-NL" sz="2000" dirty="0">
                <a:ea typeface="Times New Roman" panose="02020603050405020304" pitchFamily="18" charset="0"/>
                <a:cs typeface="Arial" panose="020B0604020202020204" pitchFamily="34" charset="0"/>
              </a:rPr>
              <a:t> is dat je zo vies mogelijk bij de finish komt. </a:t>
            </a:r>
            <a:r>
              <a:rPr lang="nl-NL" sz="2000" dirty="0">
                <a:solidFill>
                  <a:srgbClr val="00B050"/>
                </a:solidFill>
                <a:ea typeface="Times New Roman" panose="02020603050405020304" pitchFamily="18" charset="0"/>
                <a:cs typeface="Arial" panose="020B0604020202020204" pitchFamily="34" charset="0"/>
              </a:rPr>
              <a:t>(klik op de link voor een 20 sec filmpje als je wil)</a:t>
            </a:r>
            <a:r>
              <a:rPr lang="nl-NL" sz="2000" dirty="0">
                <a:ea typeface="Times New Roman" panose="02020603050405020304" pitchFamily="18" charset="0"/>
                <a:cs typeface="Arial" panose="020B0604020202020204" pitchFamily="34" charset="0"/>
              </a:rPr>
              <a:t> Er wordt een parcours gebouwd ergens in de natuur. Meestal in een weiland. Je moet opletten voor </a:t>
            </a:r>
            <a:r>
              <a:rPr lang="nl-NL" sz="2000" b="1" u="sng" dirty="0">
                <a:ea typeface="Times New Roman" panose="02020603050405020304" pitchFamily="18" charset="0"/>
                <a:cs typeface="Arial" panose="020B0604020202020204" pitchFamily="34" charset="0"/>
              </a:rPr>
              <a:t>leefgebieden</a:t>
            </a:r>
            <a:r>
              <a:rPr lang="nl-NL" sz="2000" dirty="0">
                <a:ea typeface="Times New Roman" panose="02020603050405020304" pitchFamily="18" charset="0"/>
                <a:cs typeface="Arial" panose="020B0604020202020204" pitchFamily="34" charset="0"/>
              </a:rPr>
              <a:t>. Het leefgebied is </a:t>
            </a:r>
            <a:r>
              <a:rPr lang="nl-NL" sz="2000" b="1" i="1" dirty="0">
                <a:ea typeface="Times New Roman" panose="02020603050405020304" pitchFamily="18" charset="0"/>
                <a:cs typeface="Arial" panose="020B0604020202020204" pitchFamily="34" charset="0"/>
              </a:rPr>
              <a:t>de plek waar mensen of dieren leven</a:t>
            </a:r>
            <a:r>
              <a:rPr lang="nl-NL" sz="2000" dirty="0">
                <a:ea typeface="Times New Roman" panose="02020603050405020304" pitchFamily="18" charset="0"/>
                <a:cs typeface="Arial" panose="020B0604020202020204" pitchFamily="34" charset="0"/>
              </a:rPr>
              <a:t>. Die wil je niet </a:t>
            </a:r>
            <a:r>
              <a:rPr lang="nl-NL" sz="2000" b="1" u="sng" dirty="0">
                <a:ea typeface="Times New Roman" panose="02020603050405020304" pitchFamily="18" charset="0"/>
                <a:cs typeface="Arial" panose="020B0604020202020204" pitchFamily="34" charset="0"/>
              </a:rPr>
              <a:t>aantasten</a:t>
            </a:r>
            <a:r>
              <a:rPr lang="nl-NL" sz="2000" dirty="0">
                <a:ea typeface="Times New Roman" panose="02020603050405020304" pitchFamily="18" charset="0"/>
                <a:cs typeface="Arial" panose="020B0604020202020204" pitchFamily="34" charset="0"/>
              </a:rPr>
              <a:t> met een mudrun. We moeten zuinig zijn op de natuur en deze dus proberen niet aan te tasten of te </a:t>
            </a:r>
            <a:r>
              <a:rPr lang="nl-NL" sz="2000" b="1" i="1" dirty="0">
                <a:ea typeface="Times New Roman" panose="02020603050405020304" pitchFamily="18" charset="0"/>
                <a:cs typeface="Arial" panose="020B0604020202020204" pitchFamily="34" charset="0"/>
              </a:rPr>
              <a:t>beschadigen</a:t>
            </a:r>
            <a:r>
              <a:rPr lang="nl-NL" sz="2000" dirty="0">
                <a:ea typeface="Times New Roman" panose="02020603050405020304" pitchFamily="18" charset="0"/>
                <a:cs typeface="Arial" panose="020B0604020202020204" pitchFamily="34" charset="0"/>
              </a:rPr>
              <a:t>. Ladingen modder en honderden mensen die door een leefgebied rennen, </a:t>
            </a:r>
            <a:r>
              <a:rPr lang="nl-NL" sz="2000" b="1" u="sng" dirty="0">
                <a:ea typeface="Times New Roman" panose="02020603050405020304" pitchFamily="18" charset="0"/>
                <a:cs typeface="Arial" panose="020B0604020202020204" pitchFamily="34" charset="0"/>
              </a:rPr>
              <a:t>vernielen</a:t>
            </a:r>
            <a:r>
              <a:rPr lang="nl-NL" sz="2000" dirty="0">
                <a:ea typeface="Times New Roman" panose="02020603050405020304" pitchFamily="18" charset="0"/>
                <a:cs typeface="Arial" panose="020B0604020202020204" pitchFamily="34" charset="0"/>
              </a:rPr>
              <a:t> natuurlijk de grond. Dan wordt de grond dus </a:t>
            </a:r>
            <a:r>
              <a:rPr lang="nl-NL" sz="2000" b="1" i="1" dirty="0">
                <a:ea typeface="Times New Roman" panose="02020603050405020304" pitchFamily="18" charset="0"/>
                <a:cs typeface="Arial" panose="020B0604020202020204" pitchFamily="34" charset="0"/>
              </a:rPr>
              <a:t>helemaal kapot gemaakt</a:t>
            </a:r>
            <a:r>
              <a:rPr lang="nl-NL" sz="2000" dirty="0">
                <a:ea typeface="Times New Roman" panose="02020603050405020304" pitchFamily="18" charset="0"/>
                <a:cs typeface="Arial" panose="020B0604020202020204" pitchFamily="34" charset="0"/>
              </a:rPr>
              <a:t>. Het parcours van een mudrun </a:t>
            </a:r>
            <a:r>
              <a:rPr lang="nl-NL" sz="2000" b="1" u="sng" dirty="0">
                <a:ea typeface="Times New Roman" panose="02020603050405020304" pitchFamily="18" charset="0"/>
                <a:cs typeface="Arial" panose="020B0604020202020204" pitchFamily="34" charset="0"/>
              </a:rPr>
              <a:t>bestaat uit</a:t>
            </a:r>
            <a:r>
              <a:rPr lang="nl-NL" sz="2000" dirty="0">
                <a:ea typeface="Times New Roman" panose="02020603050405020304" pitchFamily="18" charset="0"/>
                <a:cs typeface="Arial" panose="020B0604020202020204" pitchFamily="34" charset="0"/>
              </a:rPr>
              <a:t> of </a:t>
            </a:r>
            <a:r>
              <a:rPr lang="nl-NL" sz="2000" b="1" i="1" dirty="0">
                <a:ea typeface="Times New Roman" panose="02020603050405020304" pitchFamily="18" charset="0"/>
                <a:cs typeface="Arial" panose="020B0604020202020204" pitchFamily="34" charset="0"/>
              </a:rPr>
              <a:t>is opgebouwd uit, heeft</a:t>
            </a:r>
            <a:r>
              <a:rPr lang="nl-NL" sz="2000" dirty="0">
                <a:ea typeface="Times New Roman" panose="02020603050405020304" pitchFamily="18" charset="0"/>
                <a:cs typeface="Arial" panose="020B0604020202020204" pitchFamily="34" charset="0"/>
              </a:rPr>
              <a:t> verschillende hindernissen waar je overheen moet. Zo zijn er </a:t>
            </a:r>
            <a:r>
              <a:rPr lang="nl-NL" sz="2000" b="1" u="sng" dirty="0">
                <a:ea typeface="Times New Roman" panose="02020603050405020304" pitchFamily="18" charset="0"/>
                <a:cs typeface="Arial" panose="020B0604020202020204" pitchFamily="34" charset="0"/>
              </a:rPr>
              <a:t>hellingen</a:t>
            </a:r>
            <a:r>
              <a:rPr lang="nl-NL" sz="2000" dirty="0">
                <a:ea typeface="Times New Roman" panose="02020603050405020304" pitchFamily="18" charset="0"/>
                <a:cs typeface="Arial" panose="020B0604020202020204" pitchFamily="34" charset="0"/>
              </a:rPr>
              <a:t> en ook modderbaden. De helling is </a:t>
            </a:r>
            <a:r>
              <a:rPr lang="nl-NL" sz="2000" b="1" i="1" dirty="0">
                <a:ea typeface="Times New Roman" panose="02020603050405020304" pitchFamily="18" charset="0"/>
                <a:cs typeface="Arial" panose="020B0604020202020204" pitchFamily="34" charset="0"/>
              </a:rPr>
              <a:t>het stuk land dat schuin afloopt</a:t>
            </a:r>
            <a:r>
              <a:rPr lang="nl-NL" sz="2000" dirty="0">
                <a:ea typeface="Times New Roman" panose="02020603050405020304" pitchFamily="18" charset="0"/>
                <a:cs typeface="Arial" panose="020B0604020202020204" pitchFamily="34" charset="0"/>
              </a:rPr>
              <a:t>. Soms moet je op je buik onder netten door. Ze proberen om het parcours zo </a:t>
            </a:r>
            <a:r>
              <a:rPr lang="nl-NL" sz="2000" b="1" u="sng" dirty="0">
                <a:ea typeface="Times New Roman" panose="02020603050405020304" pitchFamily="18" charset="0"/>
                <a:cs typeface="Arial" panose="020B0604020202020204" pitchFamily="34" charset="0"/>
              </a:rPr>
              <a:t>aantrekkelijk</a:t>
            </a:r>
            <a:r>
              <a:rPr lang="nl-NL" sz="2000" dirty="0">
                <a:ea typeface="Times New Roman" panose="02020603050405020304" pitchFamily="18" charset="0"/>
                <a:cs typeface="Arial" panose="020B0604020202020204" pitchFamily="34" charset="0"/>
              </a:rPr>
              <a:t> mogelijk te maken. Zo </a:t>
            </a:r>
            <a:r>
              <a:rPr lang="nl-NL" sz="2000" b="1" i="1" dirty="0">
                <a:ea typeface="Times New Roman" panose="02020603050405020304" pitchFamily="18" charset="0"/>
                <a:cs typeface="Arial" panose="020B0604020202020204" pitchFamily="34" charset="0"/>
              </a:rPr>
              <a:t>prettig</a:t>
            </a:r>
            <a:r>
              <a:rPr lang="nl-NL" sz="2000" dirty="0">
                <a:ea typeface="Times New Roman" panose="02020603050405020304" pitchFamily="18" charset="0"/>
                <a:cs typeface="Arial" panose="020B0604020202020204" pitchFamily="34" charset="0"/>
              </a:rPr>
              <a:t> mogelijk. Want dan willen veel mensen meedoen. Vorig jaar deden </a:t>
            </a:r>
            <a:r>
              <a:rPr lang="nl-NL" sz="2000" b="1" u="sng" dirty="0">
                <a:ea typeface="Times New Roman" panose="02020603050405020304" pitchFamily="18" charset="0"/>
                <a:cs typeface="Arial" panose="020B0604020202020204" pitchFamily="34" charset="0"/>
              </a:rPr>
              <a:t>zo’n</a:t>
            </a:r>
            <a:r>
              <a:rPr lang="nl-NL" sz="2000" dirty="0">
                <a:ea typeface="Times New Roman" panose="02020603050405020304" pitchFamily="18" charset="0"/>
                <a:cs typeface="Arial" panose="020B0604020202020204" pitchFamily="34" charset="0"/>
              </a:rPr>
              <a:t> of </a:t>
            </a:r>
            <a:r>
              <a:rPr lang="nl-NL" sz="2000" b="1" i="1" dirty="0">
                <a:ea typeface="Times New Roman" panose="02020603050405020304" pitchFamily="18" charset="0"/>
                <a:cs typeface="Arial" panose="020B0604020202020204" pitchFamily="34" charset="0"/>
              </a:rPr>
              <a:t>ongeveer</a:t>
            </a:r>
            <a:r>
              <a:rPr lang="nl-NL" sz="2000" dirty="0">
                <a:ea typeface="Times New Roman" panose="02020603050405020304" pitchFamily="18" charset="0"/>
                <a:cs typeface="Arial" panose="020B0604020202020204" pitchFamily="34" charset="0"/>
              </a:rPr>
              <a:t> 10.000 mensen mee. De modder die op het parcours gespoten wordt, is eigenlijk </a:t>
            </a:r>
            <a:r>
              <a:rPr lang="nl-NL" sz="2000" b="1" u="sng" dirty="0">
                <a:ea typeface="Times New Roman" panose="02020603050405020304" pitchFamily="18" charset="0"/>
                <a:cs typeface="Arial" panose="020B0604020202020204" pitchFamily="34" charset="0"/>
              </a:rPr>
              <a:t>kunst</a:t>
            </a:r>
            <a:r>
              <a:rPr lang="nl-NL" sz="2000" dirty="0">
                <a:ea typeface="Times New Roman" panose="02020603050405020304" pitchFamily="18" charset="0"/>
                <a:cs typeface="Arial" panose="020B0604020202020204" pitchFamily="34" charset="0"/>
              </a:rPr>
              <a:t>modder. Kunst- betekent </a:t>
            </a:r>
            <a:r>
              <a:rPr lang="nl-NL" sz="2000" b="1" i="1" dirty="0">
                <a:ea typeface="Times New Roman" panose="02020603050405020304" pitchFamily="18" charset="0"/>
                <a:cs typeface="Arial" panose="020B0604020202020204" pitchFamily="34" charset="0"/>
              </a:rPr>
              <a:t>namaak-</a:t>
            </a:r>
            <a:r>
              <a:rPr lang="nl-NL" sz="2000" dirty="0">
                <a:ea typeface="Times New Roman" panose="02020603050405020304" pitchFamily="18" charset="0"/>
                <a:cs typeface="Arial" panose="020B0604020202020204" pitchFamily="34" charset="0"/>
              </a:rPr>
              <a:t>. Ze storten met vrachtwagens speciaal zand en spuiten daar dan water over heen zodat het modder wordt. De modder komt dus niet uit de natuur zelf. Je verbruikt veel energie tijdens zo’n parcours. Voordat je de mudrun gaat lopen, moet je dus goed eten! Wist je dat wij net als sommige andere dieren </a:t>
            </a:r>
            <a:r>
              <a:rPr lang="nl-NL" sz="2000" b="1" u="sng" dirty="0">
                <a:ea typeface="Times New Roman" panose="02020603050405020304" pitchFamily="18" charset="0"/>
                <a:cs typeface="Arial" panose="020B0604020202020204" pitchFamily="34" charset="0"/>
              </a:rPr>
              <a:t>alleseters</a:t>
            </a:r>
            <a:r>
              <a:rPr lang="nl-NL" sz="2000" dirty="0">
                <a:ea typeface="Times New Roman" panose="02020603050405020304" pitchFamily="18" charset="0"/>
                <a:cs typeface="Arial" panose="020B0604020202020204" pitchFamily="34" charset="0"/>
              </a:rPr>
              <a:t> zijn? Een alleseter is </a:t>
            </a:r>
            <a:r>
              <a:rPr lang="nl-NL" sz="2000" b="1" i="1" dirty="0">
                <a:effectLst/>
                <a:ea typeface="Times New Roman" panose="02020603050405020304" pitchFamily="18" charset="0"/>
                <a:cs typeface="Arial" panose="020B0604020202020204" pitchFamily="34" charset="0"/>
              </a:rPr>
              <a:t>het dier dat zowel planten als dieren eet</a:t>
            </a:r>
            <a:r>
              <a:rPr lang="nl-NL" sz="2000" dirty="0">
                <a:effectLst/>
                <a:ea typeface="Times New Roman" panose="02020603050405020304" pitchFamily="18" charset="0"/>
                <a:cs typeface="Arial" panose="020B0604020202020204" pitchFamily="34" charset="0"/>
              </a:rPr>
              <a:t>. </a:t>
            </a:r>
            <a:r>
              <a:rPr lang="nl-NL" sz="2000" dirty="0">
                <a:ea typeface="Times New Roman" panose="02020603050405020304" pitchFamily="18" charset="0"/>
                <a:cs typeface="Arial" panose="020B0604020202020204" pitchFamily="34" charset="0"/>
              </a:rPr>
              <a:t>Je kunt dus uit veel dingen kiezen om te eten. Volgend jaar ga ik weer meedoen met de mudrun. Zouden jullie ook mee willen doen?</a:t>
            </a:r>
            <a:endParaRPr lang="nl-NL" sz="2000" dirty="0">
              <a:effectLst/>
              <a:ea typeface="Times New Roman" panose="02020603050405020304" pitchFamily="18" charset="0"/>
              <a:cs typeface="Arial" panose="020B0604020202020204" pitchFamily="34" charset="0"/>
            </a:endParaRPr>
          </a:p>
          <a:p>
            <a:pPr marL="0" indent="0">
              <a:spcBef>
                <a:spcPts val="200"/>
              </a:spcBef>
              <a:spcAft>
                <a:spcPts val="200"/>
              </a:spcAft>
              <a:buNone/>
            </a:pPr>
            <a:endParaRPr lang="nl-NL" sz="2000" dirty="0">
              <a:ea typeface="Times New Roman" panose="02020603050405020304" pitchFamily="18" charset="0"/>
              <a:cs typeface="Arial" panose="020B0604020202020204" pitchFamily="34" charset="0"/>
            </a:endParaRPr>
          </a:p>
          <a:p>
            <a:pPr marL="0" indent="0">
              <a:spcBef>
                <a:spcPts val="200"/>
              </a:spcBef>
              <a:spcAft>
                <a:spcPts val="200"/>
              </a:spcAft>
              <a:buNone/>
            </a:pPr>
            <a:endParaRPr lang="nl-NL" sz="2000" dirty="0">
              <a:ea typeface="Times New Roman" panose="02020603050405020304" pitchFamily="18" charset="0"/>
              <a:cs typeface="Arial" panose="020B0604020202020204" pitchFamily="34" charset="0"/>
            </a:endParaRPr>
          </a:p>
          <a:p>
            <a:pPr marL="0" indent="0">
              <a:spcBef>
                <a:spcPts val="200"/>
              </a:spcBef>
              <a:spcAft>
                <a:spcPts val="200"/>
              </a:spcAft>
              <a:buNone/>
            </a:pPr>
            <a:endParaRPr lang="nl-NL" sz="2400" dirty="0">
              <a:ea typeface="Times New Roman" panose="02020603050405020304" pitchFamily="18" charset="0"/>
              <a:cs typeface="Arial" panose="020B0604020202020204" pitchFamily="34" charset="0"/>
            </a:endParaRPr>
          </a:p>
          <a:p>
            <a:pPr marL="0" lvl="0" indent="0">
              <a:spcBef>
                <a:spcPts val="200"/>
              </a:spcBef>
              <a:spcAft>
                <a:spcPts val="200"/>
              </a:spcAft>
              <a:buNone/>
            </a:pPr>
            <a:endParaRPr lang="nl-NL" sz="2000" dirty="0">
              <a:ea typeface="Times New Roman" panose="02020603050405020304" pitchFamily="18" charset="0"/>
              <a:cs typeface="Arial" panose="020B0604020202020204" pitchFamily="34" charset="0"/>
            </a:endParaRPr>
          </a:p>
        </p:txBody>
      </p:sp>
      <p:sp>
        <p:nvSpPr>
          <p:cNvPr id="4" name="Tekstvak 1"/>
          <p:cNvSpPr txBox="1"/>
          <p:nvPr/>
        </p:nvSpPr>
        <p:spPr>
          <a:xfrm>
            <a:off x="8777220" y="35332"/>
            <a:ext cx="324128" cy="369332"/>
          </a:xfrm>
          <a:prstGeom prst="rect">
            <a:avLst/>
          </a:prstGeom>
          <a:noFill/>
          <a:ln w="22225">
            <a:solidFill>
              <a:schemeClr val="tx1"/>
            </a:solidFill>
          </a:ln>
        </p:spPr>
        <p:txBody>
          <a:bodyPr wrap="non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b="1" dirty="0"/>
              <a:t>A</a:t>
            </a:r>
          </a:p>
        </p:txBody>
      </p:sp>
    </p:spTree>
    <p:extLst>
      <p:ext uri="{BB962C8B-B14F-4D97-AF65-F5344CB8AC3E}">
        <p14:creationId xmlns:p14="http://schemas.microsoft.com/office/powerpoint/2010/main" val="3445521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6B36D740-0469-F8CE-9458-16AD8453570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87624" y="53192"/>
            <a:ext cx="6858000" cy="6858000"/>
          </a:xfrm>
          <a:prstGeom prst="rect">
            <a:avLst/>
          </a:prstGeom>
        </p:spPr>
      </p:pic>
      <p:sp>
        <p:nvSpPr>
          <p:cNvPr id="5" name="Tekstvak 4">
            <a:extLst>
              <a:ext uri="{FF2B5EF4-FFF2-40B4-BE49-F238E27FC236}">
                <a16:creationId xmlns:a16="http://schemas.microsoft.com/office/drawing/2014/main" id="{A0D1F5EC-9776-4C43-9475-09EDE3793636}"/>
              </a:ext>
            </a:extLst>
          </p:cNvPr>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zo’n</a:t>
            </a:r>
          </a:p>
        </p:txBody>
      </p:sp>
    </p:spTree>
    <p:extLst>
      <p:ext uri="{BB962C8B-B14F-4D97-AF65-F5344CB8AC3E}">
        <p14:creationId xmlns:p14="http://schemas.microsoft.com/office/powerpoint/2010/main" val="34834138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kunst-</a:t>
            </a:r>
          </a:p>
        </p:txBody>
      </p:sp>
      <p:grpSp>
        <p:nvGrpSpPr>
          <p:cNvPr id="11" name="Groep 10">
            <a:extLst>
              <a:ext uri="{FF2B5EF4-FFF2-40B4-BE49-F238E27FC236}">
                <a16:creationId xmlns:a16="http://schemas.microsoft.com/office/drawing/2014/main" id="{7FB71D9E-605A-3EDD-9DC3-6BB80D13FA51}"/>
              </a:ext>
            </a:extLst>
          </p:cNvPr>
          <p:cNvGrpSpPr/>
          <p:nvPr/>
        </p:nvGrpSpPr>
        <p:grpSpPr>
          <a:xfrm>
            <a:off x="0" y="65912"/>
            <a:ext cx="8423921" cy="6423007"/>
            <a:chOff x="0" y="65912"/>
            <a:chExt cx="8423921" cy="6423007"/>
          </a:xfrm>
        </p:grpSpPr>
        <p:pic>
          <p:nvPicPr>
            <p:cNvPr id="3" name="Afbeelding 2" descr="Afbeelding met natuur, duin&#10;&#10;Automatisch gegenereerde beschrijving">
              <a:extLst>
                <a:ext uri="{FF2B5EF4-FFF2-40B4-BE49-F238E27FC236}">
                  <a16:creationId xmlns:a16="http://schemas.microsoft.com/office/drawing/2014/main" id="{F047EE2C-E15F-EAEF-FDE5-06E640A2FDC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1302" r="8454"/>
            <a:stretch/>
          </p:blipFill>
          <p:spPr>
            <a:xfrm>
              <a:off x="0" y="1484784"/>
              <a:ext cx="5112568" cy="2549794"/>
            </a:xfrm>
            <a:prstGeom prst="rect">
              <a:avLst/>
            </a:prstGeom>
          </p:spPr>
        </p:pic>
        <p:pic>
          <p:nvPicPr>
            <p:cNvPr id="7" name="Afbeelding 6">
              <a:extLst>
                <a:ext uri="{FF2B5EF4-FFF2-40B4-BE49-F238E27FC236}">
                  <a16:creationId xmlns:a16="http://schemas.microsoft.com/office/drawing/2014/main" id="{4F27B829-1A55-0FA4-C94A-4DDB04B418D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8747579">
              <a:off x="4377263" y="65912"/>
              <a:ext cx="3591690" cy="3591690"/>
            </a:xfrm>
            <a:prstGeom prst="rect">
              <a:avLst/>
            </a:prstGeom>
          </p:spPr>
        </p:pic>
        <p:pic>
          <p:nvPicPr>
            <p:cNvPr id="9" name="Afbeelding 8" descr="Afbeelding met tekst, brief&#10;&#10;Automatisch gegenereerde beschrijving">
              <a:extLst>
                <a:ext uri="{FF2B5EF4-FFF2-40B4-BE49-F238E27FC236}">
                  <a16:creationId xmlns:a16="http://schemas.microsoft.com/office/drawing/2014/main" id="{4B2DFB91-7BEE-E5E4-7BB0-026B85BF2169}"/>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35037" t="53350" r="55495" b="9797"/>
            <a:stretch/>
          </p:blipFill>
          <p:spPr>
            <a:xfrm rot="16200000">
              <a:off x="4031279" y="552256"/>
              <a:ext cx="1332963" cy="7452321"/>
            </a:xfrm>
            <a:prstGeom prst="rect">
              <a:avLst/>
            </a:prstGeom>
          </p:spPr>
        </p:pic>
        <p:pic>
          <p:nvPicPr>
            <p:cNvPr id="10" name="Afbeelding 9" descr="Afbeelding met buitenshuis, gras, vlot&#10;&#10;Automatisch gegenereerde beschrijving">
              <a:extLst>
                <a:ext uri="{FF2B5EF4-FFF2-40B4-BE49-F238E27FC236}">
                  <a16:creationId xmlns:a16="http://schemas.microsoft.com/office/drawing/2014/main" id="{AF503FFF-4675-40F2-A475-BCCDEE36D90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185592" y="4945643"/>
              <a:ext cx="2736304" cy="1543276"/>
            </a:xfrm>
            <a:prstGeom prst="rect">
              <a:avLst/>
            </a:prstGeom>
          </p:spPr>
        </p:pic>
      </p:grpSp>
    </p:spTree>
    <p:extLst>
      <p:ext uri="{BB962C8B-B14F-4D97-AF65-F5344CB8AC3E}">
        <p14:creationId xmlns:p14="http://schemas.microsoft.com/office/powerpoint/2010/main" val="12017272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de alleseter</a:t>
            </a:r>
          </a:p>
        </p:txBody>
      </p:sp>
      <p:pic>
        <p:nvPicPr>
          <p:cNvPr id="2" name="Afbeelding 1" descr="Afbeelding met zoogdier, kat, das, zwart&#10;&#10;Automatisch gegenereerde beschrijving">
            <a:extLst>
              <a:ext uri="{FF2B5EF4-FFF2-40B4-BE49-F238E27FC236}">
                <a16:creationId xmlns:a16="http://schemas.microsoft.com/office/drawing/2014/main" id="{21E9061E-9D65-89D8-0400-43B0B78BEBA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1646" t="17201"/>
          <a:stretch/>
        </p:blipFill>
        <p:spPr>
          <a:xfrm>
            <a:off x="1214175" y="2564904"/>
            <a:ext cx="1710586" cy="968235"/>
          </a:xfrm>
          <a:prstGeom prst="rect">
            <a:avLst/>
          </a:prstGeom>
        </p:spPr>
      </p:pic>
      <p:pic>
        <p:nvPicPr>
          <p:cNvPr id="3" name="Afbeelding 2" descr="Afbeelding met zoogdier&#10;&#10;Automatisch gegenereerde beschrijving">
            <a:extLst>
              <a:ext uri="{FF2B5EF4-FFF2-40B4-BE49-F238E27FC236}">
                <a16:creationId xmlns:a16="http://schemas.microsoft.com/office/drawing/2014/main" id="{F78424AC-9ABE-D0B9-F725-21CA2B506D8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13641" t="12088" r="25233" b="4930"/>
          <a:stretch/>
        </p:blipFill>
        <p:spPr>
          <a:xfrm>
            <a:off x="1979712" y="3363785"/>
            <a:ext cx="1710586" cy="1458353"/>
          </a:xfrm>
          <a:prstGeom prst="rect">
            <a:avLst/>
          </a:prstGeom>
        </p:spPr>
      </p:pic>
      <p:pic>
        <p:nvPicPr>
          <p:cNvPr id="4" name="Afbeelding 3">
            <a:extLst>
              <a:ext uri="{FF2B5EF4-FFF2-40B4-BE49-F238E27FC236}">
                <a16:creationId xmlns:a16="http://schemas.microsoft.com/office/drawing/2014/main" id="{4BC5B116-AD56-72E7-5B75-6665B198633F}"/>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35913" t="17102" r="35513" b="15699"/>
          <a:stretch/>
        </p:blipFill>
        <p:spPr>
          <a:xfrm>
            <a:off x="1275616" y="3720735"/>
            <a:ext cx="806533" cy="1896764"/>
          </a:xfrm>
          <a:prstGeom prst="rect">
            <a:avLst/>
          </a:prstGeom>
        </p:spPr>
      </p:pic>
      <p:sp>
        <p:nvSpPr>
          <p:cNvPr id="5" name="Ovaal 4">
            <a:extLst>
              <a:ext uri="{FF2B5EF4-FFF2-40B4-BE49-F238E27FC236}">
                <a16:creationId xmlns:a16="http://schemas.microsoft.com/office/drawing/2014/main" id="{2AABA1AF-4C4F-3E0C-845C-574D4B17860D}"/>
              </a:ext>
            </a:extLst>
          </p:cNvPr>
          <p:cNvSpPr/>
          <p:nvPr/>
        </p:nvSpPr>
        <p:spPr>
          <a:xfrm>
            <a:off x="455001" y="2159272"/>
            <a:ext cx="3672408" cy="3678171"/>
          </a:xfrm>
          <a:prstGeom prst="ellipse">
            <a:avLst/>
          </a:prstGeom>
          <a:no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descr="Afbeelding met groente, plant&#10;&#10;Automatisch gegenereerde beschrijving">
            <a:extLst>
              <a:ext uri="{FF2B5EF4-FFF2-40B4-BE49-F238E27FC236}">
                <a16:creationId xmlns:a16="http://schemas.microsoft.com/office/drawing/2014/main" id="{0F6BACF0-8CE6-A9C5-3EC0-A35AA00599C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701460" y="3807173"/>
            <a:ext cx="2520280" cy="2520280"/>
          </a:xfrm>
          <a:prstGeom prst="rect">
            <a:avLst/>
          </a:prstGeom>
          <a:ln>
            <a:noFill/>
          </a:ln>
        </p:spPr>
      </p:pic>
      <p:pic>
        <p:nvPicPr>
          <p:cNvPr id="10" name="Afbeelding 9">
            <a:extLst>
              <a:ext uri="{FF2B5EF4-FFF2-40B4-BE49-F238E27FC236}">
                <a16:creationId xmlns:a16="http://schemas.microsoft.com/office/drawing/2014/main" id="{56742EC3-3D0D-011F-DCBB-64E892FE9073}"/>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520388" y="1639061"/>
            <a:ext cx="2843808" cy="2119914"/>
          </a:xfrm>
          <a:prstGeom prst="rect">
            <a:avLst/>
          </a:prstGeom>
        </p:spPr>
      </p:pic>
      <p:sp>
        <p:nvSpPr>
          <p:cNvPr id="11" name="Ovaal 10">
            <a:extLst>
              <a:ext uri="{FF2B5EF4-FFF2-40B4-BE49-F238E27FC236}">
                <a16:creationId xmlns:a16="http://schemas.microsoft.com/office/drawing/2014/main" id="{99BB25D8-75D7-BB92-C2E4-7245C21BB787}"/>
              </a:ext>
            </a:extLst>
          </p:cNvPr>
          <p:cNvSpPr/>
          <p:nvPr/>
        </p:nvSpPr>
        <p:spPr>
          <a:xfrm>
            <a:off x="4823899" y="980728"/>
            <a:ext cx="4236787" cy="5727518"/>
          </a:xfrm>
          <a:prstGeom prst="ellipse">
            <a:avLst/>
          </a:prstGeom>
          <a:no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13" name="Rechte verbindingslijn met pijl 12">
            <a:extLst>
              <a:ext uri="{FF2B5EF4-FFF2-40B4-BE49-F238E27FC236}">
                <a16:creationId xmlns:a16="http://schemas.microsoft.com/office/drawing/2014/main" id="{ADA84A30-12F8-BC31-8AED-E5B73A5F5FF1}"/>
              </a:ext>
            </a:extLst>
          </p:cNvPr>
          <p:cNvCxnSpPr/>
          <p:nvPr/>
        </p:nvCxnSpPr>
        <p:spPr>
          <a:xfrm>
            <a:off x="4127409" y="3720735"/>
            <a:ext cx="588607" cy="0"/>
          </a:xfrm>
          <a:prstGeom prst="straightConnector1">
            <a:avLst/>
          </a:prstGeom>
          <a:ln w="762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78728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Op de woordmuur:</a:t>
            </a:r>
          </a:p>
        </p:txBody>
      </p:sp>
    </p:spTree>
    <p:extLst>
      <p:ext uri="{BB962C8B-B14F-4D97-AF65-F5344CB8AC3E}">
        <p14:creationId xmlns:p14="http://schemas.microsoft.com/office/powerpoint/2010/main" val="1671649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253714" y="361558"/>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solidFill>
                  <a:srgbClr val="387038"/>
                </a:solidFill>
                <a:latin typeface="Century Gothic" panose="020B0502020202020204" pitchFamily="34" charset="0"/>
                <a:ea typeface="Calibri"/>
                <a:cs typeface="Times New Roman"/>
              </a:rPr>
              <a:t>aantrekkelijk</a:t>
            </a:r>
            <a:endParaRPr lang="nl-NL" sz="59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408087"/>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400" b="1" dirty="0">
                <a:solidFill>
                  <a:srgbClr val="387038"/>
                </a:solidFill>
                <a:effectLst/>
                <a:latin typeface="Century Gothic" panose="020B0502020202020204" pitchFamily="34" charset="0"/>
                <a:ea typeface="Calibri"/>
                <a:cs typeface="Times New Roman"/>
              </a:rPr>
              <a:t>onaantrekkelijk</a:t>
            </a:r>
            <a:endParaRPr lang="nl-NL" sz="59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prettig</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107000"/>
              </a:lnSpc>
              <a:spcAft>
                <a:spcPts val="0"/>
              </a:spcAft>
            </a:pPr>
            <a:r>
              <a:rPr lang="nl-NL" sz="2200" i="1" dirty="0">
                <a:solidFill>
                  <a:srgbClr val="387038"/>
                </a:solidFill>
                <a:latin typeface="Century Gothic" panose="020B0502020202020204" pitchFamily="34" charset="0"/>
                <a:ea typeface="Calibri"/>
                <a:cs typeface="Times New Roman"/>
              </a:rPr>
              <a:t>Ik vond het parcours er </a:t>
            </a:r>
            <a:r>
              <a:rPr lang="nl-NL" sz="2200" i="1" u="sng" dirty="0">
                <a:solidFill>
                  <a:srgbClr val="387038"/>
                </a:solidFill>
                <a:latin typeface="Century Gothic" panose="020B0502020202020204" pitchFamily="34" charset="0"/>
                <a:ea typeface="Calibri"/>
                <a:cs typeface="Times New Roman"/>
              </a:rPr>
              <a:t>aantrekkelijk</a:t>
            </a:r>
            <a:r>
              <a:rPr lang="nl-NL" sz="2200" i="1" dirty="0">
                <a:solidFill>
                  <a:srgbClr val="387038"/>
                </a:solidFill>
                <a:latin typeface="Century Gothic" panose="020B0502020202020204" pitchFamily="34" charset="0"/>
                <a:ea typeface="Calibri"/>
                <a:cs typeface="Times New Roman"/>
              </a:rPr>
              <a:t> uit zien! </a:t>
            </a:r>
            <a:r>
              <a:rPr lang="nl-NL" sz="2200" dirty="0">
                <a:effectLst/>
                <a:latin typeface="Century Gothic" panose="020B0502020202020204" pitchFamily="34" charset="0"/>
                <a:ea typeface="Calibri"/>
                <a:cs typeface="Times New Roman"/>
              </a:rPr>
              <a:t> </a:t>
            </a: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niet prettig</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endParaRPr lang="nl-NL" sz="2800" dirty="0">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107000"/>
              </a:lnSpc>
            </a:pPr>
            <a:r>
              <a:rPr lang="nl-NL" sz="2200" i="1" dirty="0">
                <a:solidFill>
                  <a:srgbClr val="387038"/>
                </a:solidFill>
                <a:latin typeface="Century Gothic" panose="020B0502020202020204" pitchFamily="34" charset="0"/>
                <a:ea typeface="Calibri"/>
                <a:cs typeface="Times New Roman"/>
              </a:rPr>
              <a:t>Mijn dochter wilde niet mee doen. Zij vond al die modder echt </a:t>
            </a:r>
            <a:r>
              <a:rPr lang="nl-NL" sz="2200" i="1" u="sng" dirty="0">
                <a:solidFill>
                  <a:srgbClr val="387038"/>
                </a:solidFill>
                <a:latin typeface="Century Gothic" panose="020B0502020202020204" pitchFamily="34" charset="0"/>
                <a:ea typeface="Calibri"/>
                <a:cs typeface="Times New Roman"/>
              </a:rPr>
              <a:t>onaantrekkelijk</a:t>
            </a:r>
            <a:r>
              <a:rPr lang="nl-NL" sz="2200" dirty="0">
                <a:solidFill>
                  <a:srgbClr val="387038"/>
                </a:solidFill>
                <a:latin typeface="Century Gothic" panose="020B0502020202020204" pitchFamily="34" charset="0"/>
                <a:ea typeface="Calibri"/>
                <a:cs typeface="Times New Roman"/>
              </a:rPr>
              <a:t>.</a:t>
            </a:r>
            <a:endParaRPr lang="nl-NL" sz="2200" u="sng"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2" name="Afbeelding 1">
            <a:extLst>
              <a:ext uri="{FF2B5EF4-FFF2-40B4-BE49-F238E27FC236}">
                <a16:creationId xmlns:a16="http://schemas.microsoft.com/office/drawing/2014/main" id="{1F0A3E97-024B-416D-149E-CEA1346DD53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9066" t="16259" r="8897" b="12221"/>
          <a:stretch/>
        </p:blipFill>
        <p:spPr>
          <a:xfrm>
            <a:off x="1043608" y="2420888"/>
            <a:ext cx="2470375" cy="2153660"/>
          </a:xfrm>
          <a:prstGeom prst="rect">
            <a:avLst/>
          </a:prstGeom>
        </p:spPr>
      </p:pic>
      <p:pic>
        <p:nvPicPr>
          <p:cNvPr id="6" name="Afbeelding 5">
            <a:extLst>
              <a:ext uri="{FF2B5EF4-FFF2-40B4-BE49-F238E27FC236}">
                <a16:creationId xmlns:a16="http://schemas.microsoft.com/office/drawing/2014/main" id="{B4A4DE17-0A3F-FE75-48AE-970D37459FC8}"/>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t="50000" r="64901" b="4811"/>
          <a:stretch/>
        </p:blipFill>
        <p:spPr>
          <a:xfrm>
            <a:off x="5436096" y="2103208"/>
            <a:ext cx="2544136" cy="2651583"/>
          </a:xfrm>
          <a:prstGeom prst="rect">
            <a:avLst/>
          </a:prstGeom>
        </p:spPr>
      </p:pic>
    </p:spTree>
    <p:extLst>
      <p:ext uri="{BB962C8B-B14F-4D97-AF65-F5344CB8AC3E}">
        <p14:creationId xmlns:p14="http://schemas.microsoft.com/office/powerpoint/2010/main" val="18720715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latin typeface="Century Gothic" panose="020B0502020202020204" pitchFamily="34" charset="0"/>
            </a:endParaRPr>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latin typeface="Century Gothic" panose="020B0502020202020204" pitchFamily="34" charset="0"/>
            </a:endParaRPr>
          </a:p>
        </p:txBody>
      </p:sp>
      <p:sp>
        <p:nvSpPr>
          <p:cNvPr id="3" name="AutoShape 2" descr="Afbeeldingsresultaat voor picture wedding dres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latin typeface="Century Gothic" panose="020B0502020202020204" pitchFamily="34" charset="0"/>
            </a:endParaRPr>
          </a:p>
        </p:txBody>
      </p:sp>
      <p:sp>
        <p:nvSpPr>
          <p:cNvPr id="4" name="AutoShape 12" descr="Afbeeldingsresultaat voor italie vla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latin typeface="Century Gothic" panose="020B0502020202020204" pitchFamily="34" charset="0"/>
            </a:endParaRPr>
          </a:p>
        </p:txBody>
      </p:sp>
      <p:sp>
        <p:nvSpPr>
          <p:cNvPr id="6" name="AutoShape 14" descr="Afbeeldingsresultaat voor italie vla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latin typeface="Century Gothic" panose="020B0502020202020204" pitchFamily="34" charset="0"/>
            </a:endParaRPr>
          </a:p>
        </p:txBody>
      </p:sp>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423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202083" y="188640"/>
            <a:ext cx="4198118" cy="111299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7200" b="1" dirty="0">
                <a:solidFill>
                  <a:srgbClr val="387038"/>
                </a:solidFill>
                <a:effectLst/>
                <a:latin typeface="Century Gothic" panose="020B0502020202020204" pitchFamily="34" charset="0"/>
                <a:ea typeface="Calibri"/>
                <a:cs typeface="Times New Roman"/>
              </a:rPr>
              <a:t>zo’n</a:t>
            </a:r>
            <a:endParaRPr lang="nl-NL" sz="72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1886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7200" b="1" dirty="0">
                <a:solidFill>
                  <a:srgbClr val="387038"/>
                </a:solidFill>
                <a:effectLst/>
                <a:latin typeface="Century Gothic" panose="020B0502020202020204" pitchFamily="34" charset="0"/>
                <a:ea typeface="Calibri"/>
                <a:cs typeface="Times New Roman"/>
              </a:rPr>
              <a:t>exact</a:t>
            </a:r>
            <a:endParaRPr lang="nl-NL" sz="60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a:t>
            </a:r>
            <a:r>
              <a:rPr lang="nl-NL" sz="2800" dirty="0">
                <a:effectLst/>
                <a:latin typeface="Century Gothic" panose="020B0502020202020204" pitchFamily="34" charset="0"/>
                <a:ea typeface="Calibri"/>
                <a:cs typeface="Times New Roman"/>
              </a:rPr>
              <a:t> ongeveer</a:t>
            </a: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2800" dirty="0">
              <a:latin typeface="Century Gothic" panose="020B0502020202020204" pitchFamily="34" charset="0"/>
              <a:ea typeface="Calibri"/>
              <a:cs typeface="Times New Roman"/>
            </a:endParaRPr>
          </a:p>
          <a:p>
            <a:pPr algn="ctr">
              <a:lnSpc>
                <a:spcPct val="107000"/>
              </a:lnSpc>
              <a:spcAft>
                <a:spcPts val="0"/>
              </a:spcAft>
            </a:pPr>
            <a:r>
              <a:rPr lang="nl-NL" sz="2400" i="1" dirty="0">
                <a:solidFill>
                  <a:srgbClr val="387038"/>
                </a:solidFill>
                <a:latin typeface="Century Gothic" panose="020B0502020202020204" pitchFamily="34" charset="0"/>
                <a:ea typeface="Calibri"/>
                <a:cs typeface="Times New Roman"/>
              </a:rPr>
              <a:t> Er waren </a:t>
            </a:r>
            <a:r>
              <a:rPr lang="nl-NL" sz="2400" i="1" u="sng" dirty="0">
                <a:solidFill>
                  <a:srgbClr val="387038"/>
                </a:solidFill>
                <a:latin typeface="Century Gothic" panose="020B0502020202020204" pitchFamily="34" charset="0"/>
                <a:ea typeface="Calibri"/>
                <a:cs typeface="Times New Roman"/>
              </a:rPr>
              <a:t>zo’n</a:t>
            </a:r>
            <a:r>
              <a:rPr lang="nl-NL" sz="2400" i="1" dirty="0">
                <a:solidFill>
                  <a:srgbClr val="387038"/>
                </a:solidFill>
                <a:latin typeface="Century Gothic" panose="020B0502020202020204" pitchFamily="34" charset="0"/>
                <a:ea typeface="Calibri"/>
                <a:cs typeface="Times New Roman"/>
              </a:rPr>
              <a:t> 10.000 mensen die meededen. </a:t>
            </a: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precies</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107000"/>
              </a:lnSpc>
            </a:pPr>
            <a:endParaRPr lang="nl-NL" sz="2400" i="1" dirty="0">
              <a:solidFill>
                <a:srgbClr val="387038"/>
              </a:solidFill>
              <a:latin typeface="Century Gothic" panose="020B0502020202020204" pitchFamily="34" charset="0"/>
              <a:ea typeface="Calibri"/>
              <a:cs typeface="Times New Roman"/>
            </a:endParaRPr>
          </a:p>
          <a:p>
            <a:pPr algn="ctr">
              <a:lnSpc>
                <a:spcPct val="107000"/>
              </a:lnSpc>
            </a:pPr>
            <a:r>
              <a:rPr lang="nl-NL" sz="2400" i="1" dirty="0">
                <a:solidFill>
                  <a:srgbClr val="387038"/>
                </a:solidFill>
                <a:latin typeface="Century Gothic" panose="020B0502020202020204" pitchFamily="34" charset="0"/>
                <a:ea typeface="Calibri"/>
                <a:cs typeface="Times New Roman"/>
              </a:rPr>
              <a:t>Zij deden met </a:t>
            </a:r>
            <a:r>
              <a:rPr lang="nl-NL" sz="2400" i="1" u="sng" dirty="0">
                <a:solidFill>
                  <a:srgbClr val="387038"/>
                </a:solidFill>
                <a:latin typeface="Century Gothic" panose="020B0502020202020204" pitchFamily="34" charset="0"/>
                <a:ea typeface="Calibri"/>
                <a:cs typeface="Times New Roman"/>
              </a:rPr>
              <a:t>exact</a:t>
            </a:r>
            <a:r>
              <a:rPr lang="nl-NL" sz="2400" i="1" dirty="0">
                <a:solidFill>
                  <a:srgbClr val="387038"/>
                </a:solidFill>
                <a:latin typeface="Century Gothic" panose="020B0502020202020204" pitchFamily="34" charset="0"/>
                <a:ea typeface="Calibri"/>
                <a:cs typeface="Times New Roman"/>
              </a:rPr>
              <a:t> </a:t>
            </a:r>
            <a:br>
              <a:rPr lang="nl-NL" sz="2400" i="1" dirty="0">
                <a:solidFill>
                  <a:srgbClr val="387038"/>
                </a:solidFill>
                <a:latin typeface="Century Gothic" panose="020B0502020202020204" pitchFamily="34" charset="0"/>
                <a:ea typeface="Calibri"/>
                <a:cs typeface="Times New Roman"/>
              </a:rPr>
            </a:br>
            <a:r>
              <a:rPr lang="nl-NL" sz="2400" i="1" dirty="0">
                <a:solidFill>
                  <a:srgbClr val="387038"/>
                </a:solidFill>
                <a:latin typeface="Century Gothic" panose="020B0502020202020204" pitchFamily="34" charset="0"/>
                <a:ea typeface="Calibri"/>
                <a:cs typeface="Times New Roman"/>
              </a:rPr>
              <a:t>2 mensen mee.</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8" name="Afbeelding 7">
            <a:extLst>
              <a:ext uri="{FF2B5EF4-FFF2-40B4-BE49-F238E27FC236}">
                <a16:creationId xmlns:a16="http://schemas.microsoft.com/office/drawing/2014/main" id="{D32EA564-9059-EC7C-D240-02AB1FC3306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17575" y="2181380"/>
            <a:ext cx="2546088" cy="2546088"/>
          </a:xfrm>
          <a:prstGeom prst="rect">
            <a:avLst/>
          </a:prstGeom>
        </p:spPr>
      </p:pic>
      <p:pic>
        <p:nvPicPr>
          <p:cNvPr id="9" name="Afbeelding 8" descr="Afbeelding met tekst, buitenshuis, persoon, grond&#10;&#10;Automatisch gegenereerde beschrijving">
            <a:extLst>
              <a:ext uri="{FF2B5EF4-FFF2-40B4-BE49-F238E27FC236}">
                <a16:creationId xmlns:a16="http://schemas.microsoft.com/office/drawing/2014/main" id="{73C1FA3E-CDBA-9850-F340-216A16D49C85}"/>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r="24399"/>
          <a:stretch/>
        </p:blipFill>
        <p:spPr>
          <a:xfrm>
            <a:off x="5338156" y="2420888"/>
            <a:ext cx="2821829" cy="2489606"/>
          </a:xfrm>
          <a:prstGeom prst="rect">
            <a:avLst/>
          </a:prstGeom>
        </p:spPr>
      </p:pic>
    </p:spTree>
    <p:extLst>
      <p:ext uri="{BB962C8B-B14F-4D97-AF65-F5344CB8AC3E}">
        <p14:creationId xmlns:p14="http://schemas.microsoft.com/office/powerpoint/2010/main" val="21830447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 name="AutoShape 2" descr="Afbeeldingsresultaat voor picture wedding dres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 name="AutoShape 12" descr="Afbeeldingsresultaat voor italie vla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AutoShape 14" descr="Afbeeldingsresultaat voor italie vla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87103" y="45471"/>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latin typeface="Century Gothic" panose="020B0502020202020204" pitchFamily="34" charset="0"/>
                <a:ea typeface="Calibri"/>
                <a:cs typeface="Times New Roman"/>
              </a:rPr>
              <a:t>vernielen</a:t>
            </a:r>
            <a:endParaRPr lang="nl-NL" sz="54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effectLst/>
                <a:latin typeface="Century Gothic" panose="020B0502020202020204" pitchFamily="34" charset="0"/>
                <a:ea typeface="Calibri"/>
                <a:cs typeface="Times New Roman"/>
              </a:rPr>
              <a:t>opknappen</a:t>
            </a:r>
            <a:endParaRPr lang="nl-NL" sz="54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253715"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helemaal kapotmaken</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gn="ctr">
              <a:lnSpc>
                <a:spcPct val="107000"/>
              </a:lnSpc>
              <a:spcAft>
                <a:spcPts val="0"/>
              </a:spcAft>
            </a:pPr>
            <a:r>
              <a:rPr lang="nl-NL" sz="2400" i="1" dirty="0">
                <a:solidFill>
                  <a:srgbClr val="387038"/>
                </a:solidFill>
                <a:latin typeface="Century Gothic" panose="020B0502020202020204" pitchFamily="34" charset="0"/>
                <a:ea typeface="Calibri"/>
                <a:cs typeface="Times New Roman"/>
              </a:rPr>
              <a:t>Het leefgebied is </a:t>
            </a:r>
            <a:r>
              <a:rPr lang="nl-NL" sz="2400" i="1" u="sng" dirty="0">
                <a:solidFill>
                  <a:srgbClr val="387038"/>
                </a:solidFill>
                <a:latin typeface="Century Gothic" panose="020B0502020202020204" pitchFamily="34" charset="0"/>
                <a:ea typeface="Calibri"/>
                <a:cs typeface="Times New Roman"/>
              </a:rPr>
              <a:t>vernield</a:t>
            </a:r>
            <a:r>
              <a:rPr lang="nl-NL" sz="2400" i="1" dirty="0">
                <a:solidFill>
                  <a:srgbClr val="387038"/>
                </a:solidFill>
                <a:latin typeface="Century Gothic" panose="020B0502020202020204" pitchFamily="34" charset="0"/>
                <a:ea typeface="Calibri"/>
                <a:cs typeface="Times New Roman"/>
              </a:rPr>
              <a:t> door alle mensen die meededen.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weer in orde maken als het oud of kapot is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107000"/>
              </a:lnSpc>
            </a:pPr>
            <a:endParaRPr lang="nl-NL" sz="2400" i="1" dirty="0">
              <a:solidFill>
                <a:srgbClr val="387038"/>
              </a:solidFill>
              <a:latin typeface="Century Gothic" panose="020B0502020202020204" pitchFamily="34" charset="0"/>
              <a:ea typeface="Calibri"/>
              <a:cs typeface="Times New Roman"/>
            </a:endParaRPr>
          </a:p>
          <a:p>
            <a:pPr algn="ctr">
              <a:lnSpc>
                <a:spcPct val="107000"/>
              </a:lnSpc>
            </a:pPr>
            <a:r>
              <a:rPr lang="nl-NL" sz="2400" i="1" dirty="0">
                <a:solidFill>
                  <a:srgbClr val="387038"/>
                </a:solidFill>
                <a:latin typeface="Century Gothic" panose="020B0502020202020204" pitchFamily="34" charset="0"/>
                <a:ea typeface="Calibri"/>
                <a:cs typeface="Times New Roman"/>
              </a:rPr>
              <a:t>Hier wordt een badkamer </a:t>
            </a:r>
            <a:r>
              <a:rPr lang="nl-NL" sz="2400" i="1" u="sng" dirty="0">
                <a:solidFill>
                  <a:srgbClr val="387038"/>
                </a:solidFill>
                <a:latin typeface="Century Gothic" panose="020B0502020202020204" pitchFamily="34" charset="0"/>
                <a:ea typeface="Calibri"/>
                <a:cs typeface="Times New Roman"/>
              </a:rPr>
              <a:t>opgeknapt</a:t>
            </a:r>
            <a:r>
              <a:rPr lang="nl-NL" sz="2400" i="1" dirty="0">
                <a:solidFill>
                  <a:srgbClr val="387038"/>
                </a:solidFill>
                <a:latin typeface="Century Gothic" panose="020B0502020202020204" pitchFamily="34" charset="0"/>
                <a:ea typeface="Calibri"/>
                <a:cs typeface="Times New Roman"/>
              </a:rPr>
              <a:t>.</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pic>
        <p:nvPicPr>
          <p:cNvPr id="10" name="Afbeelding 9" descr="Afbeelding met persoon&#10;&#10;Automatisch gegenereerde beschrijving">
            <a:extLst>
              <a:ext uri="{FF2B5EF4-FFF2-40B4-BE49-F238E27FC236}">
                <a16:creationId xmlns:a16="http://schemas.microsoft.com/office/drawing/2014/main" id="{13C93FF0-1E59-4960-9B6C-278C490600B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38051" y="2879995"/>
            <a:ext cx="3350373" cy="2231348"/>
          </a:xfrm>
          <a:prstGeom prst="rect">
            <a:avLst/>
          </a:prstGeom>
        </p:spPr>
      </p:pic>
      <p:pic>
        <p:nvPicPr>
          <p:cNvPr id="8" name="Afbeelding 7" descr="Afbeelding met gras, buitenshuis, natuur, staan&#10;&#10;Automatisch gegenereerde beschrijving">
            <a:extLst>
              <a:ext uri="{FF2B5EF4-FFF2-40B4-BE49-F238E27FC236}">
                <a16:creationId xmlns:a16="http://schemas.microsoft.com/office/drawing/2014/main" id="{BDFBD1CA-CEA7-7597-D920-28786C9D625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65175" y="2708920"/>
            <a:ext cx="2917928" cy="1949176"/>
          </a:xfrm>
          <a:prstGeom prst="rect">
            <a:avLst/>
          </a:prstGeom>
        </p:spPr>
      </p:pic>
    </p:spTree>
    <p:extLst>
      <p:ext uri="{BB962C8B-B14F-4D97-AF65-F5344CB8AC3E}">
        <p14:creationId xmlns:p14="http://schemas.microsoft.com/office/powerpoint/2010/main" val="33519537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1071"/>
            <a:ext cx="9144000" cy="62910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Afbeelding 3"/>
          <p:cNvPicPr/>
          <p:nvPr/>
        </p:nvPicPr>
        <p:blipFill>
          <a:blip r:embed="rId3" cstate="email">
            <a:extLst>
              <a:ext uri="{28A0092B-C50C-407E-A947-70E740481C1C}">
                <a14:useLocalDpi xmlns:a14="http://schemas.microsoft.com/office/drawing/2010/main"/>
              </a:ext>
            </a:extLst>
          </a:blip>
          <a:stretch>
            <a:fillRect/>
          </a:stretch>
        </p:blipFill>
        <p:spPr>
          <a:xfrm>
            <a:off x="7524328" y="6237312"/>
            <a:ext cx="1584176" cy="593304"/>
          </a:xfrm>
          <a:prstGeom prst="rect">
            <a:avLst/>
          </a:prstGeom>
        </p:spPr>
      </p:pic>
      <p:sp>
        <p:nvSpPr>
          <p:cNvPr id="8" name="Tekstvak 2"/>
          <p:cNvSpPr txBox="1">
            <a:spLocks noChangeArrowheads="1"/>
          </p:cNvSpPr>
          <p:nvPr/>
        </p:nvSpPr>
        <p:spPr bwMode="auto">
          <a:xfrm>
            <a:off x="114741" y="603448"/>
            <a:ext cx="2691407" cy="50405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000" b="1" dirty="0">
                <a:solidFill>
                  <a:srgbClr val="387038"/>
                </a:solidFill>
                <a:effectLst/>
                <a:latin typeface="Century Gothic" panose="020B0502020202020204" pitchFamily="34" charset="0"/>
                <a:ea typeface="Calibri"/>
                <a:cs typeface="Times New Roman"/>
              </a:rPr>
              <a:t>alleseter</a:t>
            </a:r>
            <a:endParaRPr lang="nl-NL" sz="4000" dirty="0">
              <a:effectLst/>
              <a:latin typeface="Century Gothic" panose="020B0502020202020204" pitchFamily="34" charset="0"/>
              <a:ea typeface="Calibri"/>
              <a:cs typeface="Times New Roman"/>
            </a:endParaRPr>
          </a:p>
        </p:txBody>
      </p:sp>
      <p:sp>
        <p:nvSpPr>
          <p:cNvPr id="9" name="Tekstvak 2"/>
          <p:cNvSpPr txBox="1">
            <a:spLocks noChangeArrowheads="1"/>
          </p:cNvSpPr>
          <p:nvPr/>
        </p:nvSpPr>
        <p:spPr bwMode="auto">
          <a:xfrm>
            <a:off x="3033339" y="655282"/>
            <a:ext cx="3073898" cy="62526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b="1" dirty="0">
                <a:solidFill>
                  <a:srgbClr val="387038"/>
                </a:solidFill>
                <a:effectLst/>
                <a:latin typeface="Century Gothic" panose="020B0502020202020204" pitchFamily="34" charset="0"/>
                <a:ea typeface="Calibri"/>
                <a:cs typeface="Times New Roman"/>
              </a:rPr>
              <a:t>planteneter</a:t>
            </a:r>
            <a:endParaRPr lang="nl-NL" sz="4000" dirty="0">
              <a:effectLst/>
              <a:latin typeface="Century Gothic" panose="020B0502020202020204" pitchFamily="34" charset="0"/>
              <a:ea typeface="Calibri"/>
              <a:cs typeface="Times New Roman"/>
            </a:endParaRPr>
          </a:p>
        </p:txBody>
      </p:sp>
      <p:sp>
        <p:nvSpPr>
          <p:cNvPr id="10" name="Tekstvak 2"/>
          <p:cNvSpPr txBox="1">
            <a:spLocks noChangeArrowheads="1"/>
          </p:cNvSpPr>
          <p:nvPr/>
        </p:nvSpPr>
        <p:spPr bwMode="auto">
          <a:xfrm>
            <a:off x="6273080" y="579524"/>
            <a:ext cx="2691407" cy="59330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000" b="1" dirty="0">
                <a:solidFill>
                  <a:srgbClr val="387038"/>
                </a:solidFill>
                <a:effectLst/>
                <a:latin typeface="Century Gothic" panose="020B0502020202020204" pitchFamily="34" charset="0"/>
                <a:ea typeface="Calibri"/>
                <a:cs typeface="Times New Roman"/>
              </a:rPr>
              <a:t>vleeseter</a:t>
            </a:r>
            <a:endParaRPr lang="nl-NL" sz="4000" dirty="0">
              <a:effectLst/>
              <a:latin typeface="Century Gothic" panose="020B0502020202020204" pitchFamily="34" charset="0"/>
              <a:ea typeface="Calibri"/>
              <a:cs typeface="Times New Roman"/>
            </a:endParaRPr>
          </a:p>
        </p:txBody>
      </p:sp>
      <p:sp>
        <p:nvSpPr>
          <p:cNvPr id="11" name="Tekstvak 2"/>
          <p:cNvSpPr txBox="1">
            <a:spLocks noChangeArrowheads="1"/>
          </p:cNvSpPr>
          <p:nvPr/>
        </p:nvSpPr>
        <p:spPr bwMode="auto">
          <a:xfrm>
            <a:off x="152401" y="1556792"/>
            <a:ext cx="2691407" cy="4608512"/>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600" dirty="0">
                <a:effectLst/>
                <a:latin typeface="Century Gothic" panose="020B0502020202020204" pitchFamily="34" charset="0"/>
                <a:ea typeface="Calibri"/>
                <a:cs typeface="Times New Roman"/>
              </a:rPr>
              <a:t>= het dier dat zowel planten als dieren eet</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2" name="Tekstvak 2"/>
          <p:cNvSpPr txBox="1">
            <a:spLocks noChangeArrowheads="1"/>
          </p:cNvSpPr>
          <p:nvPr/>
        </p:nvSpPr>
        <p:spPr bwMode="auto">
          <a:xfrm>
            <a:off x="3226296" y="1546366"/>
            <a:ext cx="2691407" cy="4608512"/>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600" dirty="0">
                <a:effectLst/>
                <a:latin typeface="Century Gothic" panose="020B0502020202020204" pitchFamily="34" charset="0"/>
                <a:ea typeface="Calibri"/>
                <a:cs typeface="Times New Roman"/>
              </a:rPr>
              <a:t>= het dier dat alleen planten eet</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6273081" y="1535940"/>
            <a:ext cx="2691407" cy="4608512"/>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600" dirty="0">
                <a:effectLst/>
                <a:latin typeface="Century Gothic" panose="020B0502020202020204" pitchFamily="34" charset="0"/>
                <a:ea typeface="Calibri"/>
                <a:cs typeface="Times New Roman"/>
              </a:rPr>
              <a:t>= het dier dat alleen vlees eet</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000" dirty="0">
                <a:effectLst/>
                <a:latin typeface="Century Gothic" panose="020B0502020202020204" pitchFamily="34" charset="0"/>
                <a:ea typeface="Calibri"/>
                <a:cs typeface="Times New Roman"/>
              </a:rPr>
              <a:t> </a:t>
            </a: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2" name="Tekstvak 2">
            <a:extLst>
              <a:ext uri="{FF2B5EF4-FFF2-40B4-BE49-F238E27FC236}">
                <a16:creationId xmlns:a16="http://schemas.microsoft.com/office/drawing/2014/main" id="{C130B7CF-A364-39D7-2C94-3D96077058A8}"/>
              </a:ext>
            </a:extLst>
          </p:cNvPr>
          <p:cNvSpPr txBox="1">
            <a:spLocks noChangeArrowheads="1"/>
          </p:cNvSpPr>
          <p:nvPr/>
        </p:nvSpPr>
        <p:spPr bwMode="auto">
          <a:xfrm>
            <a:off x="148947" y="154160"/>
            <a:ext cx="2691407" cy="50405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000" b="1" dirty="0">
                <a:solidFill>
                  <a:srgbClr val="387038"/>
                </a:solidFill>
                <a:latin typeface="Century Gothic" panose="020B0502020202020204" pitchFamily="34" charset="0"/>
                <a:ea typeface="Calibri"/>
                <a:cs typeface="Times New Roman"/>
              </a:rPr>
              <a:t>de</a:t>
            </a:r>
            <a:endParaRPr lang="nl-NL" sz="4000" dirty="0">
              <a:effectLst/>
              <a:latin typeface="Century Gothic" panose="020B0502020202020204" pitchFamily="34" charset="0"/>
              <a:ea typeface="Calibri"/>
              <a:cs typeface="Times New Roman"/>
            </a:endParaRPr>
          </a:p>
        </p:txBody>
      </p:sp>
      <p:sp>
        <p:nvSpPr>
          <p:cNvPr id="3" name="Tekstvak 2">
            <a:extLst>
              <a:ext uri="{FF2B5EF4-FFF2-40B4-BE49-F238E27FC236}">
                <a16:creationId xmlns:a16="http://schemas.microsoft.com/office/drawing/2014/main" id="{5E8D67F5-DA08-F862-C887-06CEEC62DE35}"/>
              </a:ext>
            </a:extLst>
          </p:cNvPr>
          <p:cNvSpPr txBox="1">
            <a:spLocks noChangeArrowheads="1"/>
          </p:cNvSpPr>
          <p:nvPr/>
        </p:nvSpPr>
        <p:spPr bwMode="auto">
          <a:xfrm>
            <a:off x="3031596" y="165151"/>
            <a:ext cx="3073898" cy="599553"/>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b="1" dirty="0">
                <a:solidFill>
                  <a:srgbClr val="387038"/>
                </a:solidFill>
                <a:effectLst/>
                <a:latin typeface="Century Gothic" panose="020B0502020202020204" pitchFamily="34" charset="0"/>
                <a:ea typeface="Calibri"/>
                <a:cs typeface="Times New Roman"/>
              </a:rPr>
              <a:t>de</a:t>
            </a:r>
            <a:endParaRPr lang="nl-NL" sz="4000" dirty="0">
              <a:effectLst/>
              <a:latin typeface="Century Gothic" panose="020B0502020202020204" pitchFamily="34" charset="0"/>
              <a:ea typeface="Calibri"/>
              <a:cs typeface="Times New Roman"/>
            </a:endParaRPr>
          </a:p>
        </p:txBody>
      </p:sp>
      <p:sp>
        <p:nvSpPr>
          <p:cNvPr id="5" name="Tekstvak 2">
            <a:extLst>
              <a:ext uri="{FF2B5EF4-FFF2-40B4-BE49-F238E27FC236}">
                <a16:creationId xmlns:a16="http://schemas.microsoft.com/office/drawing/2014/main" id="{D4EBFC96-2B76-6BD3-540D-C7291F3B34DF}"/>
              </a:ext>
            </a:extLst>
          </p:cNvPr>
          <p:cNvSpPr txBox="1">
            <a:spLocks noChangeArrowheads="1"/>
          </p:cNvSpPr>
          <p:nvPr/>
        </p:nvSpPr>
        <p:spPr bwMode="auto">
          <a:xfrm>
            <a:off x="6269597" y="154160"/>
            <a:ext cx="2691407" cy="59330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000" b="1" dirty="0">
                <a:solidFill>
                  <a:srgbClr val="387038"/>
                </a:solidFill>
                <a:effectLst/>
                <a:latin typeface="Century Gothic" panose="020B0502020202020204" pitchFamily="34" charset="0"/>
                <a:ea typeface="Calibri"/>
                <a:cs typeface="Times New Roman"/>
              </a:rPr>
              <a:t>de</a:t>
            </a:r>
            <a:endParaRPr lang="nl-NL" sz="4000" dirty="0">
              <a:effectLst/>
              <a:latin typeface="Century Gothic" panose="020B0502020202020204" pitchFamily="34" charset="0"/>
              <a:ea typeface="Calibri"/>
              <a:cs typeface="Times New Roman"/>
            </a:endParaRPr>
          </a:p>
        </p:txBody>
      </p:sp>
      <p:pic>
        <p:nvPicPr>
          <p:cNvPr id="15" name="Afbeelding 14" descr="Afbeelding met vogel, roofvogel, havik&#10;&#10;Automatisch gegenereerde beschrijving">
            <a:extLst>
              <a:ext uri="{FF2B5EF4-FFF2-40B4-BE49-F238E27FC236}">
                <a16:creationId xmlns:a16="http://schemas.microsoft.com/office/drawing/2014/main" id="{F37BB1EE-AD44-05C7-2EB4-7146C6E9C0F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81997" y="3749588"/>
            <a:ext cx="1778395" cy="1187968"/>
          </a:xfrm>
          <a:prstGeom prst="rect">
            <a:avLst/>
          </a:prstGeom>
        </p:spPr>
      </p:pic>
      <p:pic>
        <p:nvPicPr>
          <p:cNvPr id="17" name="Afbeelding 16" descr="Afbeelding met kat, huiskat, zoogdier, overdekt&#10;&#10;Automatisch gegenereerde beschrijving">
            <a:extLst>
              <a:ext uri="{FF2B5EF4-FFF2-40B4-BE49-F238E27FC236}">
                <a16:creationId xmlns:a16="http://schemas.microsoft.com/office/drawing/2014/main" id="{342455B5-23B4-7229-4F9A-11B49D2C388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249094" y="5085184"/>
            <a:ext cx="1524000" cy="1008888"/>
          </a:xfrm>
          <a:prstGeom prst="rect">
            <a:avLst/>
          </a:prstGeom>
        </p:spPr>
      </p:pic>
      <p:pic>
        <p:nvPicPr>
          <p:cNvPr id="19" name="Afbeelding 18" descr="Afbeelding met reptiel, slang&#10;&#10;Automatisch gegenereerde beschrijving">
            <a:extLst>
              <a:ext uri="{FF2B5EF4-FFF2-40B4-BE49-F238E27FC236}">
                <a16:creationId xmlns:a16="http://schemas.microsoft.com/office/drawing/2014/main" id="{D4D6A10E-C11E-FFE3-9F5C-0C011AF72659}"/>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l="18900" t="34301" b="8309"/>
          <a:stretch/>
        </p:blipFill>
        <p:spPr>
          <a:xfrm>
            <a:off x="6961082" y="2637145"/>
            <a:ext cx="1999922" cy="942533"/>
          </a:xfrm>
          <a:prstGeom prst="rect">
            <a:avLst/>
          </a:prstGeom>
        </p:spPr>
      </p:pic>
      <p:pic>
        <p:nvPicPr>
          <p:cNvPr id="21" name="Afbeelding 20" descr="Afbeelding met gras, beer, zoogdier, buitenshuis&#10;&#10;Automatisch gegenereerde beschrijving">
            <a:extLst>
              <a:ext uri="{FF2B5EF4-FFF2-40B4-BE49-F238E27FC236}">
                <a16:creationId xmlns:a16="http://schemas.microsoft.com/office/drawing/2014/main" id="{BCE808C7-10A7-9D33-487E-2507ADC8153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139952" y="2597692"/>
            <a:ext cx="1529097" cy="1021437"/>
          </a:xfrm>
          <a:prstGeom prst="rect">
            <a:avLst/>
          </a:prstGeom>
        </p:spPr>
      </p:pic>
      <p:pic>
        <p:nvPicPr>
          <p:cNvPr id="23" name="Afbeelding 22" descr="Afbeelding met weekdier, ongewerveld dier, slak&#10;&#10;Automatisch gegenereerde beschrijving">
            <a:extLst>
              <a:ext uri="{FF2B5EF4-FFF2-40B4-BE49-F238E27FC236}">
                <a16:creationId xmlns:a16="http://schemas.microsoft.com/office/drawing/2014/main" id="{0A3899DB-6B66-2714-42DC-E109BA8F8697}"/>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337224" y="3717758"/>
            <a:ext cx="1529097" cy="1021437"/>
          </a:xfrm>
          <a:prstGeom prst="rect">
            <a:avLst/>
          </a:prstGeom>
        </p:spPr>
      </p:pic>
      <p:pic>
        <p:nvPicPr>
          <p:cNvPr id="25" name="Afbeelding 24" descr="Afbeelding met zoogdier, rendier, bok&#10;&#10;Automatisch gegenereerde beschrijving">
            <a:extLst>
              <a:ext uri="{FF2B5EF4-FFF2-40B4-BE49-F238E27FC236}">
                <a16:creationId xmlns:a16="http://schemas.microsoft.com/office/drawing/2014/main" id="{C00FDACA-5061-20E6-D7B5-DCC64C4E6D66}"/>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389557" y="4547085"/>
            <a:ext cx="1308907" cy="1529097"/>
          </a:xfrm>
          <a:prstGeom prst="rect">
            <a:avLst/>
          </a:prstGeom>
        </p:spPr>
      </p:pic>
      <p:pic>
        <p:nvPicPr>
          <p:cNvPr id="27" name="Afbeelding 26" descr="Afbeelding met zoogdier, kat, das, zwart&#10;&#10;Automatisch gegenereerde beschrijving">
            <a:extLst>
              <a:ext uri="{FF2B5EF4-FFF2-40B4-BE49-F238E27FC236}">
                <a16:creationId xmlns:a16="http://schemas.microsoft.com/office/drawing/2014/main" id="{DE474F5F-7F48-0B80-0CBC-1433A25DA5BB}"/>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l="11646" t="17201"/>
          <a:stretch/>
        </p:blipFill>
        <p:spPr>
          <a:xfrm>
            <a:off x="267850" y="2882387"/>
            <a:ext cx="1710586" cy="968235"/>
          </a:xfrm>
          <a:prstGeom prst="rect">
            <a:avLst/>
          </a:prstGeom>
        </p:spPr>
      </p:pic>
      <p:pic>
        <p:nvPicPr>
          <p:cNvPr id="29" name="Afbeelding 28" descr="Afbeelding met zoogdier&#10;&#10;Automatisch gegenereerde beschrijving">
            <a:extLst>
              <a:ext uri="{FF2B5EF4-FFF2-40B4-BE49-F238E27FC236}">
                <a16:creationId xmlns:a16="http://schemas.microsoft.com/office/drawing/2014/main" id="{6A33B2EE-35A8-9E7C-0FBD-8CA53D8A404E}"/>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l="13641" t="12088" r="25233" b="4930"/>
          <a:stretch/>
        </p:blipFill>
        <p:spPr>
          <a:xfrm>
            <a:off x="1033387" y="3681268"/>
            <a:ext cx="1710586" cy="1458353"/>
          </a:xfrm>
          <a:prstGeom prst="rect">
            <a:avLst/>
          </a:prstGeom>
        </p:spPr>
      </p:pic>
      <p:pic>
        <p:nvPicPr>
          <p:cNvPr id="1025" name="Afbeelding 1024">
            <a:extLst>
              <a:ext uri="{FF2B5EF4-FFF2-40B4-BE49-F238E27FC236}">
                <a16:creationId xmlns:a16="http://schemas.microsoft.com/office/drawing/2014/main" id="{1AEA9907-18A7-B403-CC7E-D332B78EBC97}"/>
              </a:ext>
            </a:extLst>
          </p:cNvPr>
          <p:cNvPicPr>
            <a:picLocks noChangeAspect="1"/>
          </p:cNvPicPr>
          <p:nvPr/>
        </p:nvPicPr>
        <p:blipFill rotWithShape="1">
          <a:blip r:embed="rId12" cstate="email">
            <a:extLst>
              <a:ext uri="{28A0092B-C50C-407E-A947-70E740481C1C}">
                <a14:useLocalDpi xmlns:a14="http://schemas.microsoft.com/office/drawing/2010/main"/>
              </a:ext>
            </a:extLst>
          </a:blip>
          <a:srcRect l="35913" t="17102" r="35513" b="15699"/>
          <a:stretch/>
        </p:blipFill>
        <p:spPr>
          <a:xfrm>
            <a:off x="329291" y="4038218"/>
            <a:ext cx="806533" cy="1896764"/>
          </a:xfrm>
          <a:prstGeom prst="rect">
            <a:avLst/>
          </a:prstGeom>
        </p:spPr>
      </p:pic>
    </p:spTree>
    <p:extLst>
      <p:ext uri="{BB962C8B-B14F-4D97-AF65-F5344CB8AC3E}">
        <p14:creationId xmlns:p14="http://schemas.microsoft.com/office/powerpoint/2010/main" val="35580035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0391" y="126507"/>
            <a:ext cx="9013609" cy="6275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1654855" y="476672"/>
            <a:ext cx="4446226" cy="69088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6" name="Tekstvak 2"/>
          <p:cNvSpPr txBox="1">
            <a:spLocks noChangeArrowheads="1"/>
          </p:cNvSpPr>
          <p:nvPr/>
        </p:nvSpPr>
        <p:spPr bwMode="auto">
          <a:xfrm>
            <a:off x="1627049" y="404664"/>
            <a:ext cx="4536504" cy="83489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latin typeface="Century Gothic" panose="020B0502020202020204" pitchFamily="34" charset="0"/>
                <a:ea typeface="Calibri"/>
                <a:cs typeface="Times New Roman"/>
              </a:rPr>
              <a:t>het leefgebied</a:t>
            </a:r>
            <a:endParaRPr lang="nl-NL" sz="4800" b="1" dirty="0">
              <a:effectLst/>
              <a:latin typeface="Century Gothic" panose="020B0502020202020204" pitchFamily="34" charset="0"/>
              <a:ea typeface="Calibri"/>
              <a:cs typeface="Times New Roman"/>
            </a:endParaRPr>
          </a:p>
        </p:txBody>
      </p:sp>
      <p:sp>
        <p:nvSpPr>
          <p:cNvPr id="7" name="Text Box 14"/>
          <p:cNvSpPr txBox="1"/>
          <p:nvPr/>
        </p:nvSpPr>
        <p:spPr>
          <a:xfrm>
            <a:off x="405765" y="3625549"/>
            <a:ext cx="2696249" cy="91957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80000"/>
              </a:lnSpc>
              <a:spcAft>
                <a:spcPts val="800"/>
              </a:spcAft>
            </a:pPr>
            <a:endParaRPr lang="en-US" sz="3600" b="1" dirty="0">
              <a:effectLst/>
              <a:latin typeface="Century Gothic" panose="020B0502020202020204" pitchFamily="34" charset="0"/>
              <a:ea typeface="Calibri"/>
              <a:cs typeface="Times New Roman"/>
            </a:endParaRPr>
          </a:p>
        </p:txBody>
      </p:sp>
      <p:sp>
        <p:nvSpPr>
          <p:cNvPr id="8" name="Tekstvak 2"/>
          <p:cNvSpPr txBox="1">
            <a:spLocks noChangeArrowheads="1"/>
          </p:cNvSpPr>
          <p:nvPr/>
        </p:nvSpPr>
        <p:spPr bwMode="auto">
          <a:xfrm>
            <a:off x="32169" y="2841984"/>
            <a:ext cx="3597315" cy="67282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endParaRPr lang="nl-NL" sz="3600" b="1" dirty="0">
              <a:effectLst/>
              <a:latin typeface="Century Gothic" panose="020B0502020202020204" pitchFamily="34" charset="0"/>
              <a:ea typeface="Calibri"/>
              <a:cs typeface="Times New Roman"/>
            </a:endParaRPr>
          </a:p>
        </p:txBody>
      </p:sp>
      <p:sp>
        <p:nvSpPr>
          <p:cNvPr id="9" name="Text Box 14"/>
          <p:cNvSpPr txBox="1"/>
          <p:nvPr/>
        </p:nvSpPr>
        <p:spPr>
          <a:xfrm>
            <a:off x="3159778" y="3625551"/>
            <a:ext cx="2858850" cy="919573"/>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0" name="Tekstvak 2"/>
          <p:cNvSpPr txBox="1">
            <a:spLocks noChangeArrowheads="1"/>
          </p:cNvSpPr>
          <p:nvPr/>
        </p:nvSpPr>
        <p:spPr bwMode="auto">
          <a:xfrm>
            <a:off x="3010911" y="3876440"/>
            <a:ext cx="3056828" cy="908317"/>
          </a:xfrm>
          <a:prstGeom prst="rect">
            <a:avLst/>
          </a:prstGeom>
          <a:noFill/>
          <a:ln w="9525">
            <a:noFill/>
            <a:miter lim="800000"/>
            <a:headEnd/>
            <a:tailEnd/>
          </a:ln>
        </p:spPr>
        <p:txBody>
          <a:bodyPr rot="0" vert="horz" wrap="square" lIns="91440" tIns="45720" rIns="91440" bIns="45720" anchor="t" anchorCtr="0">
            <a:noAutofit/>
          </a:bodyPr>
          <a:lstStyle/>
          <a:p>
            <a:pPr algn="ctr">
              <a:lnSpc>
                <a:spcPct val="80000"/>
              </a:lnSpc>
              <a:spcAft>
                <a:spcPts val="800"/>
              </a:spcAft>
            </a:pPr>
            <a:r>
              <a:rPr lang="nl-NL" sz="3600" dirty="0">
                <a:latin typeface="Century Gothic" panose="020B0502020202020204" pitchFamily="34" charset="0"/>
                <a:ea typeface="Calibri"/>
                <a:cs typeface="Times New Roman"/>
              </a:rPr>
              <a:t>d</a:t>
            </a:r>
            <a:r>
              <a:rPr lang="nl-NL" sz="3600" dirty="0">
                <a:effectLst/>
                <a:latin typeface="Century Gothic" panose="020B0502020202020204" pitchFamily="34" charset="0"/>
                <a:ea typeface="Calibri"/>
                <a:cs typeface="Times New Roman"/>
              </a:rPr>
              <a:t>e zee</a:t>
            </a:r>
          </a:p>
        </p:txBody>
      </p:sp>
      <p:sp>
        <p:nvSpPr>
          <p:cNvPr id="11" name="Text Box 14"/>
          <p:cNvSpPr txBox="1"/>
          <p:nvPr/>
        </p:nvSpPr>
        <p:spPr>
          <a:xfrm>
            <a:off x="6116850" y="3621301"/>
            <a:ext cx="2736397" cy="90831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pic>
        <p:nvPicPr>
          <p:cNvPr id="15" name="Afbeelding 14"/>
          <p:cNvPicPr/>
          <p:nvPr/>
        </p:nvPicPr>
        <p:blipFill>
          <a:blip r:embed="rId3" cstate="email">
            <a:extLst>
              <a:ext uri="{28A0092B-C50C-407E-A947-70E740481C1C}">
                <a14:useLocalDpi xmlns:a14="http://schemas.microsoft.com/office/drawing/2010/main"/>
              </a:ext>
            </a:extLst>
          </a:blip>
          <a:stretch>
            <a:fillRect/>
          </a:stretch>
        </p:blipFill>
        <p:spPr>
          <a:xfrm>
            <a:off x="7323455" y="6220072"/>
            <a:ext cx="1584176" cy="593304"/>
          </a:xfrm>
          <a:prstGeom prst="rect">
            <a:avLst/>
          </a:prstGeom>
        </p:spPr>
      </p:pic>
      <p:sp>
        <p:nvSpPr>
          <p:cNvPr id="13" name="Text Box 14"/>
          <p:cNvSpPr txBox="1"/>
          <p:nvPr/>
        </p:nvSpPr>
        <p:spPr>
          <a:xfrm>
            <a:off x="6228184" y="476671"/>
            <a:ext cx="2574574" cy="1944217"/>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6228184" y="491188"/>
            <a:ext cx="2574574" cy="192970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a:t>
            </a:r>
            <a:r>
              <a:rPr kumimoji="0" lang="nl-NL" altLang="nl-NL" sz="2800" b="0" i="0" u="none" strike="noStrike" cap="none" normalizeH="0" baseline="0" dirty="0">
                <a:ln>
                  <a:noFill/>
                </a:ln>
                <a:solidFill>
                  <a:srgbClr val="4F4F4F"/>
                </a:solidFill>
                <a:effectLst/>
                <a:latin typeface="Century Gothic" panose="020B0502020202020204" pitchFamily="34" charset="0"/>
              </a:rPr>
              <a:t>de plek waar dieren of mensen leven</a:t>
            </a:r>
          </a:p>
          <a:p>
            <a:pPr>
              <a:lnSpc>
                <a:spcPct val="107000"/>
              </a:lnSpc>
              <a:spcAft>
                <a:spcPts val="800"/>
              </a:spcAft>
            </a:pPr>
            <a:endParaRPr lang="nl-NL" sz="2800" dirty="0">
              <a:effectLst/>
              <a:latin typeface="Century Gothic" panose="020B0502020202020204" pitchFamily="34" charset="0"/>
              <a:ea typeface="Calibri"/>
              <a:cs typeface="Times New Roman"/>
            </a:endParaRPr>
          </a:p>
        </p:txBody>
      </p:sp>
      <p:sp>
        <p:nvSpPr>
          <p:cNvPr id="23" name="Tekstvak 22">
            <a:extLst>
              <a:ext uri="{FF2B5EF4-FFF2-40B4-BE49-F238E27FC236}">
                <a16:creationId xmlns:a16="http://schemas.microsoft.com/office/drawing/2014/main" id="{6E47C47C-A67A-44B8-AE5E-2DF52D691092}"/>
              </a:ext>
            </a:extLst>
          </p:cNvPr>
          <p:cNvSpPr txBox="1"/>
          <p:nvPr/>
        </p:nvSpPr>
        <p:spPr>
          <a:xfrm>
            <a:off x="481894" y="3677140"/>
            <a:ext cx="2617537" cy="978729"/>
          </a:xfrm>
          <a:prstGeom prst="rect">
            <a:avLst/>
          </a:prstGeom>
          <a:noFill/>
        </p:spPr>
        <p:txBody>
          <a:bodyPr wrap="square" rtlCol="0">
            <a:spAutoFit/>
          </a:bodyPr>
          <a:lstStyle/>
          <a:p>
            <a:pPr algn="ctr">
              <a:lnSpc>
                <a:spcPct val="80000"/>
              </a:lnSpc>
              <a:spcAft>
                <a:spcPts val="800"/>
              </a:spcAft>
            </a:pPr>
            <a:r>
              <a:rPr lang="en-US" sz="3600" dirty="0">
                <a:latin typeface="Century Gothic" panose="020B0502020202020204" pitchFamily="34" charset="0"/>
                <a:ea typeface="Calibri"/>
                <a:cs typeface="Times New Roman"/>
              </a:rPr>
              <a:t>de</a:t>
            </a:r>
            <a:r>
              <a:rPr lang="en-US" sz="3600" dirty="0">
                <a:effectLst/>
                <a:latin typeface="Century Gothic" panose="020B0502020202020204" pitchFamily="34" charset="0"/>
                <a:ea typeface="Calibri"/>
                <a:cs typeface="Times New Roman"/>
              </a:rPr>
              <a:t> kinder-</a:t>
            </a:r>
            <a:r>
              <a:rPr lang="en-US" sz="3600" dirty="0" err="1">
                <a:effectLst/>
                <a:latin typeface="Century Gothic" panose="020B0502020202020204" pitchFamily="34" charset="0"/>
                <a:ea typeface="Calibri"/>
                <a:cs typeface="Times New Roman"/>
              </a:rPr>
              <a:t>boerderij</a:t>
            </a:r>
            <a:endParaRPr lang="nl-NL" sz="3600" dirty="0">
              <a:effectLst/>
              <a:latin typeface="Century Gothic" panose="020B0502020202020204" pitchFamily="34" charset="0"/>
              <a:ea typeface="Calibri"/>
              <a:cs typeface="Times New Roman"/>
            </a:endParaRPr>
          </a:p>
        </p:txBody>
      </p:sp>
      <p:sp>
        <p:nvSpPr>
          <p:cNvPr id="21" name="Tekstvak 2">
            <a:extLst>
              <a:ext uri="{FF2B5EF4-FFF2-40B4-BE49-F238E27FC236}">
                <a16:creationId xmlns:a16="http://schemas.microsoft.com/office/drawing/2014/main" id="{A036E617-4EF6-4625-B1CC-66DDCCDDD1AA}"/>
              </a:ext>
            </a:extLst>
          </p:cNvPr>
          <p:cNvSpPr txBox="1">
            <a:spLocks noChangeArrowheads="1"/>
          </p:cNvSpPr>
          <p:nvPr/>
        </p:nvSpPr>
        <p:spPr bwMode="auto">
          <a:xfrm>
            <a:off x="6002369" y="3842536"/>
            <a:ext cx="3056828" cy="908317"/>
          </a:xfrm>
          <a:prstGeom prst="rect">
            <a:avLst/>
          </a:prstGeom>
          <a:noFill/>
          <a:ln w="9525">
            <a:noFill/>
            <a:miter lim="800000"/>
            <a:headEnd/>
            <a:tailEnd/>
          </a:ln>
        </p:spPr>
        <p:txBody>
          <a:bodyPr rot="0" vert="horz" wrap="square" lIns="91440" tIns="45720" rIns="91440" bIns="45720" anchor="t" anchorCtr="0">
            <a:noAutofit/>
          </a:bodyPr>
          <a:lstStyle/>
          <a:p>
            <a:pPr algn="ctr">
              <a:lnSpc>
                <a:spcPct val="80000"/>
              </a:lnSpc>
              <a:spcAft>
                <a:spcPts val="800"/>
              </a:spcAft>
            </a:pPr>
            <a:r>
              <a:rPr lang="nl-NL" sz="3600" dirty="0">
                <a:latin typeface="Century Gothic" panose="020B0502020202020204" pitchFamily="34" charset="0"/>
                <a:ea typeface="Calibri"/>
                <a:cs typeface="Times New Roman"/>
              </a:rPr>
              <a:t>de savanne</a:t>
            </a:r>
            <a:endParaRPr lang="nl-NL" sz="3600" dirty="0">
              <a:effectLst/>
              <a:latin typeface="Century Gothic" panose="020B0502020202020204" pitchFamily="34" charset="0"/>
              <a:ea typeface="Calibri"/>
              <a:cs typeface="Times New Roman"/>
            </a:endParaRPr>
          </a:p>
        </p:txBody>
      </p:sp>
      <p:pic>
        <p:nvPicPr>
          <p:cNvPr id="3" name="Afbeelding 2" descr="Afbeelding met tekst, slaapkamer&#10;&#10;Automatisch gegenereerde beschrijving">
            <a:extLst>
              <a:ext uri="{FF2B5EF4-FFF2-40B4-BE49-F238E27FC236}">
                <a16:creationId xmlns:a16="http://schemas.microsoft.com/office/drawing/2014/main" id="{3354BB74-0FC5-4C03-8EE4-0B685741C32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1770" y="4631282"/>
            <a:ext cx="2346456" cy="1207419"/>
          </a:xfrm>
          <a:prstGeom prst="rect">
            <a:avLst/>
          </a:prstGeom>
        </p:spPr>
      </p:pic>
      <p:pic>
        <p:nvPicPr>
          <p:cNvPr id="16" name="Afbeelding 15" descr="Afbeelding met buiten, lucht, gras, zoogdier&#10;&#10;Automatisch gegenereerde beschrijving">
            <a:extLst>
              <a:ext uri="{FF2B5EF4-FFF2-40B4-BE49-F238E27FC236}">
                <a16:creationId xmlns:a16="http://schemas.microsoft.com/office/drawing/2014/main" id="{88CA66D2-6AA5-479D-BC44-00C5752360A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447390" y="4581128"/>
            <a:ext cx="2013042" cy="1344712"/>
          </a:xfrm>
          <a:prstGeom prst="rect">
            <a:avLst/>
          </a:prstGeom>
        </p:spPr>
      </p:pic>
      <p:pic>
        <p:nvPicPr>
          <p:cNvPr id="18" name="Afbeelding 17" descr="Afbeelding met water, reptiel, schildpad, golf&#10;&#10;Automatisch gegenereerde beschrijving">
            <a:extLst>
              <a:ext uri="{FF2B5EF4-FFF2-40B4-BE49-F238E27FC236}">
                <a16:creationId xmlns:a16="http://schemas.microsoft.com/office/drawing/2014/main" id="{A1B1B4A1-BE08-4C23-99AF-D208964F4AD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377672" y="4581128"/>
            <a:ext cx="2346456" cy="1318709"/>
          </a:xfrm>
          <a:prstGeom prst="rect">
            <a:avLst/>
          </a:prstGeom>
        </p:spPr>
      </p:pic>
    </p:spTree>
    <p:extLst>
      <p:ext uri="{BB962C8B-B14F-4D97-AF65-F5344CB8AC3E}">
        <p14:creationId xmlns:p14="http://schemas.microsoft.com/office/powerpoint/2010/main" val="19491553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 y="47435"/>
            <a:ext cx="9144000" cy="6196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 Box 14"/>
          <p:cNvSpPr txBox="1"/>
          <p:nvPr/>
        </p:nvSpPr>
        <p:spPr>
          <a:xfrm>
            <a:off x="262642" y="4601048"/>
            <a:ext cx="2808312"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7" name="Text Box 14"/>
          <p:cNvSpPr txBox="1"/>
          <p:nvPr/>
        </p:nvSpPr>
        <p:spPr>
          <a:xfrm>
            <a:off x="6012160" y="3448040"/>
            <a:ext cx="2850773"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9" name="Text Box 14"/>
          <p:cNvSpPr txBox="1"/>
          <p:nvPr/>
        </p:nvSpPr>
        <p:spPr>
          <a:xfrm>
            <a:off x="-72010" y="4593166"/>
            <a:ext cx="347761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400" dirty="0">
                <a:effectLst/>
                <a:latin typeface="Century Gothic" panose="020B0502020202020204" pitchFamily="34" charset="0"/>
                <a:ea typeface="Calibri"/>
                <a:cs typeface="Times New Roman"/>
              </a:rPr>
              <a:t>aantasten</a:t>
            </a:r>
          </a:p>
        </p:txBody>
      </p:sp>
      <p:sp>
        <p:nvSpPr>
          <p:cNvPr id="10" name="Text Box 14"/>
          <p:cNvSpPr txBox="1"/>
          <p:nvPr/>
        </p:nvSpPr>
        <p:spPr>
          <a:xfrm>
            <a:off x="5883976" y="3410966"/>
            <a:ext cx="313880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400" dirty="0">
                <a:effectLst/>
                <a:latin typeface="Century Gothic" panose="020B0502020202020204" pitchFamily="34" charset="0"/>
                <a:ea typeface="Calibri"/>
                <a:cs typeface="Times New Roman"/>
              </a:rPr>
              <a:t>herstellen</a:t>
            </a:r>
            <a:endParaRPr lang="nl-NL" sz="1100" dirty="0">
              <a:effectLst/>
              <a:latin typeface="Century Gothic" panose="020B0502020202020204" pitchFamily="34" charset="0"/>
              <a:ea typeface="Calibri"/>
              <a:cs typeface="Times New Roman"/>
            </a:endParaRPr>
          </a:p>
        </p:txBody>
      </p:sp>
      <p:sp>
        <p:nvSpPr>
          <p:cNvPr id="11" name="Text Box 14"/>
          <p:cNvSpPr txBox="1"/>
          <p:nvPr/>
        </p:nvSpPr>
        <p:spPr>
          <a:xfrm>
            <a:off x="491982" y="554632"/>
            <a:ext cx="6384274" cy="79248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000" i="1" dirty="0">
                <a:solidFill>
                  <a:srgbClr val="387038"/>
                </a:solidFill>
                <a:effectLst/>
                <a:latin typeface="Century Gothic" panose="020B0502020202020204" pitchFamily="34" charset="0"/>
                <a:ea typeface="Calibri"/>
                <a:cs typeface="Times New Roman"/>
              </a:rPr>
              <a:t>Door de mudrun wordt de natuur </a:t>
            </a:r>
            <a:r>
              <a:rPr lang="nl-NL" sz="2000" i="1" u="sng" dirty="0">
                <a:solidFill>
                  <a:srgbClr val="387038"/>
                </a:solidFill>
                <a:effectLst/>
                <a:latin typeface="Century Gothic" panose="020B0502020202020204" pitchFamily="34" charset="0"/>
                <a:ea typeface="Calibri"/>
                <a:cs typeface="Times New Roman"/>
              </a:rPr>
              <a:t>aangetast</a:t>
            </a:r>
            <a:r>
              <a:rPr lang="nl-NL" sz="2000" i="1" dirty="0">
                <a:solidFill>
                  <a:srgbClr val="387038"/>
                </a:solidFill>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4" name="Text Box 14"/>
          <p:cNvSpPr txBox="1"/>
          <p:nvPr/>
        </p:nvSpPr>
        <p:spPr>
          <a:xfrm>
            <a:off x="343735" y="5408768"/>
            <a:ext cx="2788039" cy="489991"/>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343801" y="5393003"/>
            <a:ext cx="2808312" cy="48999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beschadigen</a:t>
            </a:r>
            <a:endParaRPr lang="nl-NL" sz="1100" dirty="0">
              <a:effectLst/>
              <a:latin typeface="Century Gothic" panose="020B0502020202020204" pitchFamily="34" charset="0"/>
              <a:ea typeface="Calibri"/>
              <a:cs typeface="Times New Roman"/>
            </a:endParaRPr>
          </a:p>
        </p:txBody>
      </p:sp>
      <p:sp>
        <p:nvSpPr>
          <p:cNvPr id="16" name="Text Box 14"/>
          <p:cNvSpPr txBox="1"/>
          <p:nvPr/>
        </p:nvSpPr>
        <p:spPr>
          <a:xfrm>
            <a:off x="6104441" y="4309312"/>
            <a:ext cx="2716031" cy="992776"/>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7" name="Tekstvak 2"/>
          <p:cNvSpPr txBox="1">
            <a:spLocks noChangeArrowheads="1"/>
          </p:cNvSpPr>
          <p:nvPr/>
        </p:nvSpPr>
        <p:spPr bwMode="auto">
          <a:xfrm>
            <a:off x="6104441" y="4309312"/>
            <a:ext cx="2850772" cy="48999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weer goed maken</a:t>
            </a:r>
            <a:endParaRPr lang="nl-NL" sz="1100" dirty="0">
              <a:effectLst/>
              <a:latin typeface="Century Gothic" panose="020B0502020202020204" pitchFamily="34" charset="0"/>
              <a:ea typeface="Calibri"/>
              <a:cs typeface="Times New Roman"/>
            </a:endParaRPr>
          </a:p>
        </p:txBody>
      </p:sp>
      <p:pic>
        <p:nvPicPr>
          <p:cNvPr id="18" name="Afbeelding 17" descr="Afbeelding met tekst, slaapkamer&#10;&#10;Automatisch gegenereerde beschrijving">
            <a:extLst>
              <a:ext uri="{FF2B5EF4-FFF2-40B4-BE49-F238E27FC236}">
                <a16:creationId xmlns:a16="http://schemas.microsoft.com/office/drawing/2014/main" id="{2D3CF77E-2FB3-6AD1-5403-B7D323C4B80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2518" y="2695963"/>
            <a:ext cx="3371180" cy="1734712"/>
          </a:xfrm>
          <a:prstGeom prst="rect">
            <a:avLst/>
          </a:prstGeom>
        </p:spPr>
      </p:pic>
      <p:pic>
        <p:nvPicPr>
          <p:cNvPr id="19" name="Afbeelding 18" descr="Afbeelding met buitenshuis, grond&#10;&#10;Automatisch gegenereerde beschrijving">
            <a:extLst>
              <a:ext uri="{FF2B5EF4-FFF2-40B4-BE49-F238E27FC236}">
                <a16:creationId xmlns:a16="http://schemas.microsoft.com/office/drawing/2014/main" id="{AB964C55-E004-5D97-32D9-ADBC0D4C7D04}"/>
              </a:ext>
            </a:extLst>
          </p:cNvPr>
          <p:cNvPicPr>
            <a:picLocks noChangeAspect="1"/>
          </p:cNvPicPr>
          <p:nvPr/>
        </p:nvPicPr>
        <p:blipFill>
          <a:blip r:embed="rId5" cstate="email">
            <a:extLst>
              <a:ext uri="{BEBA8EAE-BF5A-486C-A8C5-ECC9F3942E4B}">
                <a14:imgProps xmlns:a14="http://schemas.microsoft.com/office/drawing/2010/main">
                  <a14:imgLayer r:embed="rId6">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297452" y="3366596"/>
            <a:ext cx="1694150" cy="1055532"/>
          </a:xfrm>
          <a:prstGeom prst="rect">
            <a:avLst/>
          </a:prstGeom>
        </p:spPr>
      </p:pic>
      <p:pic>
        <p:nvPicPr>
          <p:cNvPr id="21" name="Afbeelding 20" descr="Afbeelding met tekst, slaapkamer&#10;&#10;Automatisch gegenereerde beschrijving">
            <a:extLst>
              <a:ext uri="{FF2B5EF4-FFF2-40B4-BE49-F238E27FC236}">
                <a16:creationId xmlns:a16="http://schemas.microsoft.com/office/drawing/2014/main" id="{1A32305D-D27B-C878-6B2F-E5F377B3B80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543943" y="1669728"/>
            <a:ext cx="3248591" cy="1671632"/>
          </a:xfrm>
          <a:prstGeom prst="rect">
            <a:avLst/>
          </a:prstGeom>
        </p:spPr>
      </p:pic>
      <p:pic>
        <p:nvPicPr>
          <p:cNvPr id="23" name="Afbeelding 22" descr="Afbeelding met cirkel&#10;&#10;Automatisch gegenereerde beschrijving">
            <a:extLst>
              <a:ext uri="{FF2B5EF4-FFF2-40B4-BE49-F238E27FC236}">
                <a16:creationId xmlns:a16="http://schemas.microsoft.com/office/drawing/2014/main" id="{BFBFE441-3096-FECA-D3FA-26DF223C4351}"/>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l="35504" t="51449" r="34277" b="3314"/>
          <a:stretch/>
        </p:blipFill>
        <p:spPr>
          <a:xfrm>
            <a:off x="8042271" y="913951"/>
            <a:ext cx="609747" cy="665151"/>
          </a:xfrm>
          <a:prstGeom prst="rect">
            <a:avLst/>
          </a:prstGeom>
        </p:spPr>
      </p:pic>
      <p:pic>
        <p:nvPicPr>
          <p:cNvPr id="24" name="Afbeelding 23" descr="Afbeelding met clipart&#10;&#10;Automatisch gegenereerde beschrijving">
            <a:extLst>
              <a:ext uri="{FF2B5EF4-FFF2-40B4-BE49-F238E27FC236}">
                <a16:creationId xmlns:a16="http://schemas.microsoft.com/office/drawing/2014/main" id="{42A67A0B-D2ED-0BD8-1D78-E3C61515E17F}"/>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l="21651" t="18587" r="58662" b="20831"/>
          <a:stretch/>
        </p:blipFill>
        <p:spPr>
          <a:xfrm>
            <a:off x="3002670" y="1986109"/>
            <a:ext cx="597388" cy="645179"/>
          </a:xfrm>
          <a:prstGeom prst="rect">
            <a:avLst/>
          </a:prstGeom>
        </p:spPr>
      </p:pic>
    </p:spTree>
    <p:extLst>
      <p:ext uri="{BB962C8B-B14F-4D97-AF65-F5344CB8AC3E}">
        <p14:creationId xmlns:p14="http://schemas.microsoft.com/office/powerpoint/2010/main" val="26653534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lstStyle/>
          <a:p>
            <a:r>
              <a:rPr lang="nl-NL">
                <a:solidFill>
                  <a:srgbClr val="C00000"/>
                </a:solidFill>
                <a:latin typeface="Century Gothic" panose="020B0502020202020204" pitchFamily="34" charset="0"/>
              </a:rPr>
              <a:t>Week 13  – 28 maart 2023</a:t>
            </a:r>
            <a:endParaRPr lang="nl-NL" dirty="0">
              <a:solidFill>
                <a:srgbClr val="C00000"/>
              </a:solidFill>
              <a:latin typeface="Century Gothic" panose="020B0502020202020204" pitchFamily="34" charset="0"/>
            </a:endParaRPr>
          </a:p>
          <a:p>
            <a:r>
              <a:rPr lang="nl-NL" dirty="0">
                <a:solidFill>
                  <a:srgbClr val="C00000"/>
                </a:solidFill>
                <a:latin typeface="Century Gothic" panose="020B0502020202020204" pitchFamily="34" charset="0"/>
              </a:rPr>
              <a:t>Niveau A</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dirty="0">
                <a:solidFill>
                  <a:srgbClr val="00B050"/>
                </a:solidFill>
                <a:latin typeface="Century Gothic" panose="020B0502020202020204" pitchFamily="34" charset="0"/>
              </a:rPr>
              <a:t>Gerarda Das</a:t>
            </a:r>
          </a:p>
          <a:p>
            <a:pPr algn="l"/>
            <a:r>
              <a:rPr lang="nl-NL" sz="1100" i="1" dirty="0">
                <a:solidFill>
                  <a:srgbClr val="00B050"/>
                </a:solidFill>
                <a:latin typeface="Century Gothic" panose="020B0502020202020204" pitchFamily="34" charset="0"/>
              </a:rPr>
              <a:t>Marjan ter Harmsel</a:t>
            </a:r>
          </a:p>
          <a:p>
            <a:pPr algn="l"/>
            <a:r>
              <a:rPr lang="en-US" sz="1100" i="1" dirty="0">
                <a:solidFill>
                  <a:srgbClr val="00B050"/>
                </a:solidFill>
                <a:latin typeface="Century Gothic" panose="020B0502020202020204" pitchFamily="34" charset="0"/>
              </a:rPr>
              <a:t>Mandy Routledge</a:t>
            </a:r>
            <a:endParaRPr lang="nl-NL" sz="1100" i="1" dirty="0">
              <a:solidFill>
                <a:srgbClr val="00B050"/>
              </a:solidFill>
              <a:latin typeface="Century Gothic" panose="020B0502020202020204" pitchFamily="34" charset="0"/>
            </a:endParaRPr>
          </a:p>
          <a:p>
            <a:pPr algn="l"/>
            <a:r>
              <a:rPr lang="en-US" sz="1100" i="1" dirty="0">
                <a:solidFill>
                  <a:srgbClr val="00B050"/>
                </a:solidFill>
                <a:latin typeface="Century Gothic" panose="020B0502020202020204" pitchFamily="34" charset="0"/>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 y="47435"/>
            <a:ext cx="9144000" cy="6196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51520" y="3429000"/>
            <a:ext cx="2683001" cy="185316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7" name="Text Box 14"/>
          <p:cNvSpPr txBox="1"/>
          <p:nvPr/>
        </p:nvSpPr>
        <p:spPr>
          <a:xfrm>
            <a:off x="5065396" y="2864188"/>
            <a:ext cx="3797538" cy="1284892"/>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8" name="Text Box 14"/>
          <p:cNvSpPr txBox="1"/>
          <p:nvPr/>
        </p:nvSpPr>
        <p:spPr>
          <a:xfrm>
            <a:off x="235253" y="3341580"/>
            <a:ext cx="2683001" cy="864097"/>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000" dirty="0">
                <a:latin typeface="Century Gothic" panose="020B0502020202020204" pitchFamily="34" charset="0"/>
                <a:ea typeface="Calibri"/>
                <a:cs typeface="Times New Roman"/>
              </a:rPr>
              <a:t>r</a:t>
            </a:r>
            <a:r>
              <a:rPr lang="nl-NL" sz="4000" dirty="0">
                <a:effectLst/>
                <a:latin typeface="Century Gothic" panose="020B0502020202020204" pitchFamily="34" charset="0"/>
                <a:ea typeface="Calibri"/>
                <a:cs typeface="Times New Roman"/>
              </a:rPr>
              <a:t>ennen door de modder</a:t>
            </a:r>
          </a:p>
        </p:txBody>
      </p:sp>
      <p:sp>
        <p:nvSpPr>
          <p:cNvPr id="10" name="Text Box 14"/>
          <p:cNvSpPr txBox="1"/>
          <p:nvPr/>
        </p:nvSpPr>
        <p:spPr>
          <a:xfrm>
            <a:off x="5049129" y="2808716"/>
            <a:ext cx="3797538"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000" dirty="0">
                <a:latin typeface="Century Gothic" panose="020B0502020202020204" pitchFamily="34" charset="0"/>
                <a:ea typeface="Calibri"/>
                <a:cs typeface="Times New Roman"/>
              </a:rPr>
              <a:t>vies over de finish gaan</a:t>
            </a:r>
            <a:endParaRPr lang="nl-NL" sz="1000" dirty="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3F643967-A342-4100-A416-4601A27AF0F3}"/>
              </a:ext>
            </a:extLst>
          </p:cNvPr>
          <p:cNvSpPr txBox="1"/>
          <p:nvPr/>
        </p:nvSpPr>
        <p:spPr>
          <a:xfrm>
            <a:off x="358248" y="1052736"/>
            <a:ext cx="5149856" cy="80772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9" name="Text Box 14">
            <a:extLst>
              <a:ext uri="{FF2B5EF4-FFF2-40B4-BE49-F238E27FC236}">
                <a16:creationId xmlns:a16="http://schemas.microsoft.com/office/drawing/2014/main" id="{BD43CE67-B078-4006-B5D8-0FC2A18749D9}"/>
              </a:ext>
            </a:extLst>
          </p:cNvPr>
          <p:cNvSpPr txBox="1"/>
          <p:nvPr/>
        </p:nvSpPr>
        <p:spPr>
          <a:xfrm>
            <a:off x="90205" y="976044"/>
            <a:ext cx="5688632"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6000" b="1" dirty="0">
                <a:latin typeface="Century Gothic" panose="020B0502020202020204" pitchFamily="34" charset="0"/>
                <a:ea typeface="Calibri"/>
                <a:cs typeface="Times New Roman"/>
              </a:rPr>
              <a:t>de bedoeling</a:t>
            </a:r>
            <a:endParaRPr lang="nl-NL" sz="6000" b="1" dirty="0">
              <a:effectLst/>
              <a:latin typeface="Century Gothic" panose="020B0502020202020204" pitchFamily="34" charset="0"/>
              <a:ea typeface="Calibri"/>
              <a:cs typeface="Times New Roman"/>
            </a:endParaRPr>
          </a:p>
        </p:txBody>
      </p:sp>
      <p:sp>
        <p:nvSpPr>
          <p:cNvPr id="2" name="Pijl: rechts 1">
            <a:extLst>
              <a:ext uri="{FF2B5EF4-FFF2-40B4-BE49-F238E27FC236}">
                <a16:creationId xmlns:a16="http://schemas.microsoft.com/office/drawing/2014/main" id="{E0B20158-5A80-4DFF-A4F2-06D6B7DE0345}"/>
              </a:ext>
            </a:extLst>
          </p:cNvPr>
          <p:cNvSpPr/>
          <p:nvPr/>
        </p:nvSpPr>
        <p:spPr>
          <a:xfrm rot="2432684">
            <a:off x="5461349" y="1802374"/>
            <a:ext cx="1080120" cy="8077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ext Box 14">
            <a:extLst>
              <a:ext uri="{FF2B5EF4-FFF2-40B4-BE49-F238E27FC236}">
                <a16:creationId xmlns:a16="http://schemas.microsoft.com/office/drawing/2014/main" id="{DDAAF042-A420-4D65-B1E7-8DF8ACDC24CA}"/>
              </a:ext>
            </a:extLst>
          </p:cNvPr>
          <p:cNvSpPr txBox="1"/>
          <p:nvPr/>
        </p:nvSpPr>
        <p:spPr>
          <a:xfrm>
            <a:off x="736834" y="1863394"/>
            <a:ext cx="3973113" cy="956383"/>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21" name="Tekstvak 2">
            <a:extLst>
              <a:ext uri="{FF2B5EF4-FFF2-40B4-BE49-F238E27FC236}">
                <a16:creationId xmlns:a16="http://schemas.microsoft.com/office/drawing/2014/main" id="{B5167317-ADEF-4981-833E-615285DE9D3D}"/>
              </a:ext>
            </a:extLst>
          </p:cNvPr>
          <p:cNvSpPr txBox="1">
            <a:spLocks noChangeArrowheads="1"/>
          </p:cNvSpPr>
          <p:nvPr/>
        </p:nvSpPr>
        <p:spPr bwMode="auto">
          <a:xfrm>
            <a:off x="881560" y="1854117"/>
            <a:ext cx="3723031" cy="914648"/>
          </a:xfrm>
          <a:prstGeom prst="rect">
            <a:avLst/>
          </a:prstGeom>
          <a:noFill/>
          <a:ln w="9525">
            <a:noFill/>
            <a:miter lim="800000"/>
            <a:headEnd/>
            <a:tailEnd/>
          </a:ln>
        </p:spPr>
        <p:txBody>
          <a:bodyPr rot="0" vert="horz" wrap="square" lIns="91440" tIns="45720" rIns="91440" bIns="45720" anchor="t" anchorCtr="0">
            <a:noAutofit/>
          </a:bodyPr>
          <a:lstStyle/>
          <a:p>
            <a:r>
              <a:rPr lang="nl-NL" sz="2800" dirty="0">
                <a:latin typeface="Century Gothic" panose="020B0502020202020204" pitchFamily="34" charset="0"/>
              </a:rPr>
              <a:t>= dat wat je wilt bereiken</a:t>
            </a:r>
          </a:p>
        </p:txBody>
      </p:sp>
      <p:sp>
        <p:nvSpPr>
          <p:cNvPr id="23" name="Tekstvak 22">
            <a:extLst>
              <a:ext uri="{FF2B5EF4-FFF2-40B4-BE49-F238E27FC236}">
                <a16:creationId xmlns:a16="http://schemas.microsoft.com/office/drawing/2014/main" id="{19BD9244-6427-4539-9609-8F1824F69083}"/>
              </a:ext>
            </a:extLst>
          </p:cNvPr>
          <p:cNvSpPr txBox="1"/>
          <p:nvPr/>
        </p:nvSpPr>
        <p:spPr>
          <a:xfrm>
            <a:off x="358248" y="419303"/>
            <a:ext cx="8536656" cy="646331"/>
          </a:xfrm>
          <a:prstGeom prst="rect">
            <a:avLst/>
          </a:prstGeom>
          <a:noFill/>
        </p:spPr>
        <p:txBody>
          <a:bodyPr wrap="square">
            <a:spAutoFit/>
          </a:bodyPr>
          <a:lstStyle/>
          <a:p>
            <a:r>
              <a:rPr lang="nl-NL" sz="1800" i="1" dirty="0">
                <a:solidFill>
                  <a:srgbClr val="387038"/>
                </a:solidFill>
                <a:latin typeface="Century Gothic" panose="020B0502020202020204" pitchFamily="34" charset="0"/>
                <a:cs typeface="Times New Roman"/>
              </a:rPr>
              <a:t>Bij een mudrun is het </a:t>
            </a:r>
            <a:r>
              <a:rPr lang="nl-NL" sz="1800" i="1" u="sng" dirty="0">
                <a:solidFill>
                  <a:srgbClr val="387038"/>
                </a:solidFill>
                <a:latin typeface="Century Gothic" panose="020B0502020202020204" pitchFamily="34" charset="0"/>
                <a:cs typeface="Times New Roman"/>
              </a:rPr>
              <a:t>de bedoeling</a:t>
            </a:r>
            <a:r>
              <a:rPr lang="nl-NL" sz="1800" i="1" dirty="0">
                <a:solidFill>
                  <a:srgbClr val="387038"/>
                </a:solidFill>
                <a:latin typeface="Century Gothic" panose="020B0502020202020204" pitchFamily="34" charset="0"/>
                <a:cs typeface="Times New Roman"/>
              </a:rPr>
              <a:t> dat je vies van de modder bij de finish komt. </a:t>
            </a:r>
            <a:endParaRPr lang="nl-NL" sz="1800" i="1" dirty="0">
              <a:solidFill>
                <a:srgbClr val="00B050"/>
              </a:solidFill>
              <a:latin typeface="Century Gothic" panose="020B0502020202020204" pitchFamily="34" charset="0"/>
            </a:endParaRPr>
          </a:p>
        </p:txBody>
      </p:sp>
      <p:pic>
        <p:nvPicPr>
          <p:cNvPr id="3" name="Afbeelding 2" descr="Afbeelding met tekst, buitenshuis, persoon, grond&#10;&#10;Automatisch gegenereerde beschrijving">
            <a:extLst>
              <a:ext uri="{FF2B5EF4-FFF2-40B4-BE49-F238E27FC236}">
                <a16:creationId xmlns:a16="http://schemas.microsoft.com/office/drawing/2014/main" id="{AA6ACC33-63B0-6675-426F-C8883190425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r="24399"/>
          <a:stretch/>
        </p:blipFill>
        <p:spPr>
          <a:xfrm>
            <a:off x="6876256" y="1149727"/>
            <a:ext cx="1880371" cy="1658989"/>
          </a:xfrm>
          <a:prstGeom prst="rect">
            <a:avLst/>
          </a:prstGeom>
        </p:spPr>
      </p:pic>
      <p:pic>
        <p:nvPicPr>
          <p:cNvPr id="6" name="Afbeelding 5" descr="Afbeelding met buitenshuis, gras, vlot&#10;&#10;Automatisch gegenereerde beschrijving">
            <a:extLst>
              <a:ext uri="{FF2B5EF4-FFF2-40B4-BE49-F238E27FC236}">
                <a16:creationId xmlns:a16="http://schemas.microsoft.com/office/drawing/2014/main" id="{B5D0C15E-47EF-BF2B-31B8-0A36FB23144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93740" y="5328477"/>
            <a:ext cx="1998560" cy="1127188"/>
          </a:xfrm>
          <a:prstGeom prst="rect">
            <a:avLst/>
          </a:prstGeom>
        </p:spPr>
      </p:pic>
    </p:spTree>
    <p:extLst>
      <p:ext uri="{BB962C8B-B14F-4D97-AF65-F5344CB8AC3E}">
        <p14:creationId xmlns:p14="http://schemas.microsoft.com/office/powerpoint/2010/main" val="39843735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4519"/>
            <a:ext cx="9128770" cy="6247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1016015" y="2325180"/>
            <a:ext cx="4830003" cy="866434"/>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7" name="Text Box 14"/>
          <p:cNvSpPr txBox="1"/>
          <p:nvPr/>
        </p:nvSpPr>
        <p:spPr>
          <a:xfrm>
            <a:off x="1234772" y="2258185"/>
            <a:ext cx="4392488" cy="59658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6000" b="1" dirty="0">
                <a:latin typeface="Century Gothic" panose="020B0502020202020204" pitchFamily="34" charset="0"/>
                <a:ea typeface="Calibri"/>
                <a:cs typeface="Times New Roman"/>
              </a:rPr>
              <a:t>bestaan uit</a:t>
            </a:r>
            <a:endParaRPr lang="nl-NL" sz="1400" dirty="0">
              <a:effectLst/>
              <a:latin typeface="Century Gothic" panose="020B0502020202020204" pitchFamily="34" charset="0"/>
              <a:ea typeface="Calibri"/>
              <a:cs typeface="Times New Roman"/>
            </a:endParaRPr>
          </a:p>
        </p:txBody>
      </p:sp>
      <p:cxnSp>
        <p:nvCxnSpPr>
          <p:cNvPr id="8" name="Rechte verbindingslijn 7"/>
          <p:cNvCxnSpPr/>
          <p:nvPr/>
        </p:nvCxnSpPr>
        <p:spPr>
          <a:xfrm flipH="1">
            <a:off x="1835696" y="3212976"/>
            <a:ext cx="1772920" cy="111188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p:cNvCxnSpPr>
            <a:cxnSpLocks/>
          </p:cNvCxnSpPr>
          <p:nvPr/>
        </p:nvCxnSpPr>
        <p:spPr>
          <a:xfrm flipH="1">
            <a:off x="4350289" y="1432346"/>
            <a:ext cx="1495729" cy="90002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p:cNvCxnSpPr>
            <a:cxnSpLocks/>
          </p:cNvCxnSpPr>
          <p:nvPr/>
        </p:nvCxnSpPr>
        <p:spPr>
          <a:xfrm>
            <a:off x="4678275" y="3222917"/>
            <a:ext cx="628817" cy="201128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Box 14"/>
          <p:cNvSpPr txBox="1"/>
          <p:nvPr/>
        </p:nvSpPr>
        <p:spPr>
          <a:xfrm>
            <a:off x="4817154" y="5251991"/>
            <a:ext cx="3628112"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13" name="Text Box 14"/>
          <p:cNvSpPr txBox="1"/>
          <p:nvPr/>
        </p:nvSpPr>
        <p:spPr>
          <a:xfrm>
            <a:off x="4776962" y="825813"/>
            <a:ext cx="3251421"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14" name="Text Box 14"/>
          <p:cNvSpPr txBox="1"/>
          <p:nvPr/>
        </p:nvSpPr>
        <p:spPr>
          <a:xfrm>
            <a:off x="4817154" y="5224265"/>
            <a:ext cx="3731453"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h</a:t>
            </a:r>
            <a:r>
              <a:rPr lang="nl-NL" sz="3600" dirty="0">
                <a:effectLst/>
                <a:latin typeface="Century Gothic" panose="020B0502020202020204" pitchFamily="34" charset="0"/>
                <a:ea typeface="Calibri"/>
                <a:cs typeface="Times New Roman"/>
              </a:rPr>
              <a:t>et onderdeel</a:t>
            </a:r>
            <a:endParaRPr lang="nl-NL" sz="1050" dirty="0">
              <a:effectLst/>
              <a:latin typeface="Century Gothic" panose="020B0502020202020204" pitchFamily="34" charset="0"/>
              <a:ea typeface="Calibri"/>
              <a:cs typeface="Times New Roman"/>
            </a:endParaRPr>
          </a:p>
        </p:txBody>
      </p:sp>
      <p:sp>
        <p:nvSpPr>
          <p:cNvPr id="15" name="Text Box 14"/>
          <p:cNvSpPr txBox="1"/>
          <p:nvPr/>
        </p:nvSpPr>
        <p:spPr>
          <a:xfrm>
            <a:off x="332024" y="4324861"/>
            <a:ext cx="3869600"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16" name="Text Box 14"/>
          <p:cNvSpPr txBox="1"/>
          <p:nvPr/>
        </p:nvSpPr>
        <p:spPr>
          <a:xfrm>
            <a:off x="424075" y="4282136"/>
            <a:ext cx="3872856"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het opbouwen</a:t>
            </a:r>
            <a:endParaRPr lang="nl-NL" sz="3600" dirty="0">
              <a:effectLst/>
              <a:latin typeface="Century Gothic" panose="020B0502020202020204" pitchFamily="34" charset="0"/>
              <a:ea typeface="Calibri"/>
              <a:cs typeface="Times New Roman"/>
            </a:endParaRPr>
          </a:p>
        </p:txBody>
      </p:sp>
      <p:pic>
        <p:nvPicPr>
          <p:cNvPr id="32" name="Afbeelding 31"/>
          <p:cNvPicPr/>
          <p:nvPr/>
        </p:nvPicPr>
        <p:blipFill>
          <a:blip r:embed="rId3" cstate="email">
            <a:extLst>
              <a:ext uri="{28A0092B-C50C-407E-A947-70E740481C1C}">
                <a14:useLocalDpi xmlns:a14="http://schemas.microsoft.com/office/drawing/2010/main"/>
              </a:ext>
            </a:extLst>
          </a:blip>
          <a:stretch>
            <a:fillRect/>
          </a:stretch>
        </p:blipFill>
        <p:spPr>
          <a:xfrm>
            <a:off x="7380312" y="6220072"/>
            <a:ext cx="1584176" cy="593304"/>
          </a:xfrm>
          <a:prstGeom prst="rect">
            <a:avLst/>
          </a:prstGeom>
        </p:spPr>
      </p:pic>
      <p:sp>
        <p:nvSpPr>
          <p:cNvPr id="25" name="Text Box 14"/>
          <p:cNvSpPr txBox="1"/>
          <p:nvPr/>
        </p:nvSpPr>
        <p:spPr>
          <a:xfrm>
            <a:off x="1016014" y="3187373"/>
            <a:ext cx="5500201" cy="613425"/>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26" name="Tekstvak 25"/>
          <p:cNvSpPr txBox="1"/>
          <p:nvPr/>
        </p:nvSpPr>
        <p:spPr>
          <a:xfrm>
            <a:off x="1054701" y="3205439"/>
            <a:ext cx="5667141" cy="954107"/>
          </a:xfrm>
          <a:prstGeom prst="rect">
            <a:avLst/>
          </a:prstGeom>
          <a:noFill/>
        </p:spPr>
        <p:txBody>
          <a:bodyPr wrap="square" rtlCol="0">
            <a:spAutoFit/>
          </a:bodyPr>
          <a:lstStyle/>
          <a:p>
            <a:r>
              <a:rPr lang="nl-NL" sz="2800" dirty="0">
                <a:latin typeface="Century Gothic" panose="020B0502020202020204" pitchFamily="34" charset="0"/>
              </a:rPr>
              <a:t>= opgebouwd zijn uit, hebben</a:t>
            </a:r>
          </a:p>
          <a:p>
            <a:endParaRPr lang="nl-NL" sz="2800" dirty="0"/>
          </a:p>
        </p:txBody>
      </p:sp>
      <p:pic>
        <p:nvPicPr>
          <p:cNvPr id="19" name="Afbeelding 18">
            <a:extLst>
              <a:ext uri="{FF2B5EF4-FFF2-40B4-BE49-F238E27FC236}">
                <a16:creationId xmlns:a16="http://schemas.microsoft.com/office/drawing/2014/main" id="{2305103C-E05A-45D1-84BB-6B2D8B194E8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16014" y="4991343"/>
            <a:ext cx="1142912" cy="1796847"/>
          </a:xfrm>
          <a:prstGeom prst="rect">
            <a:avLst/>
          </a:prstGeom>
        </p:spPr>
      </p:pic>
      <p:grpSp>
        <p:nvGrpSpPr>
          <p:cNvPr id="3" name="Groep 2">
            <a:extLst>
              <a:ext uri="{FF2B5EF4-FFF2-40B4-BE49-F238E27FC236}">
                <a16:creationId xmlns:a16="http://schemas.microsoft.com/office/drawing/2014/main" id="{17645B17-5D62-ED9C-83B5-DBF228A6338E}"/>
              </a:ext>
            </a:extLst>
          </p:cNvPr>
          <p:cNvGrpSpPr/>
          <p:nvPr/>
        </p:nvGrpSpPr>
        <p:grpSpPr>
          <a:xfrm>
            <a:off x="1115617" y="403123"/>
            <a:ext cx="3252463" cy="1989336"/>
            <a:chOff x="107501" y="1340768"/>
            <a:chExt cx="9620047" cy="6083129"/>
          </a:xfrm>
        </p:grpSpPr>
        <p:pic>
          <p:nvPicPr>
            <p:cNvPr id="4" name="Picture 2">
              <a:extLst>
                <a:ext uri="{FF2B5EF4-FFF2-40B4-BE49-F238E27FC236}">
                  <a16:creationId xmlns:a16="http://schemas.microsoft.com/office/drawing/2014/main" id="{2061B4E0-6241-C282-5163-D3EAB1601E7D}"/>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83102" y="1340768"/>
              <a:ext cx="8377796" cy="5275394"/>
            </a:xfrm>
            <a:prstGeom prst="rect">
              <a:avLst/>
            </a:prstGeom>
            <a:noFill/>
            <a:extLst>
              <a:ext uri="{909E8E84-426E-40DD-AFC4-6F175D3DCCD1}">
                <a14:hiddenFill xmlns:a14="http://schemas.microsoft.com/office/drawing/2010/main">
                  <a:solidFill>
                    <a:srgbClr val="FFFFFF"/>
                  </a:solidFill>
                </a14:hiddenFill>
              </a:ext>
            </a:extLst>
          </p:spPr>
        </p:pic>
        <p:sp>
          <p:nvSpPr>
            <p:cNvPr id="6" name="Tekstvak 5">
              <a:extLst>
                <a:ext uri="{FF2B5EF4-FFF2-40B4-BE49-F238E27FC236}">
                  <a16:creationId xmlns:a16="http://schemas.microsoft.com/office/drawing/2014/main" id="{A64C7306-EC92-DF1A-BBD8-4DD1AEA2FFEE}"/>
                </a:ext>
              </a:extLst>
            </p:cNvPr>
            <p:cNvSpPr txBox="1"/>
            <p:nvPr/>
          </p:nvSpPr>
          <p:spPr>
            <a:xfrm>
              <a:off x="107501" y="6435701"/>
              <a:ext cx="9620047" cy="988196"/>
            </a:xfrm>
            <a:prstGeom prst="rect">
              <a:avLst/>
            </a:prstGeom>
            <a:noFill/>
          </p:spPr>
          <p:txBody>
            <a:bodyPr wrap="square">
              <a:spAutoFit/>
            </a:bodyPr>
            <a:lstStyle/>
            <a:p>
              <a:r>
                <a:rPr lang="nl-NL" sz="500" dirty="0">
                  <a:solidFill>
                    <a:schemeClr val="bg1">
                      <a:lumMod val="85000"/>
                    </a:schemeClr>
                  </a:solidFill>
                </a:rPr>
                <a:t>https://mudmasters.com/wp-content/uploads/2021/08/Parcoursplattegrond-Biddinghuizen-2022-website-1.jpg?_gl=1*w8x8ie*_ga*OTYwMDA3NTc2LjE2Nzk5ODg3OTg.*_ga_6ZCTR74TX6*MTY3OTk4ODc5Ny4xLjEuMTY3OTk5MTA5Ni4wLjAuMA..</a:t>
              </a:r>
            </a:p>
          </p:txBody>
        </p:sp>
      </p:grpSp>
      <p:sp>
        <p:nvSpPr>
          <p:cNvPr id="12" name="Text Box 14"/>
          <p:cNvSpPr txBox="1"/>
          <p:nvPr/>
        </p:nvSpPr>
        <p:spPr>
          <a:xfrm>
            <a:off x="4776963" y="766242"/>
            <a:ext cx="3280643"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het parcours</a:t>
            </a:r>
            <a:endParaRPr lang="nl-NL" sz="1050" dirty="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43427F04-2D08-1438-8219-6993B36DC677}"/>
              </a:ext>
            </a:extLst>
          </p:cNvPr>
          <p:cNvGrpSpPr/>
          <p:nvPr/>
        </p:nvGrpSpPr>
        <p:grpSpPr>
          <a:xfrm>
            <a:off x="6010082" y="3927849"/>
            <a:ext cx="2147100" cy="1293749"/>
            <a:chOff x="1187624" y="1772816"/>
            <a:chExt cx="6444208" cy="4314699"/>
          </a:xfrm>
        </p:grpSpPr>
        <p:pic>
          <p:nvPicPr>
            <p:cNvPr id="21" name="Picture 4" descr="Geen fotobeschrijving beschikbaar.">
              <a:extLst>
                <a:ext uri="{FF2B5EF4-FFF2-40B4-BE49-F238E27FC236}">
                  <a16:creationId xmlns:a16="http://schemas.microsoft.com/office/drawing/2014/main" id="{F3703092-18AE-EE65-F6D5-065E698D2FBA}"/>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187624" y="1772816"/>
              <a:ext cx="6444208" cy="3939246"/>
            </a:xfrm>
            <a:prstGeom prst="rect">
              <a:avLst/>
            </a:prstGeom>
            <a:noFill/>
            <a:extLst>
              <a:ext uri="{909E8E84-426E-40DD-AFC4-6F175D3DCCD1}">
                <a14:hiddenFill xmlns:a14="http://schemas.microsoft.com/office/drawing/2010/main">
                  <a:solidFill>
                    <a:srgbClr val="FFFFFF"/>
                  </a:solidFill>
                </a14:hiddenFill>
              </a:ext>
            </a:extLst>
          </p:spPr>
        </p:pic>
        <p:sp>
          <p:nvSpPr>
            <p:cNvPr id="22" name="Tekstvak 21">
              <a:extLst>
                <a:ext uri="{FF2B5EF4-FFF2-40B4-BE49-F238E27FC236}">
                  <a16:creationId xmlns:a16="http://schemas.microsoft.com/office/drawing/2014/main" id="{112AE6FA-BBED-4042-FF2B-82F53D66719F}"/>
                </a:ext>
              </a:extLst>
            </p:cNvPr>
            <p:cNvSpPr txBox="1"/>
            <p:nvPr/>
          </p:nvSpPr>
          <p:spPr>
            <a:xfrm>
              <a:off x="1187624" y="5481231"/>
              <a:ext cx="4820854" cy="606284"/>
            </a:xfrm>
            <a:prstGeom prst="rect">
              <a:avLst/>
            </a:prstGeom>
            <a:noFill/>
          </p:spPr>
          <p:txBody>
            <a:bodyPr wrap="square">
              <a:spAutoFit/>
            </a:bodyPr>
            <a:lstStyle/>
            <a:p>
              <a:r>
                <a:rPr lang="nl-NL" sz="500" dirty="0">
                  <a:solidFill>
                    <a:schemeClr val="bg1">
                      <a:lumMod val="85000"/>
                    </a:schemeClr>
                  </a:solidFill>
                </a:rPr>
                <a:t>https://www.facebook.com/photo/?fbid=5721892724534146&amp;set=a.5721894884533930</a:t>
              </a:r>
            </a:p>
          </p:txBody>
        </p:sp>
      </p:grpSp>
    </p:spTree>
    <p:extLst>
      <p:ext uri="{BB962C8B-B14F-4D97-AF65-F5344CB8AC3E}">
        <p14:creationId xmlns:p14="http://schemas.microsoft.com/office/powerpoint/2010/main" val="32296221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kstvak 9">
            <a:extLst>
              <a:ext uri="{FF2B5EF4-FFF2-40B4-BE49-F238E27FC236}">
                <a16:creationId xmlns:a16="http://schemas.microsoft.com/office/drawing/2014/main" id="{53A896E9-F098-44DA-A15A-0BB6C51751F4}"/>
              </a:ext>
            </a:extLst>
          </p:cNvPr>
          <p:cNvSpPr txBox="1"/>
          <p:nvPr/>
        </p:nvSpPr>
        <p:spPr>
          <a:xfrm>
            <a:off x="32128" y="-65392"/>
            <a:ext cx="9144000" cy="6801862"/>
          </a:xfrm>
          <a:prstGeom prst="rect">
            <a:avLst/>
          </a:prstGeom>
          <a:noFill/>
        </p:spPr>
        <p:txBody>
          <a:bodyPr wrap="square" rtlCol="0">
            <a:spAutoFit/>
          </a:bodyPr>
          <a:lstStyle/>
          <a:p>
            <a:pPr fontAlgn="t"/>
            <a:r>
              <a:rPr lang="nl-NL" sz="7000" b="1" u="sng" dirty="0">
                <a:solidFill>
                  <a:prstClr val="black"/>
                </a:solidFill>
                <a:latin typeface="Century Gothic" panose="020B0502020202020204" pitchFamily="34" charset="0"/>
              </a:rPr>
              <a:t>kunst-</a:t>
            </a:r>
            <a:br>
              <a:rPr lang="nl-NL" sz="8000" b="1" u="sng" dirty="0">
                <a:solidFill>
                  <a:prstClr val="black"/>
                </a:solidFill>
                <a:latin typeface="Century Gothic" panose="020B0502020202020204" pitchFamily="34" charset="0"/>
              </a:rPr>
            </a:br>
            <a:r>
              <a:rPr lang="nl-NL" sz="4800" dirty="0">
                <a:solidFill>
                  <a:prstClr val="black"/>
                </a:solidFill>
                <a:latin typeface="Century Gothic" panose="020B0502020202020204" pitchFamily="34" charset="0"/>
              </a:rPr>
              <a:t>= </a:t>
            </a:r>
            <a:r>
              <a:rPr lang="nl-NL" sz="4400" dirty="0">
                <a:latin typeface="Century Gothic" panose="020B0502020202020204" pitchFamily="34" charset="0"/>
              </a:rPr>
              <a:t>namaak-</a:t>
            </a:r>
          </a:p>
          <a:p>
            <a:pPr fontAlgn="t"/>
            <a:endParaRPr lang="nl-NL" sz="4400" dirty="0">
              <a:latin typeface="Century Gothic" panose="020B0502020202020204" pitchFamily="34" charset="0"/>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1400" i="1" dirty="0">
              <a:solidFill>
                <a:srgbClr val="387038"/>
              </a:solidFill>
              <a:latin typeface="Century Gothic" panose="020B0502020202020204" pitchFamily="34" charset="0"/>
              <a:cs typeface="Times New Roman"/>
            </a:endParaRPr>
          </a:p>
          <a:p>
            <a:endParaRPr lang="nl-NL" sz="36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r>
              <a:rPr lang="nl-NL" sz="2800" i="1" dirty="0">
                <a:solidFill>
                  <a:srgbClr val="387038"/>
                </a:solidFill>
                <a:latin typeface="Century Gothic" panose="020B0502020202020204" pitchFamily="34" charset="0"/>
                <a:cs typeface="Times New Roman"/>
              </a:rPr>
              <a:t>De modder is eigenlijk </a:t>
            </a:r>
            <a:r>
              <a:rPr lang="nl-NL" sz="2800" i="1" u="sng" dirty="0">
                <a:solidFill>
                  <a:srgbClr val="387038"/>
                </a:solidFill>
                <a:latin typeface="Century Gothic" panose="020B0502020202020204" pitchFamily="34" charset="0"/>
                <a:cs typeface="Times New Roman"/>
              </a:rPr>
              <a:t>kunst</a:t>
            </a:r>
            <a:r>
              <a:rPr lang="nl-NL" sz="2800" i="1" dirty="0">
                <a:solidFill>
                  <a:srgbClr val="387038"/>
                </a:solidFill>
                <a:latin typeface="Century Gothic" panose="020B0502020202020204" pitchFamily="34" charset="0"/>
                <a:cs typeface="Times New Roman"/>
              </a:rPr>
              <a:t>modder. Het komt niet uit de natuur. </a:t>
            </a:r>
            <a:endParaRPr lang="nl-NL" sz="2800" i="1" dirty="0">
              <a:solidFill>
                <a:srgbClr val="00B050"/>
              </a:solidFill>
              <a:latin typeface="Century Gothic" panose="020B0502020202020204" pitchFamily="34" charset="0"/>
            </a:endParaRPr>
          </a:p>
        </p:txBody>
      </p:sp>
      <p:grpSp>
        <p:nvGrpSpPr>
          <p:cNvPr id="2" name="Groep 1">
            <a:extLst>
              <a:ext uri="{FF2B5EF4-FFF2-40B4-BE49-F238E27FC236}">
                <a16:creationId xmlns:a16="http://schemas.microsoft.com/office/drawing/2014/main" id="{CBB9EBE6-E993-09AE-EC51-5D629A0F9A7E}"/>
              </a:ext>
            </a:extLst>
          </p:cNvPr>
          <p:cNvGrpSpPr/>
          <p:nvPr/>
        </p:nvGrpSpPr>
        <p:grpSpPr>
          <a:xfrm>
            <a:off x="971600" y="548680"/>
            <a:ext cx="6516216" cy="4857094"/>
            <a:chOff x="0" y="65912"/>
            <a:chExt cx="8617026" cy="6423007"/>
          </a:xfrm>
        </p:grpSpPr>
        <p:pic>
          <p:nvPicPr>
            <p:cNvPr id="3" name="Afbeelding 2" descr="Afbeelding met natuur, duin&#10;&#10;Automatisch gegenereerde beschrijving">
              <a:extLst>
                <a:ext uri="{FF2B5EF4-FFF2-40B4-BE49-F238E27FC236}">
                  <a16:creationId xmlns:a16="http://schemas.microsoft.com/office/drawing/2014/main" id="{5C71B6D0-9C5B-B33E-A6D6-048B3164EEA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1302" r="8454"/>
            <a:stretch/>
          </p:blipFill>
          <p:spPr>
            <a:xfrm>
              <a:off x="0" y="1484784"/>
              <a:ext cx="5112568" cy="2549794"/>
            </a:xfrm>
            <a:prstGeom prst="rect">
              <a:avLst/>
            </a:prstGeom>
          </p:spPr>
        </p:pic>
        <p:pic>
          <p:nvPicPr>
            <p:cNvPr id="4" name="Afbeelding 3">
              <a:extLst>
                <a:ext uri="{FF2B5EF4-FFF2-40B4-BE49-F238E27FC236}">
                  <a16:creationId xmlns:a16="http://schemas.microsoft.com/office/drawing/2014/main" id="{9A4E6DC1-B114-19CF-28FE-CDFCED1D5EB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8747579">
              <a:off x="5025336" y="65912"/>
              <a:ext cx="3591690" cy="3591690"/>
            </a:xfrm>
            <a:prstGeom prst="rect">
              <a:avLst/>
            </a:prstGeom>
          </p:spPr>
        </p:pic>
        <p:pic>
          <p:nvPicPr>
            <p:cNvPr id="5" name="Afbeelding 4" descr="Afbeelding met tekst, brief&#10;&#10;Automatisch gegenereerde beschrijving">
              <a:extLst>
                <a:ext uri="{FF2B5EF4-FFF2-40B4-BE49-F238E27FC236}">
                  <a16:creationId xmlns:a16="http://schemas.microsoft.com/office/drawing/2014/main" id="{1CBDC45C-AC60-7782-8709-54392689AD78}"/>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35037" t="53350" r="55495" b="9797"/>
            <a:stretch/>
          </p:blipFill>
          <p:spPr>
            <a:xfrm rot="16200000">
              <a:off x="4031279" y="552256"/>
              <a:ext cx="1332963" cy="7452321"/>
            </a:xfrm>
            <a:prstGeom prst="rect">
              <a:avLst/>
            </a:prstGeom>
          </p:spPr>
        </p:pic>
        <p:pic>
          <p:nvPicPr>
            <p:cNvPr id="6" name="Afbeelding 5" descr="Afbeelding met buitenshuis, gras, vlot&#10;&#10;Automatisch gegenereerde beschrijving">
              <a:extLst>
                <a:ext uri="{FF2B5EF4-FFF2-40B4-BE49-F238E27FC236}">
                  <a16:creationId xmlns:a16="http://schemas.microsoft.com/office/drawing/2014/main" id="{851894C0-72F5-E703-8F97-8F641B4A279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185592" y="4945643"/>
              <a:ext cx="2736304" cy="1543276"/>
            </a:xfrm>
            <a:prstGeom prst="rect">
              <a:avLst/>
            </a:prstGeom>
          </p:spPr>
        </p:pic>
      </p:grpSp>
    </p:spTree>
    <p:extLst>
      <p:ext uri="{BB962C8B-B14F-4D97-AF65-F5344CB8AC3E}">
        <p14:creationId xmlns:p14="http://schemas.microsoft.com/office/powerpoint/2010/main" val="27195754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kstvak 9">
            <a:extLst>
              <a:ext uri="{FF2B5EF4-FFF2-40B4-BE49-F238E27FC236}">
                <a16:creationId xmlns:a16="http://schemas.microsoft.com/office/drawing/2014/main" id="{53A896E9-F098-44DA-A15A-0BB6C51751F4}"/>
              </a:ext>
            </a:extLst>
          </p:cNvPr>
          <p:cNvSpPr txBox="1"/>
          <p:nvPr/>
        </p:nvSpPr>
        <p:spPr>
          <a:xfrm>
            <a:off x="-36512" y="-65392"/>
            <a:ext cx="9364408" cy="6463308"/>
          </a:xfrm>
          <a:prstGeom prst="rect">
            <a:avLst/>
          </a:prstGeom>
          <a:noFill/>
        </p:spPr>
        <p:txBody>
          <a:bodyPr wrap="square" rtlCol="0">
            <a:spAutoFit/>
          </a:bodyPr>
          <a:lstStyle/>
          <a:p>
            <a:pPr fontAlgn="t"/>
            <a:r>
              <a:rPr lang="nl-NL" sz="7000" b="1" u="sng" dirty="0">
                <a:solidFill>
                  <a:prstClr val="black"/>
                </a:solidFill>
                <a:latin typeface="Century Gothic" panose="020B0502020202020204" pitchFamily="34" charset="0"/>
              </a:rPr>
              <a:t>de helling</a:t>
            </a:r>
            <a:br>
              <a:rPr lang="nl-NL" sz="8000" b="1" u="sng" dirty="0">
                <a:solidFill>
                  <a:prstClr val="black"/>
                </a:solidFill>
                <a:latin typeface="Century Gothic" panose="020B0502020202020204" pitchFamily="34" charset="0"/>
              </a:rPr>
            </a:br>
            <a:r>
              <a:rPr lang="nl-NL" sz="4800" dirty="0">
                <a:solidFill>
                  <a:prstClr val="black"/>
                </a:solidFill>
                <a:latin typeface="Century Gothic" panose="020B0502020202020204" pitchFamily="34" charset="0"/>
              </a:rPr>
              <a:t>= </a:t>
            </a:r>
            <a:r>
              <a:rPr lang="nl-NL" sz="4400" dirty="0">
                <a:latin typeface="Century Gothic" panose="020B0502020202020204" pitchFamily="34" charset="0"/>
              </a:rPr>
              <a:t>het stuk land dat schuin afloopt</a:t>
            </a:r>
          </a:p>
          <a:p>
            <a:pPr fontAlgn="t"/>
            <a:endParaRPr lang="nl-NL" sz="4400" dirty="0">
              <a:latin typeface="Century Gothic" panose="020B0502020202020204" pitchFamily="34" charset="0"/>
            </a:endParaRPr>
          </a:p>
          <a:p>
            <a:endParaRPr lang="nl-NL" sz="600" i="1" dirty="0">
              <a:solidFill>
                <a:schemeClr val="bg1">
                  <a:lumMod val="85000"/>
                </a:schemeClr>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1400" i="1" dirty="0">
              <a:solidFill>
                <a:srgbClr val="387038"/>
              </a:solidFill>
              <a:latin typeface="Century Gothic" panose="020B0502020202020204" pitchFamily="34" charset="0"/>
              <a:cs typeface="Times New Roman"/>
            </a:endParaRPr>
          </a:p>
          <a:p>
            <a:endParaRPr lang="nl-NL" sz="36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r>
              <a:rPr lang="nl-NL" sz="2800" i="1" dirty="0">
                <a:solidFill>
                  <a:srgbClr val="387038"/>
                </a:solidFill>
                <a:latin typeface="Century Gothic" panose="020B0502020202020204" pitchFamily="34" charset="0"/>
                <a:cs typeface="Times New Roman"/>
              </a:rPr>
              <a:t>Je glijdt ook van modderige </a:t>
            </a:r>
            <a:r>
              <a:rPr lang="nl-NL" sz="2800" i="1" u="sng" dirty="0">
                <a:solidFill>
                  <a:srgbClr val="387038"/>
                </a:solidFill>
                <a:latin typeface="Century Gothic" panose="020B0502020202020204" pitchFamily="34" charset="0"/>
                <a:cs typeface="Times New Roman"/>
              </a:rPr>
              <a:t>hellingen</a:t>
            </a:r>
            <a:r>
              <a:rPr lang="nl-NL" sz="2800" i="1" dirty="0">
                <a:solidFill>
                  <a:srgbClr val="387038"/>
                </a:solidFill>
                <a:latin typeface="Century Gothic" panose="020B0502020202020204" pitchFamily="34" charset="0"/>
                <a:cs typeface="Times New Roman"/>
              </a:rPr>
              <a:t> af. </a:t>
            </a:r>
            <a:endParaRPr lang="nl-NL" sz="2800" i="1" dirty="0">
              <a:solidFill>
                <a:srgbClr val="00B050"/>
              </a:solidFill>
              <a:latin typeface="Century Gothic" panose="020B0502020202020204" pitchFamily="34" charset="0"/>
            </a:endParaRPr>
          </a:p>
        </p:txBody>
      </p:sp>
      <p:grpSp>
        <p:nvGrpSpPr>
          <p:cNvPr id="7" name="Groep 6">
            <a:extLst>
              <a:ext uri="{FF2B5EF4-FFF2-40B4-BE49-F238E27FC236}">
                <a16:creationId xmlns:a16="http://schemas.microsoft.com/office/drawing/2014/main" id="{6C36FFE4-77B3-DFF5-E683-E83B0F90E0C0}"/>
              </a:ext>
            </a:extLst>
          </p:cNvPr>
          <p:cNvGrpSpPr/>
          <p:nvPr/>
        </p:nvGrpSpPr>
        <p:grpSpPr>
          <a:xfrm>
            <a:off x="1907704" y="2060848"/>
            <a:ext cx="5082663" cy="3387560"/>
            <a:chOff x="1835696" y="1988840"/>
            <a:chExt cx="5082663" cy="3387560"/>
          </a:xfrm>
        </p:grpSpPr>
        <p:pic>
          <p:nvPicPr>
            <p:cNvPr id="2" name="Picture 2" descr="Geen fotobeschrijving beschikbaar.">
              <a:extLst>
                <a:ext uri="{FF2B5EF4-FFF2-40B4-BE49-F238E27FC236}">
                  <a16:creationId xmlns:a16="http://schemas.microsoft.com/office/drawing/2014/main" id="{19C624AB-D10E-5FB5-AE09-15CD198546F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35696" y="1988840"/>
              <a:ext cx="5082663" cy="3387560"/>
            </a:xfrm>
            <a:prstGeom prst="rect">
              <a:avLst/>
            </a:prstGeom>
            <a:noFill/>
            <a:extLst>
              <a:ext uri="{909E8E84-426E-40DD-AFC4-6F175D3DCCD1}">
                <a14:hiddenFill xmlns:a14="http://schemas.microsoft.com/office/drawing/2010/main">
                  <a:solidFill>
                    <a:srgbClr val="FFFFFF"/>
                  </a:solidFill>
                </a14:hiddenFill>
              </a:ext>
            </a:extLst>
          </p:spPr>
        </p:pic>
        <p:sp>
          <p:nvSpPr>
            <p:cNvPr id="6" name="Tekstvak 5">
              <a:extLst>
                <a:ext uri="{FF2B5EF4-FFF2-40B4-BE49-F238E27FC236}">
                  <a16:creationId xmlns:a16="http://schemas.microsoft.com/office/drawing/2014/main" id="{82733AA6-24EB-3E21-19AB-EE3BCC058BD0}"/>
                </a:ext>
              </a:extLst>
            </p:cNvPr>
            <p:cNvSpPr txBox="1"/>
            <p:nvPr/>
          </p:nvSpPr>
          <p:spPr>
            <a:xfrm>
              <a:off x="1913865" y="5010409"/>
              <a:ext cx="4982900" cy="338554"/>
            </a:xfrm>
            <a:prstGeom prst="rect">
              <a:avLst/>
            </a:prstGeom>
            <a:noFill/>
          </p:spPr>
          <p:txBody>
            <a:bodyPr wrap="square">
              <a:spAutoFit/>
            </a:bodyPr>
            <a:lstStyle/>
            <a:p>
              <a:r>
                <a:rPr lang="nl-NL" sz="800" i="1" dirty="0">
                  <a:solidFill>
                    <a:schemeClr val="bg1">
                      <a:lumMod val="85000"/>
                    </a:schemeClr>
                  </a:solidFill>
                  <a:latin typeface="Century Gothic" panose="020B0502020202020204" pitchFamily="34" charset="0"/>
                  <a:cs typeface="Times New Roman"/>
                </a:rPr>
                <a:t>https://www.facebook.com/mudmastersnl/photos/pb.100064495368222.-2207520000./5679689405421145/?type=3</a:t>
              </a:r>
            </a:p>
          </p:txBody>
        </p:sp>
      </p:grpSp>
    </p:spTree>
    <p:extLst>
      <p:ext uri="{BB962C8B-B14F-4D97-AF65-F5344CB8AC3E}">
        <p14:creationId xmlns:p14="http://schemas.microsoft.com/office/powerpoint/2010/main" val="6501618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de bedoeling</a:t>
            </a:r>
          </a:p>
        </p:txBody>
      </p:sp>
      <p:pic>
        <p:nvPicPr>
          <p:cNvPr id="5" name="Afbeelding 4" descr="Afbeelding met buitenshuis, gras, vlot&#10;&#10;Automatisch gegenereerde beschrijving">
            <a:extLst>
              <a:ext uri="{FF2B5EF4-FFF2-40B4-BE49-F238E27FC236}">
                <a16:creationId xmlns:a16="http://schemas.microsoft.com/office/drawing/2014/main" id="{43F9D34D-7D44-7510-99F2-603BDA1823B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6727" y="1423737"/>
            <a:ext cx="4552551" cy="2567639"/>
          </a:xfrm>
          <a:prstGeom prst="rect">
            <a:avLst/>
          </a:prstGeom>
        </p:spPr>
      </p:pic>
      <p:sp>
        <p:nvSpPr>
          <p:cNvPr id="7" name="AutoShape 2">
            <a:extLst>
              <a:ext uri="{FF2B5EF4-FFF2-40B4-BE49-F238E27FC236}">
                <a16:creationId xmlns:a16="http://schemas.microsoft.com/office/drawing/2014/main" id="{08E2855A-76D7-CA41-C7CE-AC76A2C4E220}"/>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9" name="Afbeelding 8" descr="Afbeelding met tekst, buitenshuis, persoon, grond&#10;&#10;Automatisch gegenereerde beschrijving">
            <a:extLst>
              <a:ext uri="{FF2B5EF4-FFF2-40B4-BE49-F238E27FC236}">
                <a16:creationId xmlns:a16="http://schemas.microsoft.com/office/drawing/2014/main" id="{3590A6D4-ED8D-BA6C-EAF4-1AF96336DC7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r="24399"/>
          <a:stretch/>
        </p:blipFill>
        <p:spPr>
          <a:xfrm>
            <a:off x="5121047" y="3276600"/>
            <a:ext cx="3666226" cy="3234589"/>
          </a:xfrm>
          <a:prstGeom prst="rect">
            <a:avLst/>
          </a:prstGeom>
        </p:spPr>
      </p:pic>
      <p:sp>
        <p:nvSpPr>
          <p:cNvPr id="11" name="Tekstvak 10">
            <a:extLst>
              <a:ext uri="{FF2B5EF4-FFF2-40B4-BE49-F238E27FC236}">
                <a16:creationId xmlns:a16="http://schemas.microsoft.com/office/drawing/2014/main" id="{DBBBE68C-3C4C-6BC5-46C7-A7C0467D153F}"/>
              </a:ext>
            </a:extLst>
          </p:cNvPr>
          <p:cNvSpPr txBox="1"/>
          <p:nvPr/>
        </p:nvSpPr>
        <p:spPr>
          <a:xfrm>
            <a:off x="539552" y="5661248"/>
            <a:ext cx="2736304" cy="646331"/>
          </a:xfrm>
          <a:prstGeom prst="rect">
            <a:avLst/>
          </a:prstGeom>
          <a:noFill/>
        </p:spPr>
        <p:txBody>
          <a:bodyPr wrap="square">
            <a:spAutoFit/>
          </a:bodyPr>
          <a:lstStyle/>
          <a:p>
            <a:r>
              <a:rPr lang="nl-NL" sz="1200" dirty="0">
                <a:hlinkClick r:id="rId5"/>
              </a:rPr>
              <a:t>https://mudmasters.nl/wp-content/uploads/2022/05/Homepage-video-2022-NL-en-COM-1.mp4</a:t>
            </a:r>
            <a:r>
              <a:rPr lang="nl-NL" sz="1200" dirty="0"/>
              <a:t> </a:t>
            </a:r>
          </a:p>
        </p:txBody>
      </p:sp>
    </p:spTree>
    <p:extLst>
      <p:ext uri="{BB962C8B-B14F-4D97-AF65-F5344CB8AC3E}">
        <p14:creationId xmlns:p14="http://schemas.microsoft.com/office/powerpoint/2010/main" val="29047384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het leefgebied</a:t>
            </a:r>
          </a:p>
        </p:txBody>
      </p:sp>
      <p:pic>
        <p:nvPicPr>
          <p:cNvPr id="3" name="Afbeelding 2" descr="Afbeelding met tekst, slaapkamer&#10;&#10;Automatisch gegenereerde beschrijving">
            <a:extLst>
              <a:ext uri="{FF2B5EF4-FFF2-40B4-BE49-F238E27FC236}">
                <a16:creationId xmlns:a16="http://schemas.microsoft.com/office/drawing/2014/main" id="{225DB78B-1F9D-47DC-BCDE-6B523682563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4799" y="1710821"/>
            <a:ext cx="8516749" cy="4382475"/>
          </a:xfrm>
          <a:prstGeom prst="rect">
            <a:avLst/>
          </a:prstGeom>
        </p:spPr>
      </p:pic>
    </p:spTree>
    <p:extLst>
      <p:ext uri="{BB962C8B-B14F-4D97-AF65-F5344CB8AC3E}">
        <p14:creationId xmlns:p14="http://schemas.microsoft.com/office/powerpoint/2010/main" val="14870440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aantasten</a:t>
            </a:r>
          </a:p>
        </p:txBody>
      </p:sp>
      <p:pic>
        <p:nvPicPr>
          <p:cNvPr id="3" name="Afbeelding 2" descr="Afbeelding met tekst, slaapkamer&#10;&#10;Automatisch gegenereerde beschrijving">
            <a:extLst>
              <a:ext uri="{FF2B5EF4-FFF2-40B4-BE49-F238E27FC236}">
                <a16:creationId xmlns:a16="http://schemas.microsoft.com/office/drawing/2014/main" id="{225DB78B-1F9D-47DC-BCDE-6B523682563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4799" y="1710821"/>
            <a:ext cx="8516749" cy="4382475"/>
          </a:xfrm>
          <a:prstGeom prst="rect">
            <a:avLst/>
          </a:prstGeom>
        </p:spPr>
      </p:pic>
      <p:pic>
        <p:nvPicPr>
          <p:cNvPr id="4" name="Afbeelding 3" descr="Afbeelding met buitenshuis, grond&#10;&#10;Automatisch gegenereerde beschrijving">
            <a:extLst>
              <a:ext uri="{FF2B5EF4-FFF2-40B4-BE49-F238E27FC236}">
                <a16:creationId xmlns:a16="http://schemas.microsoft.com/office/drawing/2014/main" id="{0CDD8D3E-14F2-2D82-1812-6A5B5E52DB0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92000" y="3405070"/>
            <a:ext cx="4280000" cy="2666635"/>
          </a:xfrm>
          <a:prstGeom prst="rect">
            <a:avLst/>
          </a:prstGeom>
        </p:spPr>
      </p:pic>
      <p:pic>
        <p:nvPicPr>
          <p:cNvPr id="10" name="Afbeelding 9" descr="Afbeelding met clipart&#10;&#10;Automatisch gegenereerde beschrijving">
            <a:extLst>
              <a:ext uri="{FF2B5EF4-FFF2-40B4-BE49-F238E27FC236}">
                <a16:creationId xmlns:a16="http://schemas.microsoft.com/office/drawing/2014/main" id="{B4D9B0F4-178A-AC1C-F9FC-07E1B37633E4}"/>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21651" t="18587" r="58662" b="20831"/>
          <a:stretch/>
        </p:blipFill>
        <p:spPr>
          <a:xfrm>
            <a:off x="7380312" y="356254"/>
            <a:ext cx="1200133" cy="1296144"/>
          </a:xfrm>
          <a:prstGeom prst="rect">
            <a:avLst/>
          </a:prstGeom>
        </p:spPr>
      </p:pic>
    </p:spTree>
    <p:extLst>
      <p:ext uri="{BB962C8B-B14F-4D97-AF65-F5344CB8AC3E}">
        <p14:creationId xmlns:p14="http://schemas.microsoft.com/office/powerpoint/2010/main" val="28121386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vernielen</a:t>
            </a:r>
          </a:p>
        </p:txBody>
      </p:sp>
      <p:pic>
        <p:nvPicPr>
          <p:cNvPr id="5" name="Afbeelding 4" descr="Afbeelding met gras, buitenshuis, natuur, staan&#10;&#10;Automatisch gegenereerde beschrijving">
            <a:extLst>
              <a:ext uri="{FF2B5EF4-FFF2-40B4-BE49-F238E27FC236}">
                <a16:creationId xmlns:a16="http://schemas.microsoft.com/office/drawing/2014/main" id="{B8C77B2F-9298-C5B5-86CC-AFF9DB6BE15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15616" y="2060848"/>
            <a:ext cx="6690802" cy="4469456"/>
          </a:xfrm>
          <a:prstGeom prst="rect">
            <a:avLst/>
          </a:prstGeom>
        </p:spPr>
      </p:pic>
      <p:pic>
        <p:nvPicPr>
          <p:cNvPr id="8" name="Afbeelding 7" descr="Afbeelding met clipart&#10;&#10;Automatisch gegenereerde beschrijving">
            <a:extLst>
              <a:ext uri="{FF2B5EF4-FFF2-40B4-BE49-F238E27FC236}">
                <a16:creationId xmlns:a16="http://schemas.microsoft.com/office/drawing/2014/main" id="{1E1BE159-B851-F50B-6A55-F0ADDBD4FA7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21651" t="18587" r="58662" b="20831"/>
          <a:stretch/>
        </p:blipFill>
        <p:spPr>
          <a:xfrm>
            <a:off x="7380312" y="356254"/>
            <a:ext cx="1200133" cy="1296144"/>
          </a:xfrm>
          <a:prstGeom prst="rect">
            <a:avLst/>
          </a:prstGeom>
        </p:spPr>
      </p:pic>
    </p:spTree>
    <p:extLst>
      <p:ext uri="{BB962C8B-B14F-4D97-AF65-F5344CB8AC3E}">
        <p14:creationId xmlns:p14="http://schemas.microsoft.com/office/powerpoint/2010/main" val="31835159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bestaan uit</a:t>
            </a:r>
          </a:p>
        </p:txBody>
      </p:sp>
      <p:grpSp>
        <p:nvGrpSpPr>
          <p:cNvPr id="4" name="Groep 3">
            <a:extLst>
              <a:ext uri="{FF2B5EF4-FFF2-40B4-BE49-F238E27FC236}">
                <a16:creationId xmlns:a16="http://schemas.microsoft.com/office/drawing/2014/main" id="{AF9CC593-4BEB-DA08-08EC-0256BD1DD95B}"/>
              </a:ext>
            </a:extLst>
          </p:cNvPr>
          <p:cNvGrpSpPr/>
          <p:nvPr/>
        </p:nvGrpSpPr>
        <p:grpSpPr>
          <a:xfrm>
            <a:off x="107504" y="1340768"/>
            <a:ext cx="8653394" cy="5464266"/>
            <a:chOff x="107504" y="1340768"/>
            <a:chExt cx="8653394" cy="5464266"/>
          </a:xfrm>
        </p:grpSpPr>
        <p:pic>
          <p:nvPicPr>
            <p:cNvPr id="3074" name="Picture 2">
              <a:extLst>
                <a:ext uri="{FF2B5EF4-FFF2-40B4-BE49-F238E27FC236}">
                  <a16:creationId xmlns:a16="http://schemas.microsoft.com/office/drawing/2014/main" id="{B7F7368D-33F8-178D-BC10-8A249F94D46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3102" y="1340768"/>
              <a:ext cx="8377796" cy="5275394"/>
            </a:xfrm>
            <a:prstGeom prst="rect">
              <a:avLst/>
            </a:prstGeom>
            <a:noFill/>
            <a:extLst>
              <a:ext uri="{909E8E84-426E-40DD-AFC4-6F175D3DCCD1}">
                <a14:hiddenFill xmlns:a14="http://schemas.microsoft.com/office/drawing/2010/main">
                  <a:solidFill>
                    <a:srgbClr val="FFFFFF"/>
                  </a:solidFill>
                </a14:hiddenFill>
              </a:ext>
            </a:extLst>
          </p:spPr>
        </p:pic>
        <p:sp>
          <p:nvSpPr>
            <p:cNvPr id="3" name="Tekstvak 2">
              <a:extLst>
                <a:ext uri="{FF2B5EF4-FFF2-40B4-BE49-F238E27FC236}">
                  <a16:creationId xmlns:a16="http://schemas.microsoft.com/office/drawing/2014/main" id="{72C9A428-D444-454C-727F-93A46ABB1DA7}"/>
                </a:ext>
              </a:extLst>
            </p:cNvPr>
            <p:cNvSpPr txBox="1"/>
            <p:nvPr/>
          </p:nvSpPr>
          <p:spPr>
            <a:xfrm>
              <a:off x="107504" y="6435702"/>
              <a:ext cx="8064896" cy="369332"/>
            </a:xfrm>
            <a:prstGeom prst="rect">
              <a:avLst/>
            </a:prstGeom>
            <a:noFill/>
          </p:spPr>
          <p:txBody>
            <a:bodyPr wrap="square">
              <a:spAutoFit/>
            </a:bodyPr>
            <a:lstStyle/>
            <a:p>
              <a:r>
                <a:rPr lang="nl-NL" sz="900" dirty="0">
                  <a:solidFill>
                    <a:schemeClr val="bg1">
                      <a:lumMod val="85000"/>
                    </a:schemeClr>
                  </a:solidFill>
                </a:rPr>
                <a:t>https://mudmasters.com/wp-content/uploads/2021/08/Parcoursplattegrond-Biddinghuizen-2022-website-1.jpg?_gl=1*w8x8ie*_ga*OTYwMDA3NTc2LjE2Nzk5ODg3OTg.*_ga_6ZCTR74TX6*MTY3OTk4ODc5Ny4xLjEuMTY3OTk5MTA5Ni4wLjAuMA..</a:t>
              </a:r>
            </a:p>
          </p:txBody>
        </p:sp>
      </p:grpSp>
    </p:spTree>
    <p:extLst>
      <p:ext uri="{BB962C8B-B14F-4D97-AF65-F5344CB8AC3E}">
        <p14:creationId xmlns:p14="http://schemas.microsoft.com/office/powerpoint/2010/main" val="24520075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de helling</a:t>
            </a:r>
          </a:p>
        </p:txBody>
      </p:sp>
      <p:grpSp>
        <p:nvGrpSpPr>
          <p:cNvPr id="10" name="Groep 9">
            <a:extLst>
              <a:ext uri="{FF2B5EF4-FFF2-40B4-BE49-F238E27FC236}">
                <a16:creationId xmlns:a16="http://schemas.microsoft.com/office/drawing/2014/main" id="{B4C87A34-2C4E-8070-EBF7-EA5EEED52F92}"/>
              </a:ext>
            </a:extLst>
          </p:cNvPr>
          <p:cNvGrpSpPr/>
          <p:nvPr/>
        </p:nvGrpSpPr>
        <p:grpSpPr>
          <a:xfrm>
            <a:off x="1187624" y="1772816"/>
            <a:ext cx="6444208" cy="3939246"/>
            <a:chOff x="1187624" y="1772816"/>
            <a:chExt cx="6444208" cy="3939246"/>
          </a:xfrm>
        </p:grpSpPr>
        <p:pic>
          <p:nvPicPr>
            <p:cNvPr id="2052" name="Picture 4" descr="Geen fotobeschrijving beschikbaar.">
              <a:extLst>
                <a:ext uri="{FF2B5EF4-FFF2-40B4-BE49-F238E27FC236}">
                  <a16:creationId xmlns:a16="http://schemas.microsoft.com/office/drawing/2014/main" id="{D8367236-D13A-E7F3-1783-1417FAB5126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87624" y="1772816"/>
              <a:ext cx="6444208" cy="3939246"/>
            </a:xfrm>
            <a:prstGeom prst="rect">
              <a:avLst/>
            </a:prstGeom>
            <a:noFill/>
            <a:extLst>
              <a:ext uri="{909E8E84-426E-40DD-AFC4-6F175D3DCCD1}">
                <a14:hiddenFill xmlns:a14="http://schemas.microsoft.com/office/drawing/2010/main">
                  <a:solidFill>
                    <a:srgbClr val="FFFFFF"/>
                  </a:solidFill>
                </a14:hiddenFill>
              </a:ext>
            </a:extLst>
          </p:spPr>
        </p:pic>
        <p:sp>
          <p:nvSpPr>
            <p:cNvPr id="9" name="Tekstvak 8">
              <a:extLst>
                <a:ext uri="{FF2B5EF4-FFF2-40B4-BE49-F238E27FC236}">
                  <a16:creationId xmlns:a16="http://schemas.microsoft.com/office/drawing/2014/main" id="{0896C976-6707-FFF0-E217-050473A906DF}"/>
                </a:ext>
              </a:extLst>
            </p:cNvPr>
            <p:cNvSpPr txBox="1"/>
            <p:nvPr/>
          </p:nvSpPr>
          <p:spPr>
            <a:xfrm>
              <a:off x="1187624" y="5481230"/>
              <a:ext cx="4820854" cy="230832"/>
            </a:xfrm>
            <a:prstGeom prst="rect">
              <a:avLst/>
            </a:prstGeom>
            <a:noFill/>
          </p:spPr>
          <p:txBody>
            <a:bodyPr wrap="square">
              <a:spAutoFit/>
            </a:bodyPr>
            <a:lstStyle/>
            <a:p>
              <a:r>
                <a:rPr lang="nl-NL" sz="900" dirty="0">
                  <a:solidFill>
                    <a:schemeClr val="bg1">
                      <a:lumMod val="85000"/>
                    </a:schemeClr>
                  </a:solidFill>
                </a:rPr>
                <a:t>https://www.facebook.com/photo/?fbid=5721892724534146&amp;set=a.5721894884533930</a:t>
              </a:r>
            </a:p>
          </p:txBody>
        </p:sp>
      </p:grpSp>
    </p:spTree>
    <p:extLst>
      <p:ext uri="{BB962C8B-B14F-4D97-AF65-F5344CB8AC3E}">
        <p14:creationId xmlns:p14="http://schemas.microsoft.com/office/powerpoint/2010/main" val="27090480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aantrekkelijk</a:t>
            </a:r>
          </a:p>
        </p:txBody>
      </p:sp>
      <p:pic>
        <p:nvPicPr>
          <p:cNvPr id="3" name="Afbeelding 2">
            <a:extLst>
              <a:ext uri="{FF2B5EF4-FFF2-40B4-BE49-F238E27FC236}">
                <a16:creationId xmlns:a16="http://schemas.microsoft.com/office/drawing/2014/main" id="{6278BC52-335D-7043-DC86-84C257131D1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9066" t="16259" r="8897" b="12221"/>
          <a:stretch/>
        </p:blipFill>
        <p:spPr>
          <a:xfrm>
            <a:off x="1547664" y="1700808"/>
            <a:ext cx="5616625" cy="4896544"/>
          </a:xfrm>
          <a:prstGeom prst="rect">
            <a:avLst/>
          </a:prstGeom>
        </p:spPr>
      </p:pic>
    </p:spTree>
    <p:extLst>
      <p:ext uri="{BB962C8B-B14F-4D97-AF65-F5344CB8AC3E}">
        <p14:creationId xmlns:p14="http://schemas.microsoft.com/office/powerpoint/2010/main" val="4074911733"/>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2347</TotalTime>
  <Words>934</Words>
  <Application>Microsoft Office PowerPoint</Application>
  <PresentationFormat>Diavoorstelling (4:3)</PresentationFormat>
  <Paragraphs>241</Paragraphs>
  <Slides>23</Slides>
  <Notes>12</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23</vt:i4>
      </vt:variant>
    </vt:vector>
  </HeadingPairs>
  <TitlesOfParts>
    <vt:vector size="28" baseType="lpstr">
      <vt:lpstr>Arial</vt:lpstr>
      <vt:lpstr>Calibri</vt:lpstr>
      <vt:lpstr>Century Gothic</vt:lpstr>
      <vt:lpstr>Trebuchet MS</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Op de woordmuur:</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Harmsel, Marjan ter</dc:creator>
  <cp:lastModifiedBy>Harmsel ter, Marjan</cp:lastModifiedBy>
  <cp:revision>504</cp:revision>
  <dcterms:created xsi:type="dcterms:W3CDTF">2021-06-08T06:13:59Z</dcterms:created>
  <dcterms:modified xsi:type="dcterms:W3CDTF">2023-03-28T09:51:55Z</dcterms:modified>
</cp:coreProperties>
</file>