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437" r:id="rId2"/>
    <p:sldId id="548" r:id="rId3"/>
    <p:sldId id="1483" r:id="rId4"/>
    <p:sldId id="1460" r:id="rId5"/>
    <p:sldId id="1475" r:id="rId6"/>
    <p:sldId id="1477" r:id="rId7"/>
    <p:sldId id="1480" r:id="rId8"/>
    <p:sldId id="1495" r:id="rId9"/>
    <p:sldId id="1476" r:id="rId10"/>
    <p:sldId id="1482" r:id="rId11"/>
    <p:sldId id="1478" r:id="rId12"/>
    <p:sldId id="1496" r:id="rId13"/>
    <p:sldId id="1481" r:id="rId14"/>
    <p:sldId id="1479" r:id="rId15"/>
    <p:sldId id="934" r:id="rId16"/>
    <p:sldId id="1493" r:id="rId17"/>
    <p:sldId id="263" r:id="rId18"/>
    <p:sldId id="1487" r:id="rId19"/>
    <p:sldId id="1494" r:id="rId20"/>
    <p:sldId id="1488" r:id="rId21"/>
    <p:sldId id="1491" r:id="rId22"/>
    <p:sldId id="1486" r:id="rId23"/>
    <p:sldId id="1474" r:id="rId24"/>
    <p:sldId id="1492"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3"/>
            <p14:sldId id="1460"/>
            <p14:sldId id="1475"/>
            <p14:sldId id="1477"/>
            <p14:sldId id="1480"/>
            <p14:sldId id="1495"/>
            <p14:sldId id="1476"/>
            <p14:sldId id="1482"/>
            <p14:sldId id="1478"/>
            <p14:sldId id="1496"/>
            <p14:sldId id="1481"/>
            <p14:sldId id="1479"/>
            <p14:sldId id="934"/>
            <p14:sldId id="1493"/>
            <p14:sldId id="263"/>
            <p14:sldId id="1487"/>
            <p14:sldId id="1494"/>
            <p14:sldId id="1488"/>
            <p14:sldId id="1491"/>
            <p14:sldId id="1486"/>
            <p14:sldId id="1474"/>
            <p14:sldId id="14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97" autoAdjust="0"/>
    <p:restoredTop sz="95226" autoAdjust="0"/>
  </p:normalViewPr>
  <p:slideViewPr>
    <p:cSldViewPr>
      <p:cViewPr varScale="1">
        <p:scale>
          <a:sx n="86" d="100"/>
          <a:sy n="86" d="100"/>
        </p:scale>
        <p:origin x="101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14-2-2023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14-2-2023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van heinde en verre: </a:t>
            </a:r>
            <a:r>
              <a:rPr lang="nl-NL" sz="1200" kern="1200" dirty="0">
                <a:solidFill>
                  <a:schemeClr val="tx1"/>
                </a:solidFill>
                <a:effectLst/>
                <a:latin typeface="+mn-lt"/>
                <a:ea typeface="+mn-ea"/>
                <a:cs typeface="+mn-cs"/>
              </a:rPr>
              <a:t>overal vandaan</a:t>
            </a:r>
          </a:p>
          <a:p>
            <a:pPr fontAlgn="t"/>
            <a:r>
              <a:rPr lang="nl-NL" sz="1200" b="1" kern="1200" dirty="0">
                <a:solidFill>
                  <a:schemeClr val="tx1"/>
                </a:solidFill>
                <a:effectLst/>
                <a:latin typeface="+mn-lt"/>
                <a:ea typeface="+mn-ea"/>
                <a:cs typeface="+mn-cs"/>
              </a:rPr>
              <a:t>toonaangevend: </a:t>
            </a:r>
            <a:r>
              <a:rPr lang="nl-NL" sz="1200" kern="1200" dirty="0">
                <a:solidFill>
                  <a:schemeClr val="tx1"/>
                </a:solidFill>
                <a:effectLst/>
                <a:latin typeface="+mn-lt"/>
                <a:ea typeface="+mn-ea"/>
                <a:cs typeface="+mn-cs"/>
              </a:rPr>
              <a:t>belangrijk, een voorbeeld voor anderen</a:t>
            </a:r>
          </a:p>
          <a:p>
            <a:pPr fontAlgn="t"/>
            <a:r>
              <a:rPr lang="nl-NL" sz="1200" b="1" kern="1200" dirty="0">
                <a:solidFill>
                  <a:schemeClr val="tx1"/>
                </a:solidFill>
                <a:effectLst/>
                <a:latin typeface="+mn-lt"/>
                <a:ea typeface="+mn-ea"/>
                <a:cs typeface="+mn-cs"/>
              </a:rPr>
              <a:t>in principe: </a:t>
            </a:r>
            <a:r>
              <a:rPr lang="nl-NL" sz="1200" kern="1200" dirty="0">
                <a:solidFill>
                  <a:schemeClr val="tx1"/>
                </a:solidFill>
                <a:effectLst/>
                <a:latin typeface="+mn-lt"/>
                <a:ea typeface="+mn-ea"/>
                <a:cs typeface="+mn-cs"/>
              </a:rPr>
              <a:t>normaal gesproken</a:t>
            </a:r>
          </a:p>
          <a:p>
            <a:pPr fontAlgn="t"/>
            <a:r>
              <a:rPr lang="nl-NL" sz="1200" b="1" kern="1200" dirty="0">
                <a:solidFill>
                  <a:schemeClr val="tx1"/>
                </a:solidFill>
                <a:effectLst/>
                <a:latin typeface="+mn-lt"/>
                <a:ea typeface="+mn-ea"/>
                <a:cs typeface="+mn-cs"/>
              </a:rPr>
              <a:t>zich bevinden: </a:t>
            </a:r>
            <a:r>
              <a:rPr lang="nl-NL" sz="1200" kern="1200" dirty="0">
                <a:solidFill>
                  <a:schemeClr val="tx1"/>
                </a:solidFill>
                <a:effectLst/>
                <a:latin typeface="+mn-lt"/>
                <a:ea typeface="+mn-ea"/>
                <a:cs typeface="+mn-cs"/>
              </a:rPr>
              <a:t>ergens zijn</a:t>
            </a:r>
          </a:p>
          <a:p>
            <a:pPr fontAlgn="t"/>
            <a:r>
              <a:rPr lang="nl-NL" sz="1200" b="1" kern="1200" dirty="0">
                <a:solidFill>
                  <a:schemeClr val="tx1"/>
                </a:solidFill>
                <a:effectLst/>
                <a:latin typeface="+mn-lt"/>
                <a:ea typeface="+mn-ea"/>
                <a:cs typeface="+mn-cs"/>
              </a:rPr>
              <a:t>de kroon spannen: </a:t>
            </a:r>
            <a:r>
              <a:rPr lang="nl-NL" sz="1200" kern="1200" dirty="0">
                <a:solidFill>
                  <a:schemeClr val="tx1"/>
                </a:solidFill>
                <a:effectLst/>
                <a:latin typeface="+mn-lt"/>
                <a:ea typeface="+mn-ea"/>
                <a:cs typeface="+mn-cs"/>
              </a:rPr>
              <a:t>alles overtreffen</a:t>
            </a:r>
          </a:p>
          <a:p>
            <a:pPr fontAlgn="t"/>
            <a:r>
              <a:rPr lang="nl-NL" sz="1200" b="1" kern="1200" dirty="0">
                <a:solidFill>
                  <a:schemeClr val="tx1"/>
                </a:solidFill>
                <a:effectLst/>
                <a:latin typeface="+mn-lt"/>
                <a:ea typeface="+mn-ea"/>
                <a:cs typeface="+mn-cs"/>
              </a:rPr>
              <a:t>de collectie: </a:t>
            </a:r>
            <a:r>
              <a:rPr lang="nl-NL" sz="1200" kern="1200" dirty="0">
                <a:solidFill>
                  <a:schemeClr val="tx1"/>
                </a:solidFill>
                <a:effectLst/>
                <a:latin typeface="+mn-lt"/>
                <a:ea typeface="+mn-ea"/>
                <a:cs typeface="+mn-cs"/>
              </a:rPr>
              <a:t>de verzameling</a:t>
            </a:r>
          </a:p>
          <a:p>
            <a:pPr fontAlgn="t"/>
            <a:r>
              <a:rPr lang="nl-NL" sz="1200" b="1" kern="1200" dirty="0">
                <a:solidFill>
                  <a:schemeClr val="tx1"/>
                </a:solidFill>
                <a:effectLst/>
                <a:latin typeface="+mn-lt"/>
                <a:ea typeface="+mn-ea"/>
                <a:cs typeface="+mn-cs"/>
              </a:rPr>
              <a:t>weergeven: </a:t>
            </a:r>
            <a:r>
              <a:rPr lang="nl-NL" sz="1200" kern="1200" dirty="0">
                <a:solidFill>
                  <a:schemeClr val="tx1"/>
                </a:solidFill>
                <a:effectLst/>
                <a:latin typeface="+mn-lt"/>
                <a:ea typeface="+mn-ea"/>
                <a:cs typeface="+mn-cs"/>
              </a:rPr>
              <a:t>laten zien hoe iets is</a:t>
            </a:r>
          </a:p>
          <a:p>
            <a:pPr fontAlgn="t"/>
            <a:r>
              <a:rPr lang="nl-NL" sz="1200" b="1" kern="1200" dirty="0">
                <a:solidFill>
                  <a:schemeClr val="tx1"/>
                </a:solidFill>
                <a:effectLst/>
                <a:latin typeface="+mn-lt"/>
                <a:ea typeface="+mn-ea"/>
                <a:cs typeface="+mn-cs"/>
              </a:rPr>
              <a:t>roemen:</a:t>
            </a:r>
            <a:r>
              <a:rPr lang="nl-NL" sz="1200" kern="1200" dirty="0">
                <a:solidFill>
                  <a:schemeClr val="tx1"/>
                </a:solidFill>
                <a:effectLst/>
                <a:latin typeface="+mn-lt"/>
                <a:ea typeface="+mn-ea"/>
                <a:cs typeface="+mn-cs"/>
              </a:rPr>
              <a:t> prijzen, loven</a:t>
            </a:r>
          </a:p>
          <a:p>
            <a:pPr fontAlgn="t"/>
            <a:r>
              <a:rPr lang="nl-NL" sz="1200" b="1" kern="1200" dirty="0">
                <a:solidFill>
                  <a:schemeClr val="tx1"/>
                </a:solidFill>
                <a:effectLst/>
                <a:latin typeface="+mn-lt"/>
                <a:ea typeface="+mn-ea"/>
                <a:cs typeface="+mn-cs"/>
              </a:rPr>
              <a:t>het ruimtelijk inzicht: </a:t>
            </a:r>
            <a:r>
              <a:rPr lang="nl-NL" sz="1200" kern="1200" dirty="0">
                <a:solidFill>
                  <a:schemeClr val="tx1"/>
                </a:solidFill>
                <a:effectLst/>
                <a:latin typeface="+mn-lt"/>
                <a:ea typeface="+mn-ea"/>
                <a:cs typeface="+mn-cs"/>
              </a:rPr>
              <a:t>het begrip van hoe je omgaat met afstanden en afmetingen</a:t>
            </a:r>
          </a:p>
          <a:p>
            <a:pPr fontAlgn="t"/>
            <a:r>
              <a:rPr lang="nl-NL" sz="1200" b="1" kern="1200" dirty="0">
                <a:solidFill>
                  <a:schemeClr val="tx1"/>
                </a:solidFill>
                <a:effectLst/>
                <a:latin typeface="+mn-lt"/>
                <a:ea typeface="+mn-ea"/>
                <a:cs typeface="+mn-cs"/>
              </a:rPr>
              <a:t>de stormloop:</a:t>
            </a:r>
            <a:r>
              <a:rPr lang="nl-NL" sz="1200" kern="1200" dirty="0">
                <a:solidFill>
                  <a:schemeClr val="tx1"/>
                </a:solidFill>
                <a:effectLst/>
                <a:latin typeface="+mn-lt"/>
                <a:ea typeface="+mn-ea"/>
                <a:cs typeface="+mn-cs"/>
              </a:rPr>
              <a:t> de plotselinge toeloop van mensen die iets willen hebben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14-2-2023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14-2-2023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14-2-2023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14-2-2023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kek14Z1p9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hyperlink" Target="https://youtu.be/-kek14Z1p9A?t=335"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kek14Z1p9A" TargetMode="External"/><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1.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5.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hyperlink" Target="https://youtu.be/-kek14Z1p9A?t=18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In Canada woont een geweldige kunstschaatser. Kurt Browning. Als hij mee doet aan wedstrijden, komt er </a:t>
            </a:r>
            <a:r>
              <a:rPr lang="nl-NL" sz="2000" b="1" u="sng" dirty="0">
                <a:effectLst/>
                <a:ea typeface="Times New Roman" panose="02020603050405020304" pitchFamily="18" charset="0"/>
                <a:cs typeface="Arial" panose="020B0604020202020204" pitchFamily="34" charset="0"/>
              </a:rPr>
              <a:t>een stormloop</a:t>
            </a:r>
            <a:r>
              <a:rPr lang="nl-NL" sz="2000" dirty="0">
                <a:effectLst/>
                <a:ea typeface="Times New Roman" panose="02020603050405020304" pitchFamily="18" charset="0"/>
                <a:cs typeface="Arial" panose="020B0604020202020204" pitchFamily="34" charset="0"/>
              </a:rPr>
              <a:t> aan fans naar het stadion</a:t>
            </a:r>
            <a:r>
              <a:rPr lang="nl-NL" sz="2000" dirty="0">
                <a:ea typeface="Times New Roman" panose="02020603050405020304" pitchFamily="18" charset="0"/>
                <a:cs typeface="Arial" panose="020B0604020202020204" pitchFamily="34" charset="0"/>
              </a:rPr>
              <a:t>. Een stormloop betekent </a:t>
            </a:r>
            <a:r>
              <a:rPr lang="nl-NL" sz="2000" b="1" i="1" dirty="0">
                <a:ea typeface="Times New Roman" panose="02020603050405020304" pitchFamily="18" charset="0"/>
                <a:cs typeface="Arial" panose="020B0604020202020204" pitchFamily="34" charset="0"/>
              </a:rPr>
              <a:t>de plotselinge toeloop van mensen die iets willen hebben</a:t>
            </a:r>
            <a:r>
              <a:rPr lang="nl-NL" sz="2000" dirty="0">
                <a:ea typeface="Times New Roman" panose="02020603050405020304" pitchFamily="18" charset="0"/>
                <a:cs typeface="Arial" panose="020B0604020202020204" pitchFamily="34" charset="0"/>
              </a:rPr>
              <a:t>.</a:t>
            </a:r>
            <a:r>
              <a:rPr lang="nl-NL" sz="2000" dirty="0">
                <a:effectLst/>
                <a:ea typeface="Times New Roman" panose="02020603050405020304" pitchFamily="18" charset="0"/>
                <a:cs typeface="Arial" panose="020B0604020202020204" pitchFamily="34" charset="0"/>
              </a:rPr>
              <a:t> </a:t>
            </a:r>
            <a:r>
              <a:rPr lang="nl-NL" sz="2000" b="1" u="sng" dirty="0">
                <a:effectLst/>
                <a:ea typeface="Times New Roman" panose="02020603050405020304" pitchFamily="18" charset="0"/>
                <a:cs typeface="Arial" panose="020B0604020202020204" pitchFamily="34" charset="0"/>
              </a:rPr>
              <a:t>Van heide en verre</a:t>
            </a:r>
            <a:r>
              <a:rPr lang="nl-NL" sz="2000" dirty="0">
                <a:effectLst/>
                <a:ea typeface="Times New Roman" panose="02020603050405020304" pitchFamily="18" charset="0"/>
                <a:cs typeface="Arial" panose="020B0604020202020204" pitchFamily="34" charset="0"/>
              </a:rPr>
              <a:t>, dus </a:t>
            </a:r>
            <a:r>
              <a:rPr lang="nl-NL" sz="2000" b="1" i="1" dirty="0">
                <a:effectLst/>
                <a:ea typeface="Times New Roman" panose="02020603050405020304" pitchFamily="18" charset="0"/>
                <a:cs typeface="Arial" panose="020B0604020202020204" pitchFamily="34" charset="0"/>
              </a:rPr>
              <a:t>overal vandaan </a:t>
            </a:r>
            <a:r>
              <a:rPr lang="nl-NL" sz="2000" dirty="0">
                <a:effectLst/>
                <a:ea typeface="Times New Roman" panose="02020603050405020304" pitchFamily="18" charset="0"/>
                <a:cs typeface="Arial" panose="020B0604020202020204" pitchFamily="34" charset="0"/>
              </a:rPr>
              <a:t>komen mensen om naar Kurt Browning te kijken. </a:t>
            </a:r>
            <a:r>
              <a:rPr lang="nl-NL" sz="2000" dirty="0">
                <a:ea typeface="Times New Roman" panose="02020603050405020304" pitchFamily="18" charset="0"/>
                <a:cs typeface="Arial" panose="020B0604020202020204" pitchFamily="34" charset="0"/>
              </a:rPr>
              <a:t>Hij is voor veel mensen een </a:t>
            </a:r>
            <a:r>
              <a:rPr lang="nl-NL" sz="2000" b="1" u="sng" dirty="0">
                <a:ea typeface="Times New Roman" panose="02020603050405020304" pitchFamily="18" charset="0"/>
                <a:cs typeface="Arial" panose="020B0604020202020204" pitchFamily="34" charset="0"/>
              </a:rPr>
              <a:t>toonaangevende</a:t>
            </a:r>
            <a:r>
              <a:rPr lang="nl-NL" sz="2000" dirty="0">
                <a:ea typeface="Times New Roman" panose="02020603050405020304" pitchFamily="18" charset="0"/>
                <a:cs typeface="Arial" panose="020B0604020202020204" pitchFamily="34" charset="0"/>
              </a:rPr>
              <a:t> kunstschaatser. Hij is </a:t>
            </a:r>
            <a:r>
              <a:rPr lang="nl-NL" sz="2000" b="1" i="1" dirty="0">
                <a:ea typeface="Times New Roman" panose="02020603050405020304" pitchFamily="18" charset="0"/>
                <a:cs typeface="Arial" panose="020B0604020202020204" pitchFamily="34" charset="0"/>
              </a:rPr>
              <a:t>een voorbeeld voor anderen</a:t>
            </a:r>
            <a:r>
              <a:rPr lang="nl-NL" sz="2000" dirty="0">
                <a:ea typeface="Times New Roman" panose="02020603050405020304" pitchFamily="18" charset="0"/>
                <a:cs typeface="Arial" panose="020B0604020202020204" pitchFamily="34" charset="0"/>
              </a:rPr>
              <a:t>. Hij </a:t>
            </a:r>
            <a:r>
              <a:rPr lang="nl-NL" sz="2000" b="1" u="sng" dirty="0">
                <a:ea typeface="Times New Roman" panose="02020603050405020304" pitchFamily="18" charset="0"/>
                <a:cs typeface="Arial" panose="020B0604020202020204" pitchFamily="34" charset="0"/>
              </a:rPr>
              <a:t>bevindt zich</a:t>
            </a:r>
            <a:r>
              <a:rPr lang="nl-NL" sz="2000" dirty="0">
                <a:ea typeface="Times New Roman" panose="02020603050405020304" pitchFamily="18" charset="0"/>
                <a:cs typeface="Arial" panose="020B0604020202020204" pitchFamily="34" charset="0"/>
              </a:rPr>
              <a:t> echt bij de top van kunstschaatsers. Zich bevinden betekent </a:t>
            </a:r>
            <a:r>
              <a:rPr lang="nl-NL" sz="2000" b="1" i="1" dirty="0">
                <a:ea typeface="Times New Roman" panose="02020603050405020304" pitchFamily="18" charset="0"/>
                <a:cs typeface="Arial" panose="020B0604020202020204" pitchFamily="34" charset="0"/>
              </a:rPr>
              <a:t>ergens zijn</a:t>
            </a:r>
            <a:r>
              <a:rPr lang="nl-NL" sz="2000" dirty="0">
                <a:ea typeface="Times New Roman" panose="02020603050405020304" pitchFamily="18" charset="0"/>
                <a:cs typeface="Arial" panose="020B0604020202020204" pitchFamily="34" charset="0"/>
              </a:rPr>
              <a:t>. Hij hoort dus bij de topkunstschaatsers. Ik vind hem ook echt geweldig. Ik laat je een stukje film van hem zien, dat </a:t>
            </a:r>
            <a:r>
              <a:rPr lang="nl-NL" sz="2000" b="1" u="sng" dirty="0">
                <a:ea typeface="Times New Roman" panose="02020603050405020304" pitchFamily="18" charset="0"/>
                <a:cs typeface="Arial" panose="020B0604020202020204" pitchFamily="34" charset="0"/>
              </a:rPr>
              <a:t>weergeeft</a:t>
            </a:r>
            <a:r>
              <a:rPr lang="nl-NL" sz="2000" dirty="0">
                <a:ea typeface="Times New Roman" panose="02020603050405020304" pitchFamily="18" charset="0"/>
                <a:cs typeface="Arial" panose="020B0604020202020204" pitchFamily="34" charset="0"/>
              </a:rPr>
              <a:t>, dat </a:t>
            </a:r>
            <a:r>
              <a:rPr lang="nl-NL" sz="2000" b="1" i="1" dirty="0">
                <a:ea typeface="Times New Roman" panose="02020603050405020304" pitchFamily="18" charset="0"/>
                <a:cs typeface="Arial" panose="020B0604020202020204" pitchFamily="34" charset="0"/>
              </a:rPr>
              <a:t>laat zien</a:t>
            </a:r>
            <a:r>
              <a:rPr lang="nl-NL" sz="2000" dirty="0">
                <a:ea typeface="Times New Roman" panose="02020603050405020304" pitchFamily="18" charset="0"/>
                <a:cs typeface="Arial" panose="020B0604020202020204" pitchFamily="34" charset="0"/>
              </a:rPr>
              <a:t>, hoe geweldig hij is. </a:t>
            </a:r>
            <a:r>
              <a:rPr lang="nl-NL" sz="2000" dirty="0">
                <a:solidFill>
                  <a:schemeClr val="accent3"/>
                </a:solidFill>
                <a:ea typeface="Times New Roman" panose="02020603050405020304" pitchFamily="18" charset="0"/>
                <a:cs typeface="Arial" panose="020B0604020202020204" pitchFamily="34" charset="0"/>
              </a:rPr>
              <a:t>(Klik voor stukje film tot 4:24)</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In principe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normaal gesproken</a:t>
            </a:r>
            <a:r>
              <a:rPr lang="nl-NL" sz="2000" dirty="0">
                <a:ea typeface="Times New Roman" panose="02020603050405020304" pitchFamily="18" charset="0"/>
                <a:cs typeface="Arial" panose="020B0604020202020204" pitchFamily="34" charset="0"/>
              </a:rPr>
              <a:t>, laat je bij kunstschaatsen zien hoe mooi je kunt schaatsen. Maar Kurt verkleedde zich als clown en valt en struikelt op het ijs. Maar hij valt en struikelt niet zomaar. Het is expres en ontzettend knap gedaan. Je hebt er </a:t>
            </a:r>
            <a:r>
              <a:rPr lang="nl-NL" sz="2000" b="1" u="sng" dirty="0">
                <a:ea typeface="Times New Roman" panose="02020603050405020304" pitchFamily="18" charset="0"/>
                <a:cs typeface="Arial" panose="020B0604020202020204" pitchFamily="34" charset="0"/>
              </a:rPr>
              <a:t>ruimtelijk inzicht</a:t>
            </a:r>
            <a:r>
              <a:rPr lang="nl-NL" sz="2000" dirty="0">
                <a:ea typeface="Times New Roman" panose="02020603050405020304" pitchFamily="18" charset="0"/>
                <a:cs typeface="Arial" panose="020B0604020202020204" pitchFamily="34" charset="0"/>
              </a:rPr>
              <a:t> voor nodig. Ruimtelijk inzicht is </a:t>
            </a:r>
            <a:r>
              <a:rPr lang="nl-NL" sz="2000" b="1" i="1" kern="1200" dirty="0">
                <a:solidFill>
                  <a:schemeClr val="tx1"/>
                </a:solidFill>
                <a:effectLst/>
                <a:latin typeface="+mn-lt"/>
                <a:ea typeface="+mn-ea"/>
                <a:cs typeface="+mn-cs"/>
              </a:rPr>
              <a:t>het begrip van hoe je omgaat met afstanden en afmetingen</a:t>
            </a:r>
            <a:r>
              <a:rPr lang="nl-NL" sz="2000" kern="1200" dirty="0">
                <a:solidFill>
                  <a:schemeClr val="tx1"/>
                </a:solidFill>
                <a:effectLst/>
                <a:latin typeface="+mn-lt"/>
                <a:ea typeface="+mn-ea"/>
                <a:cs typeface="+mn-cs"/>
              </a:rPr>
              <a:t>. </a:t>
            </a:r>
            <a:r>
              <a:rPr lang="nl-NL" sz="2000" dirty="0">
                <a:ea typeface="Times New Roman" panose="02020603050405020304" pitchFamily="18" charset="0"/>
                <a:cs typeface="Arial" panose="020B0604020202020204" pitchFamily="34" charset="0"/>
              </a:rPr>
              <a:t>Het einde van zijn act </a:t>
            </a:r>
            <a:r>
              <a:rPr lang="nl-NL" sz="2000" b="1" u="sng" dirty="0">
                <a:ea typeface="Times New Roman" panose="02020603050405020304" pitchFamily="18" charset="0"/>
                <a:cs typeface="Arial" panose="020B0604020202020204" pitchFamily="34" charset="0"/>
              </a:rPr>
              <a:t>spande echt de kroon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Het overtrof alles</a:t>
            </a:r>
            <a:r>
              <a:rPr lang="nl-NL" sz="2000" dirty="0">
                <a:ea typeface="Times New Roman" panose="02020603050405020304" pitchFamily="18" charset="0"/>
                <a:cs typeface="Arial" panose="020B0604020202020204" pitchFamily="34" charset="0"/>
              </a:rPr>
              <a:t>. Kijk maar. </a:t>
            </a:r>
            <a:r>
              <a:rPr lang="nl-NL" sz="2000" dirty="0">
                <a:solidFill>
                  <a:schemeClr val="accent3"/>
                </a:solidFill>
                <a:ea typeface="Times New Roman" panose="02020603050405020304" pitchFamily="18" charset="0"/>
                <a:cs typeface="Arial" panose="020B0604020202020204" pitchFamily="34" charset="0"/>
              </a:rPr>
              <a:t>(klik voor nog een stukje tot 6:24) </a:t>
            </a:r>
            <a:r>
              <a:rPr lang="nl-NL" sz="2000" dirty="0">
                <a:ea typeface="Times New Roman" panose="02020603050405020304" pitchFamily="18" charset="0"/>
                <a:cs typeface="Arial" panose="020B0604020202020204" pitchFamily="34" charset="0"/>
              </a:rPr>
              <a:t>Hij landde tussen de jury! De jury </a:t>
            </a:r>
            <a:r>
              <a:rPr lang="nl-NL" sz="2000" b="1" u="sng" dirty="0">
                <a:ea typeface="Times New Roman" panose="02020603050405020304" pitchFamily="18" charset="0"/>
                <a:cs typeface="Arial" panose="020B0604020202020204" pitchFamily="34" charset="0"/>
              </a:rPr>
              <a:t>roemde</a:t>
            </a:r>
            <a:r>
              <a:rPr lang="nl-NL" sz="2000" dirty="0">
                <a:ea typeface="Times New Roman" panose="02020603050405020304" pitchFamily="18" charset="0"/>
                <a:cs typeface="Arial" panose="020B0604020202020204" pitchFamily="34" charset="0"/>
              </a:rPr>
              <a:t> en </a:t>
            </a:r>
            <a:r>
              <a:rPr lang="nl-NL" sz="2000" b="1" i="1" dirty="0">
                <a:ea typeface="Times New Roman" panose="02020603050405020304" pitchFamily="18" charset="0"/>
                <a:cs typeface="Arial" panose="020B0604020202020204" pitchFamily="34" charset="0"/>
              </a:rPr>
              <a:t>prijsde</a:t>
            </a:r>
            <a:r>
              <a:rPr lang="nl-NL" sz="2000" dirty="0">
                <a:ea typeface="Times New Roman" panose="02020603050405020304" pitchFamily="18" charset="0"/>
                <a:cs typeface="Arial" panose="020B0604020202020204" pitchFamily="34" charset="0"/>
              </a:rPr>
              <a:t> Kurt met een 10 en Kurt won een medaille, die hij bij zijn </a:t>
            </a:r>
            <a:r>
              <a:rPr lang="nl-NL" sz="2000" b="1" u="sng" dirty="0">
                <a:ea typeface="Times New Roman" panose="02020603050405020304" pitchFamily="18" charset="0"/>
                <a:cs typeface="Arial" panose="020B0604020202020204" pitchFamily="34" charset="0"/>
              </a:rPr>
              <a:t>collectie</a:t>
            </a:r>
            <a:r>
              <a:rPr lang="nl-NL" sz="2000" dirty="0">
                <a:ea typeface="Times New Roman" panose="02020603050405020304" pitchFamily="18" charset="0"/>
                <a:cs typeface="Arial" panose="020B0604020202020204" pitchFamily="34" charset="0"/>
              </a:rPr>
              <a:t>, bij zijn </a:t>
            </a:r>
            <a:r>
              <a:rPr lang="nl-NL" sz="2000" b="1" i="1" dirty="0">
                <a:ea typeface="Times New Roman" panose="02020603050405020304" pitchFamily="18" charset="0"/>
                <a:cs typeface="Arial" panose="020B0604020202020204" pitchFamily="34" charset="0"/>
              </a:rPr>
              <a:t>verzameling</a:t>
            </a:r>
            <a:r>
              <a:rPr lang="nl-NL" sz="2000" dirty="0">
                <a:ea typeface="Times New Roman" panose="02020603050405020304" pitchFamily="18" charset="0"/>
                <a:cs typeface="Arial" panose="020B0604020202020204" pitchFamily="34" charset="0"/>
              </a:rPr>
              <a:t>, medailles hing.  </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Wat vinden jullie van dit optreden?</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en-US" sz="1200" i="1" dirty="0">
                <a:hlinkClick r:id="rId3"/>
              </a:rPr>
              <a:t>Kurt Browning - Rag-Gidon-Time (clown) - 2005 World Team Challenge – YouTube</a:t>
            </a: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ruimtelijk inzicht</a:t>
            </a:r>
          </a:p>
        </p:txBody>
      </p:sp>
      <p:pic>
        <p:nvPicPr>
          <p:cNvPr id="3" name="Afbeelding 2">
            <a:extLst>
              <a:ext uri="{FF2B5EF4-FFF2-40B4-BE49-F238E27FC236}">
                <a16:creationId xmlns:a16="http://schemas.microsoft.com/office/drawing/2014/main" id="{C046683D-937F-4B0C-B4B9-AD666D7CC2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3001" y="1268760"/>
            <a:ext cx="5831287" cy="5446807"/>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kroon spannen</a:t>
            </a:r>
          </a:p>
        </p:txBody>
      </p:sp>
      <p:pic>
        <p:nvPicPr>
          <p:cNvPr id="3" name="Afbeelding 2">
            <a:extLst>
              <a:ext uri="{FF2B5EF4-FFF2-40B4-BE49-F238E27FC236}">
                <a16:creationId xmlns:a16="http://schemas.microsoft.com/office/drawing/2014/main" id="{E57BF1CC-2B85-4790-A50D-F3BBD0CA9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150" y="1340768"/>
            <a:ext cx="7921700" cy="5340861"/>
          </a:xfrm>
          <a:prstGeom prst="rect">
            <a:avLst/>
          </a:prstGeom>
        </p:spPr>
      </p:pic>
      <p:pic>
        <p:nvPicPr>
          <p:cNvPr id="5" name="Afbeelding 4" descr="Afbeelding met rolschaatsen, rijden, person, buiten&#10;&#10;Automatisch gegenereerde beschrijving">
            <a:extLst>
              <a:ext uri="{FF2B5EF4-FFF2-40B4-BE49-F238E27FC236}">
                <a16:creationId xmlns:a16="http://schemas.microsoft.com/office/drawing/2014/main" id="{0903A23B-BA3A-483E-B182-705A0E3D0A9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6996" b="95062" l="9353" r="89448">
                        <a14:foregroundMark x1="38849" y1="6996" x2="40528" y2="9877"/>
                        <a14:foregroundMark x1="29017" y1="24280" x2="36930" y2="27160"/>
                        <a14:foregroundMark x1="36930" y1="27160" x2="39808" y2="35391"/>
                        <a14:foregroundMark x1="24940" y1="23045" x2="27098" y2="24280"/>
                        <a14:foregroundMark x1="23022" y1="21399" x2="23022" y2="21399"/>
                        <a14:foregroundMark x1="47962" y1="91358" x2="49161" y2="90947"/>
                        <a14:foregroundMark x1="52278" y1="95062" x2="52278" y2="95062"/>
                      </a14:backgroundRemoval>
                    </a14:imgEffect>
                  </a14:imgLayer>
                </a14:imgProps>
              </a:ext>
              <a:ext uri="{28A0092B-C50C-407E-A947-70E740481C1C}">
                <a14:useLocalDpi xmlns:a14="http://schemas.microsoft.com/office/drawing/2010/main"/>
              </a:ext>
            </a:extLst>
          </a:blip>
          <a:srcRect r="-3639"/>
          <a:stretch/>
        </p:blipFill>
        <p:spPr>
          <a:xfrm>
            <a:off x="3347864" y="3573016"/>
            <a:ext cx="2819194" cy="158417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1141E4F-3C7E-4CEE-81D3-177A1C04E931}"/>
              </a:ext>
            </a:extLst>
          </p:cNvPr>
          <p:cNvSpPr txBox="1"/>
          <p:nvPr/>
        </p:nvSpPr>
        <p:spPr>
          <a:xfrm>
            <a:off x="2286000" y="3244334"/>
            <a:ext cx="4572000" cy="646331"/>
          </a:xfrm>
          <a:prstGeom prst="rect">
            <a:avLst/>
          </a:prstGeom>
          <a:noFill/>
        </p:spPr>
        <p:txBody>
          <a:bodyPr wrap="square">
            <a:spAutoFit/>
          </a:bodyPr>
          <a:lstStyle/>
          <a:p>
            <a:r>
              <a:rPr lang="nl-NL" dirty="0">
                <a:hlinkClick r:id="rId2"/>
              </a:rPr>
              <a:t>https://youtu.be/-kek14Z1p9A?t=335</a:t>
            </a:r>
            <a:endParaRPr lang="nl-NL" dirty="0"/>
          </a:p>
          <a:p>
            <a:r>
              <a:rPr lang="nl-NL" dirty="0"/>
              <a:t>Tot 6:24</a:t>
            </a:r>
          </a:p>
        </p:txBody>
      </p:sp>
    </p:spTree>
    <p:extLst>
      <p:ext uri="{BB962C8B-B14F-4D97-AF65-F5344CB8AC3E}">
        <p14:creationId xmlns:p14="http://schemas.microsoft.com/office/powerpoint/2010/main" val="5078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roemen</a:t>
            </a:r>
          </a:p>
        </p:txBody>
      </p:sp>
      <p:pic>
        <p:nvPicPr>
          <p:cNvPr id="3" name="Afbeelding 2">
            <a:extLst>
              <a:ext uri="{FF2B5EF4-FFF2-40B4-BE49-F238E27FC236}">
                <a16:creationId xmlns:a16="http://schemas.microsoft.com/office/drawing/2014/main" id="{2364616B-8DC4-454E-A777-3B8F39BC79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286" y="1700808"/>
            <a:ext cx="8837427" cy="4294989"/>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collectie</a:t>
            </a:r>
          </a:p>
        </p:txBody>
      </p:sp>
      <p:pic>
        <p:nvPicPr>
          <p:cNvPr id="3" name="Afbeelding 2">
            <a:extLst>
              <a:ext uri="{FF2B5EF4-FFF2-40B4-BE49-F238E27FC236}">
                <a16:creationId xmlns:a16="http://schemas.microsoft.com/office/drawing/2014/main" id="{EBB96763-9FED-4AA1-848F-756C8EA291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36" y="1505126"/>
            <a:ext cx="8065328" cy="5371509"/>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51130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toonaangevend</a:t>
            </a:r>
            <a:endParaRPr lang="nl-NL" sz="4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52733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effectLst/>
                <a:latin typeface="Century Gothic" panose="020B0502020202020204" pitchFamily="34" charset="0"/>
                <a:ea typeface="Calibri"/>
                <a:cs typeface="Times New Roman"/>
              </a:rPr>
              <a:t>nietszeggend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belangrijk, een voorbeeld voor anderen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Kurt Browning is een </a:t>
            </a:r>
            <a:r>
              <a:rPr lang="nl-NL" sz="2400" i="1" u="sng" dirty="0">
                <a:solidFill>
                  <a:srgbClr val="387038"/>
                </a:solidFill>
                <a:latin typeface="Century Gothic" panose="020B0502020202020204" pitchFamily="34" charset="0"/>
                <a:ea typeface="Calibri"/>
                <a:cs typeface="Times New Roman"/>
              </a:rPr>
              <a:t>toonaangevende</a:t>
            </a:r>
            <a:r>
              <a:rPr lang="nl-NL" sz="2400" i="1" dirty="0">
                <a:solidFill>
                  <a:srgbClr val="387038"/>
                </a:solidFill>
                <a:latin typeface="Century Gothic" panose="020B0502020202020204" pitchFamily="34" charset="0"/>
                <a:ea typeface="Calibri"/>
                <a:cs typeface="Times New Roman"/>
              </a:rPr>
              <a:t> kunstschaatser.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met weinig inhoud, niet belangrijk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Mijn eigen kunsten op het ijs zijn </a:t>
            </a:r>
            <a:r>
              <a:rPr lang="nl-NL" sz="2400" i="1" u="sng" dirty="0">
                <a:solidFill>
                  <a:srgbClr val="387038"/>
                </a:solidFill>
                <a:effectLst/>
                <a:latin typeface="Century Gothic" panose="020B0502020202020204" pitchFamily="34" charset="0"/>
                <a:ea typeface="Calibri"/>
                <a:cs typeface="Times New Roman"/>
              </a:rPr>
              <a:t>nietszeggend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97C19397-01AC-4290-981E-F813A692B4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568" y="3068960"/>
            <a:ext cx="3456384" cy="1983599"/>
          </a:xfrm>
          <a:prstGeom prst="rect">
            <a:avLst/>
          </a:prstGeom>
        </p:spPr>
      </p:pic>
      <p:pic>
        <p:nvPicPr>
          <p:cNvPr id="5" name="Afbeelding 4" descr="Afbeelding met lucht, buiten, schaatsbaan, schaatsen&#10;&#10;Automatisch gegenereerde beschrijving">
            <a:extLst>
              <a:ext uri="{FF2B5EF4-FFF2-40B4-BE49-F238E27FC236}">
                <a16:creationId xmlns:a16="http://schemas.microsoft.com/office/drawing/2014/main" id="{5EAD16D6-284B-440B-952B-BD64EB221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5812" y="2788648"/>
            <a:ext cx="3312368" cy="2212662"/>
          </a:xfrm>
          <a:prstGeom prst="rect">
            <a:avLst/>
          </a:prstGeom>
        </p:spPr>
      </p:pic>
    </p:spTree>
    <p:extLst>
      <p:ext uri="{BB962C8B-B14F-4D97-AF65-F5344CB8AC3E}">
        <p14:creationId xmlns:p14="http://schemas.microsoft.com/office/powerpoint/2010/main" val="385820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roemen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afkraken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prijzen, loven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jury </a:t>
            </a:r>
            <a:r>
              <a:rPr lang="nl-NL" sz="2400" i="1" u="sng" dirty="0">
                <a:solidFill>
                  <a:srgbClr val="387038"/>
                </a:solidFill>
                <a:latin typeface="Century Gothic" panose="020B0502020202020204" pitchFamily="34" charset="0"/>
                <a:ea typeface="Calibri"/>
                <a:cs typeface="Times New Roman"/>
              </a:rPr>
              <a:t>roemde</a:t>
            </a:r>
            <a:r>
              <a:rPr lang="nl-NL" sz="2400" i="1" dirty="0">
                <a:solidFill>
                  <a:srgbClr val="387038"/>
                </a:solidFill>
                <a:latin typeface="Century Gothic" panose="020B0502020202020204" pitchFamily="34" charset="0"/>
                <a:ea typeface="Calibri"/>
                <a:cs typeface="Times New Roman"/>
              </a:rPr>
              <a:t> Kurt en gaf hem een 10.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 heel negatief over spreken of schrijven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De jury </a:t>
            </a:r>
            <a:r>
              <a:rPr lang="nl-NL" sz="2400" i="1" u="sng" dirty="0">
                <a:solidFill>
                  <a:srgbClr val="387038"/>
                </a:solidFill>
                <a:effectLst/>
                <a:latin typeface="Century Gothic" panose="020B0502020202020204" pitchFamily="34" charset="0"/>
                <a:ea typeface="Calibri"/>
                <a:cs typeface="Times New Roman"/>
              </a:rPr>
              <a:t>kraakte</a:t>
            </a:r>
            <a:r>
              <a:rPr lang="nl-NL" sz="2400" i="1" dirty="0">
                <a:solidFill>
                  <a:srgbClr val="387038"/>
                </a:solidFill>
                <a:effectLst/>
                <a:latin typeface="Century Gothic" panose="020B0502020202020204" pitchFamily="34" charset="0"/>
                <a:ea typeface="Calibri"/>
                <a:cs typeface="Times New Roman"/>
              </a:rPr>
              <a:t> de volgende schaatser </a:t>
            </a:r>
            <a:r>
              <a:rPr lang="nl-NL" sz="2400" i="1" u="sng" dirty="0">
                <a:solidFill>
                  <a:srgbClr val="387038"/>
                </a:solidFill>
                <a:effectLst/>
                <a:latin typeface="Century Gothic" panose="020B0502020202020204" pitchFamily="34" charset="0"/>
                <a:ea typeface="Calibri"/>
                <a:cs typeface="Times New Roman"/>
              </a:rPr>
              <a:t>af</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50C8099F-CE27-40A7-919A-97B7499EE7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028" y="2636912"/>
            <a:ext cx="4000445" cy="1944216"/>
          </a:xfrm>
          <a:prstGeom prst="rect">
            <a:avLst/>
          </a:prstGeom>
        </p:spPr>
      </p:pic>
      <p:pic>
        <p:nvPicPr>
          <p:cNvPr id="3" name="Afbeelding 2" descr="Afbeelding met persoon&#10;&#10;Automatisch gegenereerde beschrijving">
            <a:extLst>
              <a:ext uri="{FF2B5EF4-FFF2-40B4-BE49-F238E27FC236}">
                <a16:creationId xmlns:a16="http://schemas.microsoft.com/office/drawing/2014/main" id="{79CF1F8C-488B-487A-93AE-E698A68CF1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4048" y="2636912"/>
            <a:ext cx="3600400" cy="2401466"/>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30914" y="476672"/>
            <a:ext cx="367016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67744" y="404664"/>
            <a:ext cx="396044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a:t>
            </a:r>
            <a:r>
              <a:rPr lang="nl-NL" sz="4800" b="1" dirty="0">
                <a:effectLst/>
                <a:latin typeface="Century Gothic" panose="020B0502020202020204" pitchFamily="34" charset="0"/>
                <a:ea typeface="Calibri"/>
                <a:cs typeface="Times New Roman"/>
              </a:rPr>
              <a:t> collectie</a:t>
            </a:r>
          </a:p>
        </p:txBody>
      </p:sp>
      <p:sp>
        <p:nvSpPr>
          <p:cNvPr id="7" name="Text Box 14"/>
          <p:cNvSpPr txBox="1"/>
          <p:nvPr/>
        </p:nvSpPr>
        <p:spPr>
          <a:xfrm>
            <a:off x="368977" y="3783426"/>
            <a:ext cx="2749883" cy="8348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78922" y="3855435"/>
            <a:ext cx="2800366" cy="109228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de medaille-collectie</a:t>
            </a:r>
            <a:endParaRPr lang="nl-NL" sz="3200" b="1" dirty="0">
              <a:effectLst/>
              <a:latin typeface="Century Gothic" panose="020B0502020202020204" pitchFamily="34" charset="0"/>
              <a:ea typeface="Calibri"/>
              <a:cs typeface="Times New Roman"/>
            </a:endParaRPr>
          </a:p>
        </p:txBody>
      </p:sp>
      <p:sp>
        <p:nvSpPr>
          <p:cNvPr id="9" name="Text Box 14"/>
          <p:cNvSpPr txBox="1"/>
          <p:nvPr/>
        </p:nvSpPr>
        <p:spPr>
          <a:xfrm>
            <a:off x="3219827" y="3783426"/>
            <a:ext cx="2666965"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04298" y="3874925"/>
            <a:ext cx="3135403" cy="101491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de museum-collectie</a:t>
            </a:r>
            <a:endParaRPr lang="nl-NL" sz="3200" b="1" dirty="0">
              <a:effectLst/>
              <a:latin typeface="Century Gothic" panose="020B0502020202020204" pitchFamily="34" charset="0"/>
              <a:ea typeface="Calibri"/>
              <a:cs typeface="Times New Roman"/>
            </a:endParaRPr>
          </a:p>
        </p:txBody>
      </p:sp>
      <p:sp>
        <p:nvSpPr>
          <p:cNvPr id="11" name="Text Box 14"/>
          <p:cNvSpPr txBox="1"/>
          <p:nvPr/>
        </p:nvSpPr>
        <p:spPr>
          <a:xfrm>
            <a:off x="5987758" y="3783426"/>
            <a:ext cx="2919873"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663618" y="3879862"/>
            <a:ext cx="363260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effectLst/>
                <a:latin typeface="Century Gothic" panose="020B0502020202020204" pitchFamily="34" charset="0"/>
                <a:ea typeface="Calibri"/>
                <a:cs typeface="Times New Roman"/>
              </a:rPr>
              <a:t>de postzegel- collectie</a:t>
            </a:r>
          </a:p>
        </p:txBody>
      </p:sp>
      <p:pic>
        <p:nvPicPr>
          <p:cNvPr id="15" name="Afbeelding 14"/>
          <p:cNvPicPr/>
          <p:nvPr/>
        </p:nvPicPr>
        <p:blipFill>
          <a:blip r:embed="rId3"/>
          <a:stretch>
            <a:fillRect/>
          </a:stretch>
        </p:blipFill>
        <p:spPr>
          <a:xfrm>
            <a:off x="7323455" y="6220072"/>
            <a:ext cx="1584176" cy="593304"/>
          </a:xfrm>
          <a:prstGeom prst="rect">
            <a:avLst/>
          </a:prstGeom>
        </p:spPr>
      </p:pic>
      <p:pic>
        <p:nvPicPr>
          <p:cNvPr id="16" name="Afbeelding 15"/>
          <p:cNvPicPr/>
          <p:nvPr/>
        </p:nvPicPr>
        <p:blipFill>
          <a:blip r:embed="rId4"/>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9059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de verzameling</a:t>
            </a:r>
            <a:endParaRPr lang="nl-NL" sz="1100" dirty="0">
              <a:effectLst/>
              <a:latin typeface="Century Gothic" panose="020B0502020202020204" pitchFamily="34" charset="0"/>
              <a:ea typeface="Calibri"/>
              <a:cs typeface="Times New Roman"/>
            </a:endParaRPr>
          </a:p>
        </p:txBody>
      </p:sp>
      <p:pic>
        <p:nvPicPr>
          <p:cNvPr id="17" name="Picture 2" descr="C:\Users\vdplasg\Downloads\shutterstock_334910069.jpg">
            <a:extLst>
              <a:ext uri="{FF2B5EF4-FFF2-40B4-BE49-F238E27FC236}">
                <a16:creationId xmlns:a16="http://schemas.microsoft.com/office/drawing/2014/main" id="{39150287-2109-4B2D-A6F3-2EAAA265095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39146" y="4659986"/>
            <a:ext cx="2121286" cy="14170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vdplasg\Downloads\shutterstock_1420610246.jpg">
            <a:extLst>
              <a:ext uri="{FF2B5EF4-FFF2-40B4-BE49-F238E27FC236}">
                <a16:creationId xmlns:a16="http://schemas.microsoft.com/office/drawing/2014/main" id="{D6246B3D-4FBA-4029-8116-81322326ADA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11357" y="4650070"/>
            <a:ext cx="2121286" cy="1417019"/>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a:extLst>
              <a:ext uri="{FF2B5EF4-FFF2-40B4-BE49-F238E27FC236}">
                <a16:creationId xmlns:a16="http://schemas.microsoft.com/office/drawing/2014/main" id="{D66B997F-31DA-4FE7-BDE6-34F5B00F3B6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1770" y="4659986"/>
            <a:ext cx="1984296" cy="1340271"/>
          </a:xfrm>
          <a:prstGeom prst="rect">
            <a:avLst/>
          </a:prstGeom>
        </p:spPr>
      </p:pic>
    </p:spTree>
    <p:extLst>
      <p:ext uri="{BB962C8B-B14F-4D97-AF65-F5344CB8AC3E}">
        <p14:creationId xmlns:p14="http://schemas.microsoft.com/office/powerpoint/2010/main" val="943534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02292" y="3847157"/>
            <a:ext cx="2837861" cy="87667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de start</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51819" y="3865800"/>
            <a:ext cx="3138805" cy="45829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effectLst/>
                <a:latin typeface="Century Gothic" panose="020B0502020202020204" pitchFamily="34" charset="0"/>
                <a:ea typeface="Calibri"/>
                <a:cs typeface="Times New Roman"/>
              </a:rPr>
              <a:t>het middenstuk</a:t>
            </a:r>
            <a:endParaRPr lang="nl-NL" sz="1000" dirty="0">
              <a:effectLst/>
              <a:latin typeface="Century Gothic" panose="020B0502020202020204" pitchFamily="34" charset="0"/>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het slot</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3491385" y="5030934"/>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Het begin was grappig, het middenstuk knap, maar het slot </a:t>
            </a:r>
            <a:r>
              <a:rPr lang="nl-NL" sz="2000" i="1" u="sng" dirty="0">
                <a:solidFill>
                  <a:srgbClr val="387038"/>
                </a:solidFill>
                <a:effectLst/>
                <a:latin typeface="Century Gothic" panose="020B0502020202020204" pitchFamily="34" charset="0"/>
                <a:ea typeface="Calibri"/>
                <a:cs typeface="Times New Roman"/>
              </a:rPr>
              <a:t>spande de kroon</a:t>
            </a:r>
            <a:r>
              <a:rPr lang="nl-NL" sz="20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FE891FF6-937D-4F6B-A181-661F9F5A22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859604" y="-17125"/>
            <a:ext cx="746991" cy="3750808"/>
          </a:xfrm>
          <a:prstGeom prst="rect">
            <a:avLst/>
          </a:prstGeom>
        </p:spPr>
      </p:pic>
      <p:sp>
        <p:nvSpPr>
          <p:cNvPr id="21" name="Text Box 14">
            <a:extLst>
              <a:ext uri="{FF2B5EF4-FFF2-40B4-BE49-F238E27FC236}">
                <a16:creationId xmlns:a16="http://schemas.microsoft.com/office/drawing/2014/main" id="{C4F1881A-38FB-4E01-A2E4-172C4F90A1BD}"/>
              </a:ext>
            </a:extLst>
          </p:cNvPr>
          <p:cNvSpPr txBox="1"/>
          <p:nvPr/>
        </p:nvSpPr>
        <p:spPr>
          <a:xfrm>
            <a:off x="2339752" y="301090"/>
            <a:ext cx="6523180"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20" name="Tekstvak 2">
            <a:extLst>
              <a:ext uri="{FF2B5EF4-FFF2-40B4-BE49-F238E27FC236}">
                <a16:creationId xmlns:a16="http://schemas.microsoft.com/office/drawing/2014/main" id="{79143898-BA19-4D19-ABB7-08EC2605E4AC}"/>
              </a:ext>
            </a:extLst>
          </p:cNvPr>
          <p:cNvSpPr txBox="1">
            <a:spLocks noChangeArrowheads="1"/>
          </p:cNvSpPr>
          <p:nvPr/>
        </p:nvSpPr>
        <p:spPr bwMode="auto">
          <a:xfrm>
            <a:off x="2032765" y="199709"/>
            <a:ext cx="6970702"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567256"/>
                </a:solidFill>
                <a:latin typeface="Century Gothic" panose="020B0502020202020204" pitchFamily="34" charset="0"/>
                <a:ea typeface="Calibri"/>
                <a:cs typeface="Times New Roman"/>
              </a:rPr>
              <a:t>de kroon spannen</a:t>
            </a:r>
            <a:endParaRPr lang="nl-NL" sz="4000" b="1" dirty="0">
              <a:solidFill>
                <a:srgbClr val="387038"/>
              </a:solidFill>
              <a:effectLst/>
              <a:latin typeface="Century Gothic" panose="020B0502020202020204" pitchFamily="34" charset="0"/>
              <a:ea typeface="Calibri"/>
              <a:cs typeface="Times New Roman"/>
            </a:endParaRPr>
          </a:p>
        </p:txBody>
      </p:sp>
      <p:sp>
        <p:nvSpPr>
          <p:cNvPr id="22" name="Text Box 14">
            <a:extLst>
              <a:ext uri="{FF2B5EF4-FFF2-40B4-BE49-F238E27FC236}">
                <a16:creationId xmlns:a16="http://schemas.microsoft.com/office/drawing/2014/main" id="{1C62B475-E1DA-4249-872A-E88DCA543B4C}"/>
              </a:ext>
            </a:extLst>
          </p:cNvPr>
          <p:cNvSpPr txBox="1"/>
          <p:nvPr/>
        </p:nvSpPr>
        <p:spPr>
          <a:xfrm>
            <a:off x="5292013" y="1072500"/>
            <a:ext cx="3526686"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9" name="Tekstvak 2">
            <a:extLst>
              <a:ext uri="{FF2B5EF4-FFF2-40B4-BE49-F238E27FC236}">
                <a16:creationId xmlns:a16="http://schemas.microsoft.com/office/drawing/2014/main" id="{823C1905-E28C-4514-BE73-22FF793923CB}"/>
              </a:ext>
            </a:extLst>
          </p:cNvPr>
          <p:cNvSpPr txBox="1">
            <a:spLocks noChangeArrowheads="1"/>
          </p:cNvSpPr>
          <p:nvPr/>
        </p:nvSpPr>
        <p:spPr bwMode="auto">
          <a:xfrm>
            <a:off x="5354951" y="1058223"/>
            <a:ext cx="3321506" cy="6459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alles overtreffen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C6E316AC-98A5-4545-B3F9-DCCFCD9814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856" y="2939687"/>
            <a:ext cx="2420865" cy="1580020"/>
          </a:xfrm>
          <a:prstGeom prst="rect">
            <a:avLst/>
          </a:prstGeom>
        </p:spPr>
      </p:pic>
      <p:pic>
        <p:nvPicPr>
          <p:cNvPr id="13" name="Afbeelding 12">
            <a:extLst>
              <a:ext uri="{FF2B5EF4-FFF2-40B4-BE49-F238E27FC236}">
                <a16:creationId xmlns:a16="http://schemas.microsoft.com/office/drawing/2014/main" id="{3675BD1B-2121-4392-836C-6B236A7E64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06416" y="2231772"/>
            <a:ext cx="2317712" cy="1580020"/>
          </a:xfrm>
          <a:prstGeom prst="rect">
            <a:avLst/>
          </a:prstGeom>
        </p:spPr>
      </p:pic>
      <p:pic>
        <p:nvPicPr>
          <p:cNvPr id="15" name="Afbeelding 14">
            <a:extLst>
              <a:ext uri="{FF2B5EF4-FFF2-40B4-BE49-F238E27FC236}">
                <a16:creationId xmlns:a16="http://schemas.microsoft.com/office/drawing/2014/main" id="{05F5CC9D-6A4D-4E0A-A854-0DE3AEA2449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94743" y="1967949"/>
            <a:ext cx="2317711" cy="1426884"/>
          </a:xfrm>
          <a:prstGeom prst="rect">
            <a:avLst/>
          </a:prstGeom>
        </p:spPr>
      </p:pic>
      <p:sp>
        <p:nvSpPr>
          <p:cNvPr id="23" name="Tekstvak 22">
            <a:extLst>
              <a:ext uri="{FF2B5EF4-FFF2-40B4-BE49-F238E27FC236}">
                <a16:creationId xmlns:a16="http://schemas.microsoft.com/office/drawing/2014/main" id="{CF57D65B-312D-4994-B23D-E50B178ED1C1}"/>
              </a:ext>
            </a:extLst>
          </p:cNvPr>
          <p:cNvSpPr txBox="1"/>
          <p:nvPr/>
        </p:nvSpPr>
        <p:spPr>
          <a:xfrm>
            <a:off x="5151546" y="5714781"/>
            <a:ext cx="4572000" cy="215444"/>
          </a:xfrm>
          <a:prstGeom prst="rect">
            <a:avLst/>
          </a:prstGeom>
          <a:noFill/>
        </p:spPr>
        <p:txBody>
          <a:bodyPr wrap="square">
            <a:spAutoFit/>
          </a:bodyPr>
          <a:lstStyle/>
          <a:p>
            <a:r>
              <a:rPr lang="en-US" sz="800" dirty="0">
                <a:hlinkClick r:id="rId8">
                  <a:extLst>
                    <a:ext uri="{A12FA001-AC4F-418D-AE19-62706E023703}">
                      <ahyp:hlinkClr xmlns:ahyp="http://schemas.microsoft.com/office/drawing/2018/hyperlinkcolor" val="tx"/>
                    </a:ext>
                  </a:extLst>
                </a:hlinkClick>
              </a:rPr>
              <a:t>Kurt Browning - Rag-</a:t>
            </a:r>
            <a:r>
              <a:rPr lang="en-US" sz="800" dirty="0" err="1">
                <a:hlinkClick r:id="rId8">
                  <a:extLst>
                    <a:ext uri="{A12FA001-AC4F-418D-AE19-62706E023703}">
                      <ahyp:hlinkClr xmlns:ahyp="http://schemas.microsoft.com/office/drawing/2018/hyperlinkcolor" val="tx"/>
                    </a:ext>
                  </a:extLst>
                </a:hlinkClick>
              </a:rPr>
              <a:t>Gidon</a:t>
            </a:r>
            <a:r>
              <a:rPr lang="en-US" sz="800" dirty="0">
                <a:hlinkClick r:id="rId8">
                  <a:extLst>
                    <a:ext uri="{A12FA001-AC4F-418D-AE19-62706E023703}">
                      <ahyp:hlinkClr xmlns:ahyp="http://schemas.microsoft.com/office/drawing/2018/hyperlinkcolor" val="tx"/>
                    </a:ext>
                  </a:extLst>
                </a:hlinkClick>
              </a:rPr>
              <a:t>-Time (clown) - 2005 World Team Challenge - YouTube</a:t>
            </a:r>
            <a:endParaRPr lang="nl-NL" sz="800" dirty="0"/>
          </a:p>
        </p:txBody>
      </p:sp>
    </p:spTree>
    <p:extLst>
      <p:ext uri="{BB962C8B-B14F-4D97-AF65-F5344CB8AC3E}">
        <p14:creationId xmlns:p14="http://schemas.microsoft.com/office/powerpoint/2010/main" val="29184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7 – 14 februari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63815" y="2504861"/>
            <a:ext cx="6012641"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591807" y="2441355"/>
            <a:ext cx="6156176" cy="45099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het ruimtelijk inzicht</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4" y="1207415"/>
            <a:ext cx="389978" cy="12974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323737" cy="1339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88759" y="4552796"/>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88759" y="4552796"/>
            <a:ext cx="2628033" cy="40063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afstand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2306891" y="579924"/>
            <a:ext cx="375475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345915" y="549633"/>
            <a:ext cx="3659445" cy="45797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vaardigheid</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figuur</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915816" y="3212976"/>
            <a:ext cx="5904656" cy="95662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987824" y="3192396"/>
            <a:ext cx="5832648" cy="70811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begrip van hoe je omgaat met afstanden en afmetingen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78393156-A5CF-4868-B471-89D6D4942F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610" y="2050348"/>
            <a:ext cx="2062197" cy="1926228"/>
          </a:xfrm>
          <a:prstGeom prst="rect">
            <a:avLst/>
          </a:prstGeom>
        </p:spPr>
      </p:pic>
      <p:pic>
        <p:nvPicPr>
          <p:cNvPr id="19" name="Afbeelding 18">
            <a:extLst>
              <a:ext uri="{FF2B5EF4-FFF2-40B4-BE49-F238E27FC236}">
                <a16:creationId xmlns:a16="http://schemas.microsoft.com/office/drawing/2014/main" id="{A77FD6F8-9CAD-424A-A908-D43B504B9F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504" y="4953431"/>
            <a:ext cx="2739118" cy="1369559"/>
          </a:xfrm>
          <a:prstGeom prst="rect">
            <a:avLst/>
          </a:prstGeom>
        </p:spPr>
      </p:pic>
      <p:pic>
        <p:nvPicPr>
          <p:cNvPr id="3" name="Afbeelding 2">
            <a:extLst>
              <a:ext uri="{FF2B5EF4-FFF2-40B4-BE49-F238E27FC236}">
                <a16:creationId xmlns:a16="http://schemas.microsoft.com/office/drawing/2014/main" id="{F45DF610-CEAF-449A-9D92-FA541E2459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08503" y="5234627"/>
            <a:ext cx="1971809" cy="1120424"/>
          </a:xfrm>
          <a:prstGeom prst="rect">
            <a:avLst/>
          </a:prstGeom>
        </p:spPr>
      </p:pic>
      <p:pic>
        <p:nvPicPr>
          <p:cNvPr id="20" name="Afbeelding 19" descr="Afbeelding met tekst, speelgoed, vectorafbeeldingen&#10;&#10;Automatisch gegenereerde beschrijving">
            <a:extLst>
              <a:ext uri="{FF2B5EF4-FFF2-40B4-BE49-F238E27FC236}">
                <a16:creationId xmlns:a16="http://schemas.microsoft.com/office/drawing/2014/main" id="{41FB0EBC-9B3B-4429-BF5B-0556036A309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60010" y="484670"/>
            <a:ext cx="2490285" cy="1839612"/>
          </a:xfrm>
          <a:prstGeom prst="rect">
            <a:avLst/>
          </a:prstGeom>
        </p:spPr>
      </p:pic>
    </p:spTree>
    <p:extLst>
      <p:ext uri="{BB962C8B-B14F-4D97-AF65-F5344CB8AC3E}">
        <p14:creationId xmlns:p14="http://schemas.microsoft.com/office/powerpoint/2010/main" val="2990841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68052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75756" y="2421978"/>
            <a:ext cx="460851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z</a:t>
            </a:r>
            <a:r>
              <a:rPr lang="nl-NL" sz="4800" b="1" dirty="0">
                <a:effectLst/>
                <a:latin typeface="Century Gothic" panose="020B0502020202020204" pitchFamily="34" charset="0"/>
                <a:ea typeface="Calibri"/>
                <a:cs typeface="Times New Roman"/>
              </a:rPr>
              <a:t>ich bevinden</a:t>
            </a:r>
            <a:endParaRPr lang="nl-NL" sz="11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637368" y="3212976"/>
            <a:ext cx="1971248"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4" y="1276193"/>
            <a:ext cx="866299" cy="12286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397551" cy="8737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841382" y="3947887"/>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610947" y="3933287"/>
            <a:ext cx="2628033" cy="44004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route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139951" y="644628"/>
            <a:ext cx="258657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117282" y="619974"/>
            <a:ext cx="2628033" cy="39434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etage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47606" y="4477896"/>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30065" y="4446131"/>
            <a:ext cx="2628033" cy="41572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locatie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5" y="3212976"/>
            <a:ext cx="2695728" cy="5783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2"/>
            <a:ext cx="2925662" cy="4086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ergens zijn</a:t>
            </a:r>
            <a:endParaRPr lang="nl-NL" sz="12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DD935F68-2F82-44BF-AC1F-D3300EF308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88224" y="4592225"/>
            <a:ext cx="1798750" cy="1331011"/>
          </a:xfrm>
          <a:prstGeom prst="rect">
            <a:avLst/>
          </a:prstGeom>
        </p:spPr>
      </p:pic>
      <p:pic>
        <p:nvPicPr>
          <p:cNvPr id="19" name="Afbeelding 18" descr="Afbeelding met pijl&#10;&#10;Automatisch gegenereerde beschrijving">
            <a:extLst>
              <a:ext uri="{FF2B5EF4-FFF2-40B4-BE49-F238E27FC236}">
                <a16:creationId xmlns:a16="http://schemas.microsoft.com/office/drawing/2014/main" id="{C5284C87-80E4-4583-B1DF-C1084EE8D9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8112" y="1317765"/>
            <a:ext cx="1961088" cy="2510193"/>
          </a:xfrm>
          <a:prstGeom prst="rect">
            <a:avLst/>
          </a:prstGeom>
        </p:spPr>
      </p:pic>
      <p:pic>
        <p:nvPicPr>
          <p:cNvPr id="6" name="Afbeelding 5">
            <a:extLst>
              <a:ext uri="{FF2B5EF4-FFF2-40B4-BE49-F238E27FC236}">
                <a16:creationId xmlns:a16="http://schemas.microsoft.com/office/drawing/2014/main" id="{55A99EE6-755B-4FE1-9817-832B246958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8400" y="4331153"/>
            <a:ext cx="2326448" cy="1554068"/>
          </a:xfrm>
          <a:prstGeom prst="rect">
            <a:avLst/>
          </a:prstGeom>
        </p:spPr>
      </p:pic>
      <p:sp>
        <p:nvSpPr>
          <p:cNvPr id="27" name="Pijl: omlaag 26">
            <a:extLst>
              <a:ext uri="{FF2B5EF4-FFF2-40B4-BE49-F238E27FC236}">
                <a16:creationId xmlns:a16="http://schemas.microsoft.com/office/drawing/2014/main" id="{05E154B5-E43B-4D12-8A35-C0CB03950ABB}"/>
              </a:ext>
            </a:extLst>
          </p:cNvPr>
          <p:cNvSpPr/>
          <p:nvPr/>
        </p:nvSpPr>
        <p:spPr>
          <a:xfrm>
            <a:off x="1118636" y="993976"/>
            <a:ext cx="360040" cy="43204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Afbeelding 25" descr="Afbeelding met speelgoed, freesbank&#10;&#10;Automatisch gegenereerde beschrijving">
            <a:extLst>
              <a:ext uri="{FF2B5EF4-FFF2-40B4-BE49-F238E27FC236}">
                <a16:creationId xmlns:a16="http://schemas.microsoft.com/office/drawing/2014/main" id="{52B37B3D-C492-412A-9EB4-11AA3BB947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5309" y="289069"/>
            <a:ext cx="1963155" cy="2124134"/>
          </a:xfrm>
          <a:prstGeom prst="rect">
            <a:avLst/>
          </a:prstGeom>
        </p:spPr>
      </p:pic>
      <p:sp>
        <p:nvSpPr>
          <p:cNvPr id="29" name="Pijl: rechts 28">
            <a:extLst>
              <a:ext uri="{FF2B5EF4-FFF2-40B4-BE49-F238E27FC236}">
                <a16:creationId xmlns:a16="http://schemas.microsoft.com/office/drawing/2014/main" id="{435153F1-B9C5-4923-A6DA-54CD34EB8ABE}"/>
              </a:ext>
            </a:extLst>
          </p:cNvPr>
          <p:cNvSpPr/>
          <p:nvPr/>
        </p:nvSpPr>
        <p:spPr>
          <a:xfrm>
            <a:off x="6220698" y="1286976"/>
            <a:ext cx="720080" cy="150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26392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215943" y="2455584"/>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4557740" y="2421141"/>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de stormloop</a:t>
            </a:r>
            <a:endParaRPr lang="nl-NL" sz="105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5220073" y="1006772"/>
            <a:ext cx="760863" cy="1448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a:endCxn id="11" idx="0"/>
          </p:cNvCxnSpPr>
          <p:nvPr/>
        </p:nvCxnSpPr>
        <p:spPr>
          <a:xfrm>
            <a:off x="6604028" y="3877531"/>
            <a:ext cx="1268278" cy="10801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948264" y="4957651"/>
            <a:ext cx="184808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6703576" y="4950849"/>
            <a:ext cx="2413525" cy="47485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act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1185098" y="348849"/>
            <a:ext cx="4847036" cy="6234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116025" y="341228"/>
            <a:ext cx="499105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van heinde en verre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24193" y="4090277"/>
            <a:ext cx="391099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51935" y="4060900"/>
            <a:ext cx="4068194" cy="47075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belangstelling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915816" y="3190787"/>
            <a:ext cx="5616624" cy="7966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020416" y="3158953"/>
            <a:ext cx="6166021" cy="79911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plotselinge toeloop van mensen die iets willen hebben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9D263F8E-8711-4A7F-8D75-F0F349C79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785" y="1902841"/>
            <a:ext cx="3876243" cy="1243541"/>
          </a:xfrm>
          <a:prstGeom prst="rect">
            <a:avLst/>
          </a:prstGeom>
        </p:spPr>
      </p:pic>
      <p:pic>
        <p:nvPicPr>
          <p:cNvPr id="6" name="Afbeelding 5" descr="Afbeelding met illustratie&#10;&#10;Automatisch gegenereerde beschrijving">
            <a:extLst>
              <a:ext uri="{FF2B5EF4-FFF2-40B4-BE49-F238E27FC236}">
                <a16:creationId xmlns:a16="http://schemas.microsoft.com/office/drawing/2014/main" id="{8ED1966D-40C9-4E2E-8A9C-180A831AB9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2780" y="4726565"/>
            <a:ext cx="2176892" cy="1451261"/>
          </a:xfrm>
          <a:prstGeom prst="rect">
            <a:avLst/>
          </a:prstGeom>
        </p:spPr>
      </p:pic>
      <p:sp>
        <p:nvSpPr>
          <p:cNvPr id="27" name="Text Box 14">
            <a:extLst>
              <a:ext uri="{FF2B5EF4-FFF2-40B4-BE49-F238E27FC236}">
                <a16:creationId xmlns:a16="http://schemas.microsoft.com/office/drawing/2014/main" id="{11227905-C6F3-42A2-A666-C239FAF0BF85}"/>
              </a:ext>
            </a:extLst>
          </p:cNvPr>
          <p:cNvSpPr txBox="1"/>
          <p:nvPr/>
        </p:nvSpPr>
        <p:spPr>
          <a:xfrm>
            <a:off x="1889571" y="987712"/>
            <a:ext cx="3920520" cy="56869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6" name="Tekstvak 2">
            <a:extLst>
              <a:ext uri="{FF2B5EF4-FFF2-40B4-BE49-F238E27FC236}">
                <a16:creationId xmlns:a16="http://schemas.microsoft.com/office/drawing/2014/main" id="{6EC3C9B3-2501-465E-B81D-C327B71767E2}"/>
              </a:ext>
            </a:extLst>
          </p:cNvPr>
          <p:cNvSpPr txBox="1">
            <a:spLocks noChangeArrowheads="1"/>
          </p:cNvSpPr>
          <p:nvPr/>
        </p:nvSpPr>
        <p:spPr bwMode="auto">
          <a:xfrm>
            <a:off x="1916499" y="943154"/>
            <a:ext cx="3730468" cy="39464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overal vandaan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F9523B95-DBA1-4B04-AF8D-0133CF2DAA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03427" y="338639"/>
            <a:ext cx="2745807" cy="1562654"/>
          </a:xfrm>
          <a:prstGeom prst="rect">
            <a:avLst/>
          </a:prstGeom>
        </p:spPr>
      </p:pic>
      <p:pic>
        <p:nvPicPr>
          <p:cNvPr id="28" name="Afbeelding 27">
            <a:extLst>
              <a:ext uri="{FF2B5EF4-FFF2-40B4-BE49-F238E27FC236}">
                <a16:creationId xmlns:a16="http://schemas.microsoft.com/office/drawing/2014/main" id="{BE1F410E-7F31-4C0E-9779-DB3ED91D43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24636" y="4324861"/>
            <a:ext cx="2367863" cy="1545427"/>
          </a:xfrm>
          <a:prstGeom prst="rect">
            <a:avLst/>
          </a:prstGeom>
        </p:spPr>
      </p:pic>
    </p:spTree>
    <p:extLst>
      <p:ext uri="{BB962C8B-B14F-4D97-AF65-F5344CB8AC3E}">
        <p14:creationId xmlns:p14="http://schemas.microsoft.com/office/powerpoint/2010/main" val="188766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weergeven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laten zien hoe iets is</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Ik laat je een stukje film van hem zien, dat </a:t>
            </a:r>
            <a:r>
              <a:rPr lang="nl-NL" sz="2800" i="1" u="sng" dirty="0">
                <a:solidFill>
                  <a:srgbClr val="387038"/>
                </a:solidFill>
                <a:latin typeface="Century Gothic" panose="020B0502020202020204" pitchFamily="34" charset="0"/>
                <a:cs typeface="Times New Roman"/>
              </a:rPr>
              <a:t>weergeeft</a:t>
            </a:r>
            <a:r>
              <a:rPr lang="nl-NL" sz="2800" i="1" dirty="0">
                <a:solidFill>
                  <a:srgbClr val="387038"/>
                </a:solidFill>
                <a:latin typeface="Century Gothic" panose="020B0502020202020204" pitchFamily="34" charset="0"/>
                <a:cs typeface="Times New Roman"/>
              </a:rPr>
              <a:t> hoe geweldig hij is. </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8C4E9F30-D3CE-4EA6-8D06-504A519B52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1844824"/>
            <a:ext cx="5328592" cy="3570582"/>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in principe</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normaal gesproken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In principe</a:t>
            </a:r>
            <a:r>
              <a:rPr lang="nl-NL" sz="2800" i="1" dirty="0">
                <a:solidFill>
                  <a:srgbClr val="387038"/>
                </a:solidFill>
                <a:latin typeface="Century Gothic" panose="020B0502020202020204" pitchFamily="34" charset="0"/>
                <a:cs typeface="Times New Roman"/>
              </a:rPr>
              <a:t> laat je bij kunstschaatsen zien hoe mooi je kunt schaatsen. </a:t>
            </a:r>
            <a:endParaRPr lang="nl-NL" sz="2800" i="1" dirty="0">
              <a:solidFill>
                <a:srgbClr val="00B050"/>
              </a:solidFill>
              <a:latin typeface="Century Gothic" panose="020B0502020202020204" pitchFamily="34" charset="0"/>
            </a:endParaRPr>
          </a:p>
        </p:txBody>
      </p:sp>
      <p:pic>
        <p:nvPicPr>
          <p:cNvPr id="4" name="Afbeelding 3" descr="Afbeelding met buiten, sneeuw, snowboarden, persoon&#10;&#10;Automatisch gegenereerde beschrijving">
            <a:extLst>
              <a:ext uri="{FF2B5EF4-FFF2-40B4-BE49-F238E27FC236}">
                <a16:creationId xmlns:a16="http://schemas.microsoft.com/office/drawing/2014/main" id="{F3A9C539-B6DF-467B-8204-5F5AFE64E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6766" y="1844824"/>
            <a:ext cx="5430467" cy="3600400"/>
          </a:xfrm>
          <a:prstGeom prst="rect">
            <a:avLst/>
          </a:prstGeom>
        </p:spPr>
      </p:pic>
    </p:spTree>
    <p:extLst>
      <p:ext uri="{BB962C8B-B14F-4D97-AF65-F5344CB8AC3E}">
        <p14:creationId xmlns:p14="http://schemas.microsoft.com/office/powerpoint/2010/main" val="345585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stormloop</a:t>
            </a:r>
          </a:p>
        </p:txBody>
      </p:sp>
      <p:pic>
        <p:nvPicPr>
          <p:cNvPr id="3" name="Afbeelding 2">
            <a:extLst>
              <a:ext uri="{FF2B5EF4-FFF2-40B4-BE49-F238E27FC236}">
                <a16:creationId xmlns:a16="http://schemas.microsoft.com/office/drawing/2014/main" id="{DDE41F88-F00B-4AFC-AC37-AB34A844E7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988840"/>
            <a:ext cx="9061125" cy="2906907"/>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van heinde en verre</a:t>
            </a:r>
          </a:p>
        </p:txBody>
      </p:sp>
      <p:pic>
        <p:nvPicPr>
          <p:cNvPr id="5" name="Afbeelding 4">
            <a:extLst>
              <a:ext uri="{FF2B5EF4-FFF2-40B4-BE49-F238E27FC236}">
                <a16:creationId xmlns:a16="http://schemas.microsoft.com/office/drawing/2014/main" id="{D1FB7389-B485-44D2-99EF-87DCB42EBA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516" y="1628800"/>
            <a:ext cx="8704967" cy="4896544"/>
          </a:xfrm>
          <a:prstGeom prst="rect">
            <a:avLst/>
          </a:prstGeom>
        </p:spPr>
      </p:pic>
      <p:sp>
        <p:nvSpPr>
          <p:cNvPr id="8" name="Pijl: gekromd omlaag 7">
            <a:extLst>
              <a:ext uri="{FF2B5EF4-FFF2-40B4-BE49-F238E27FC236}">
                <a16:creationId xmlns:a16="http://schemas.microsoft.com/office/drawing/2014/main" id="{495B3E13-06F6-47C2-920D-BA2E035B9578}"/>
              </a:ext>
            </a:extLst>
          </p:cNvPr>
          <p:cNvSpPr/>
          <p:nvPr/>
        </p:nvSpPr>
        <p:spPr>
          <a:xfrm rot="760907" flipH="1">
            <a:off x="2306065" y="2348263"/>
            <a:ext cx="1872208" cy="5571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Pijl: gekromd omlaag 8">
            <a:extLst>
              <a:ext uri="{FF2B5EF4-FFF2-40B4-BE49-F238E27FC236}">
                <a16:creationId xmlns:a16="http://schemas.microsoft.com/office/drawing/2014/main" id="{8E70660C-A34D-4327-9DFF-FA2815F4A205}"/>
              </a:ext>
            </a:extLst>
          </p:cNvPr>
          <p:cNvSpPr/>
          <p:nvPr/>
        </p:nvSpPr>
        <p:spPr>
          <a:xfrm flipH="1">
            <a:off x="2051720" y="1988840"/>
            <a:ext cx="3312368"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Pijl: gekromd omlaag 9">
            <a:extLst>
              <a:ext uri="{FF2B5EF4-FFF2-40B4-BE49-F238E27FC236}">
                <a16:creationId xmlns:a16="http://schemas.microsoft.com/office/drawing/2014/main" id="{683C48F6-4BE0-4BAB-9752-869D7553AC9D}"/>
              </a:ext>
            </a:extLst>
          </p:cNvPr>
          <p:cNvSpPr/>
          <p:nvPr/>
        </p:nvSpPr>
        <p:spPr>
          <a:xfrm rot="20133216">
            <a:off x="888336" y="2454624"/>
            <a:ext cx="1080446" cy="4011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1" name="Pijl: gekromd omlaag 10">
            <a:extLst>
              <a:ext uri="{FF2B5EF4-FFF2-40B4-BE49-F238E27FC236}">
                <a16:creationId xmlns:a16="http://schemas.microsoft.com/office/drawing/2014/main" id="{D1CAF309-1604-4218-835D-80B79F56839B}"/>
              </a:ext>
            </a:extLst>
          </p:cNvPr>
          <p:cNvSpPr/>
          <p:nvPr/>
        </p:nvSpPr>
        <p:spPr>
          <a:xfrm rot="1031785" flipH="1">
            <a:off x="2275178" y="2702075"/>
            <a:ext cx="5035894" cy="71864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2" name="Pijl: gekromd omlaag 11">
            <a:extLst>
              <a:ext uri="{FF2B5EF4-FFF2-40B4-BE49-F238E27FC236}">
                <a16:creationId xmlns:a16="http://schemas.microsoft.com/office/drawing/2014/main" id="{6908C6C9-9E80-4002-943E-A6E361D630BB}"/>
              </a:ext>
            </a:extLst>
          </p:cNvPr>
          <p:cNvSpPr/>
          <p:nvPr/>
        </p:nvSpPr>
        <p:spPr>
          <a:xfrm rot="166604" flipH="1">
            <a:off x="2058218" y="1826351"/>
            <a:ext cx="5610126" cy="8105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 name="Pijl: gekromd rechts 12">
            <a:extLst>
              <a:ext uri="{FF2B5EF4-FFF2-40B4-BE49-F238E27FC236}">
                <a16:creationId xmlns:a16="http://schemas.microsoft.com/office/drawing/2014/main" id="{8104EF3F-181E-466B-962A-5F6341D2274A}"/>
              </a:ext>
            </a:extLst>
          </p:cNvPr>
          <p:cNvSpPr/>
          <p:nvPr/>
        </p:nvSpPr>
        <p:spPr>
          <a:xfrm flipV="1">
            <a:off x="1691680" y="3104127"/>
            <a:ext cx="366538" cy="104495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Pijl: gekromd omlaag 13">
            <a:extLst>
              <a:ext uri="{FF2B5EF4-FFF2-40B4-BE49-F238E27FC236}">
                <a16:creationId xmlns:a16="http://schemas.microsoft.com/office/drawing/2014/main" id="{9D0656C8-BA36-44A8-AEB1-D6569CDF267A}"/>
              </a:ext>
            </a:extLst>
          </p:cNvPr>
          <p:cNvSpPr/>
          <p:nvPr/>
        </p:nvSpPr>
        <p:spPr>
          <a:xfrm rot="306089" flipH="1">
            <a:off x="2075381" y="2063633"/>
            <a:ext cx="5043130" cy="64646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toonaangevend</a:t>
            </a:r>
          </a:p>
        </p:txBody>
      </p:sp>
      <p:grpSp>
        <p:nvGrpSpPr>
          <p:cNvPr id="7" name="Groep 6">
            <a:extLst>
              <a:ext uri="{FF2B5EF4-FFF2-40B4-BE49-F238E27FC236}">
                <a16:creationId xmlns:a16="http://schemas.microsoft.com/office/drawing/2014/main" id="{A0C62A27-56B6-1D6E-243D-38E38BDB9D2E}"/>
              </a:ext>
            </a:extLst>
          </p:cNvPr>
          <p:cNvGrpSpPr/>
          <p:nvPr/>
        </p:nvGrpSpPr>
        <p:grpSpPr>
          <a:xfrm>
            <a:off x="0" y="1844824"/>
            <a:ext cx="9144000" cy="5040560"/>
            <a:chOff x="0" y="1844824"/>
            <a:chExt cx="9144000" cy="5040560"/>
          </a:xfrm>
        </p:grpSpPr>
        <p:pic>
          <p:nvPicPr>
            <p:cNvPr id="5" name="Afbeelding 4">
              <a:extLst>
                <a:ext uri="{FF2B5EF4-FFF2-40B4-BE49-F238E27FC236}">
                  <a16:creationId xmlns:a16="http://schemas.microsoft.com/office/drawing/2014/main" id="{A876C4BA-CC47-DB19-B34B-90E0384BA3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12369"/>
              <a:ext cx="9144000" cy="4373015"/>
            </a:xfrm>
            <a:prstGeom prst="rect">
              <a:avLst/>
            </a:prstGeom>
          </p:spPr>
        </p:pic>
        <p:pic>
          <p:nvPicPr>
            <p:cNvPr id="3" name="Afbeelding 2" descr="Afbeelding met rolschaatsen, rijden, person, buiten&#10;&#10;Automatisch gegenereerde beschrijving">
              <a:extLst>
                <a:ext uri="{FF2B5EF4-FFF2-40B4-BE49-F238E27FC236}">
                  <a16:creationId xmlns:a16="http://schemas.microsoft.com/office/drawing/2014/main" id="{D6DB7059-3993-6AB1-669A-72C49F0DFD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639"/>
            <a:stretch/>
          </p:blipFill>
          <p:spPr>
            <a:xfrm>
              <a:off x="2339752" y="1844824"/>
              <a:ext cx="4104456" cy="2306397"/>
            </a:xfrm>
            <a:prstGeom prst="rect">
              <a:avLst/>
            </a:prstGeom>
          </p:spPr>
        </p:pic>
      </p:grpSp>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bevinden</a:t>
            </a:r>
          </a:p>
        </p:txBody>
      </p:sp>
      <p:pic>
        <p:nvPicPr>
          <p:cNvPr id="3" name="Afbeelding 2" descr="Afbeelding met pijl&#10;&#10;Automatisch gegenereerde beschrijving">
            <a:extLst>
              <a:ext uri="{FF2B5EF4-FFF2-40B4-BE49-F238E27FC236}">
                <a16:creationId xmlns:a16="http://schemas.microsoft.com/office/drawing/2014/main" id="{A9284687-8FE0-3EB1-6FF5-4B58041D4E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67744" y="1412776"/>
            <a:ext cx="4176464" cy="5345874"/>
          </a:xfrm>
          <a:prstGeom prst="rect">
            <a:avLst/>
          </a:prstGeom>
        </p:spPr>
      </p:pic>
      <p:sp>
        <p:nvSpPr>
          <p:cNvPr id="4" name="Pijl: omlaag 3">
            <a:extLst>
              <a:ext uri="{FF2B5EF4-FFF2-40B4-BE49-F238E27FC236}">
                <a16:creationId xmlns:a16="http://schemas.microsoft.com/office/drawing/2014/main" id="{EBE33596-986C-F90B-ACA0-F624381676E1}"/>
              </a:ext>
            </a:extLst>
          </p:cNvPr>
          <p:cNvSpPr/>
          <p:nvPr/>
        </p:nvSpPr>
        <p:spPr>
          <a:xfrm>
            <a:off x="4211960" y="1446830"/>
            <a:ext cx="360040" cy="43204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weergeven</a:t>
            </a:r>
          </a:p>
        </p:txBody>
      </p:sp>
      <p:pic>
        <p:nvPicPr>
          <p:cNvPr id="5" name="Afbeelding 4">
            <a:extLst>
              <a:ext uri="{FF2B5EF4-FFF2-40B4-BE49-F238E27FC236}">
                <a16:creationId xmlns:a16="http://schemas.microsoft.com/office/drawing/2014/main" id="{189D9FD8-AE1F-4133-A3C8-B4E39BF25AEF}"/>
              </a:ext>
            </a:extLst>
          </p:cNvPr>
          <p:cNvPicPr>
            <a:picLocks noChangeAspect="1"/>
          </p:cNvPicPr>
          <p:nvPr/>
        </p:nvPicPr>
        <p:blipFill>
          <a:blip r:embed="rId3"/>
          <a:stretch>
            <a:fillRect/>
          </a:stretch>
        </p:blipFill>
        <p:spPr>
          <a:xfrm rot="21358578">
            <a:off x="3097953" y="1749474"/>
            <a:ext cx="1448436" cy="1745953"/>
          </a:xfrm>
          <a:prstGeom prst="rect">
            <a:avLst/>
          </a:prstGeom>
        </p:spPr>
      </p:pic>
      <p:pic>
        <p:nvPicPr>
          <p:cNvPr id="3" name="Afbeelding 2" descr="Afbeelding met broek&#10;&#10;Automatisch gegenereerde beschrijving">
            <a:extLst>
              <a:ext uri="{FF2B5EF4-FFF2-40B4-BE49-F238E27FC236}">
                <a16:creationId xmlns:a16="http://schemas.microsoft.com/office/drawing/2014/main" id="{A411A212-2BC6-49BB-9209-31CC9FC9F9B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2999" b="96402" l="2600" r="98900">
                        <a14:foregroundMark x1="20600" y1="27286" x2="22800" y2="76912"/>
                        <a14:foregroundMark x1="22800" y1="76912" x2="22800" y2="76912"/>
                        <a14:foregroundMark x1="74300" y1="26837" x2="78400" y2="52924"/>
                        <a14:foregroundMark x1="78400" y1="52924" x2="68000" y2="88306"/>
                        <a14:foregroundMark x1="68000" y1="88306" x2="29800" y2="87406"/>
                        <a14:foregroundMark x1="29800" y1="87406" x2="14000" y2="51424"/>
                        <a14:foregroundMark x1="14000" y1="51424" x2="17000" y2="20840"/>
                        <a14:foregroundMark x1="17000" y1="20840" x2="21200" y2="15742"/>
                        <a14:foregroundMark x1="16200" y1="8996" x2="8400" y2="23838"/>
                        <a14:foregroundMark x1="8400" y1="23838" x2="7600" y2="70765"/>
                        <a14:foregroundMark x1="7600" y1="70765" x2="18500" y2="84558"/>
                        <a14:foregroundMark x1="18500" y1="84558" x2="61000" y2="95952"/>
                        <a14:foregroundMark x1="61000" y1="95952" x2="86800" y2="87256"/>
                        <a14:foregroundMark x1="86800" y1="87256" x2="93700" y2="45277"/>
                        <a14:foregroundMark x1="93700" y1="45277" x2="83300" y2="15742"/>
                        <a14:foregroundMark x1="83300" y1="15742" x2="56200" y2="9445"/>
                        <a14:foregroundMark x1="60800" y1="20690" x2="79500" y2="52174"/>
                        <a14:foregroundMark x1="79500" y1="52174" x2="78800" y2="71514"/>
                        <a14:foregroundMark x1="78800" y1="71514" x2="84600" y2="85307"/>
                        <a14:foregroundMark x1="84600" y1="85307" x2="84100" y2="86807"/>
                        <a14:foregroundMark x1="7800" y1="8396" x2="86000" y2="3748"/>
                        <a14:foregroundMark x1="4800" y1="8096" x2="9000" y2="83958"/>
                        <a14:foregroundMark x1="9000" y1="83958" x2="19400" y2="91904"/>
                        <a14:foregroundMark x1="19400" y1="91904" x2="62300" y2="91454"/>
                        <a14:foregroundMark x1="62300" y1="91454" x2="90800" y2="93703"/>
                        <a14:foregroundMark x1="90800" y1="93703" x2="96600" y2="75562"/>
                        <a14:foregroundMark x1="96600" y1="75562" x2="92400" y2="14543"/>
                        <a14:foregroundMark x1="92400" y1="14543" x2="84200" y2="4048"/>
                        <a14:foregroundMark x1="84200" y1="4048" x2="9100" y2="3898"/>
                        <a14:foregroundMark x1="9100" y1="3898" x2="4200" y2="5697"/>
                        <a14:foregroundMark x1="2600" y1="5697" x2="6000" y2="64168"/>
                        <a14:foregroundMark x1="4700" y1="80510" x2="5000" y2="92954"/>
                        <a14:foregroundMark x1="5000" y1="92954" x2="5300" y2="92954"/>
                        <a14:foregroundMark x1="18500" y1="94753" x2="44700" y2="96402"/>
                        <a14:foregroundMark x1="97100" y1="38081" x2="98900" y2="71064"/>
                        <a14:backgroundMark x1="39800" y1="20690" x2="41100" y2="34633"/>
                      </a14:backgroundRemoval>
                    </a14:imgEffect>
                  </a14:imgLayer>
                </a14:imgProps>
              </a:ext>
              <a:ext uri="{28A0092B-C50C-407E-A947-70E740481C1C}">
                <a14:useLocalDpi xmlns:a14="http://schemas.microsoft.com/office/drawing/2010/main"/>
              </a:ext>
            </a:extLst>
          </a:blip>
          <a:stretch>
            <a:fillRect/>
          </a:stretch>
        </p:blipFill>
        <p:spPr>
          <a:xfrm>
            <a:off x="503548" y="1226143"/>
            <a:ext cx="8136904" cy="542731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675D09F-0266-4D72-84C5-7D32BD4AA89A}"/>
              </a:ext>
            </a:extLst>
          </p:cNvPr>
          <p:cNvSpPr txBox="1"/>
          <p:nvPr/>
        </p:nvSpPr>
        <p:spPr>
          <a:xfrm>
            <a:off x="2286000" y="3105835"/>
            <a:ext cx="4572000" cy="923330"/>
          </a:xfrm>
          <a:prstGeom prst="rect">
            <a:avLst/>
          </a:prstGeom>
          <a:noFill/>
        </p:spPr>
        <p:txBody>
          <a:bodyPr wrap="square">
            <a:spAutoFit/>
          </a:bodyPr>
          <a:lstStyle/>
          <a:p>
            <a:r>
              <a:rPr lang="en-US" sz="1800" i="1" dirty="0">
                <a:hlinkClick r:id="rId2"/>
              </a:rPr>
              <a:t>Kurt Browning - Rag-</a:t>
            </a:r>
            <a:r>
              <a:rPr lang="en-US" sz="1800" i="1" dirty="0" err="1">
                <a:hlinkClick r:id="rId2"/>
              </a:rPr>
              <a:t>Gidon</a:t>
            </a:r>
            <a:r>
              <a:rPr lang="en-US" sz="1800" i="1" dirty="0">
                <a:hlinkClick r:id="rId2"/>
              </a:rPr>
              <a:t>-Time (clown) - 2005 World Team Challenge – YouTube</a:t>
            </a:r>
            <a:endParaRPr lang="en-US" sz="1800" i="1" dirty="0"/>
          </a:p>
          <a:p>
            <a:r>
              <a:rPr lang="en-US" i="1" dirty="0"/>
              <a:t>Tot 4:24</a:t>
            </a:r>
            <a:endParaRPr lang="nl-NL" dirty="0"/>
          </a:p>
        </p:txBody>
      </p:sp>
    </p:spTree>
    <p:extLst>
      <p:ext uri="{BB962C8B-B14F-4D97-AF65-F5344CB8AC3E}">
        <p14:creationId xmlns:p14="http://schemas.microsoft.com/office/powerpoint/2010/main" val="365573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principe</a:t>
            </a:r>
          </a:p>
        </p:txBody>
      </p:sp>
      <p:pic>
        <p:nvPicPr>
          <p:cNvPr id="3" name="Afbeelding 2" descr="Afbeelding met buiten, sneeuw, snowboarden, persoon&#10;&#10;Automatisch gegenereerde beschrijving">
            <a:extLst>
              <a:ext uri="{FF2B5EF4-FFF2-40B4-BE49-F238E27FC236}">
                <a16:creationId xmlns:a16="http://schemas.microsoft.com/office/drawing/2014/main" id="{FC836C64-D0D9-4499-81FD-4F8989FEBF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099" y="1340768"/>
            <a:ext cx="7865801" cy="5215027"/>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2475</TotalTime>
  <Words>725</Words>
  <Application>Microsoft Office PowerPoint</Application>
  <PresentationFormat>Diavoorstelling (4:3)</PresentationFormat>
  <Paragraphs>184</Paragraphs>
  <Slides>24</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514</cp:revision>
  <dcterms:created xsi:type="dcterms:W3CDTF">2021-06-08T06:13:59Z</dcterms:created>
  <dcterms:modified xsi:type="dcterms:W3CDTF">2023-02-14T10:24:33Z</dcterms:modified>
</cp:coreProperties>
</file>