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437" r:id="rId2"/>
    <p:sldId id="548" r:id="rId3"/>
    <p:sldId id="1480" r:id="rId4"/>
    <p:sldId id="1477" r:id="rId5"/>
    <p:sldId id="1475" r:id="rId6"/>
    <p:sldId id="1481" r:id="rId7"/>
    <p:sldId id="1476" r:id="rId8"/>
    <p:sldId id="1479" r:id="rId9"/>
    <p:sldId id="1478" r:id="rId10"/>
    <p:sldId id="934" r:id="rId11"/>
    <p:sldId id="263" r:id="rId12"/>
    <p:sldId id="1491" r:id="rId13"/>
    <p:sldId id="1492" r:id="rId14"/>
    <p:sldId id="1484" r:id="rId15"/>
    <p:sldId id="259" r:id="rId16"/>
    <p:sldId id="1489" r:id="rId17"/>
    <p:sldId id="1493" r:id="rId1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80"/>
            <p14:sldId id="1477"/>
            <p14:sldId id="1475"/>
            <p14:sldId id="1481"/>
            <p14:sldId id="1476"/>
            <p14:sldId id="1479"/>
            <p14:sldId id="1478"/>
            <p14:sldId id="934"/>
            <p14:sldId id="263"/>
            <p14:sldId id="1491"/>
            <p14:sldId id="1492"/>
            <p14:sldId id="1484"/>
            <p14:sldId id="259"/>
            <p14:sldId id="1489"/>
            <p14:sldId id="1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7716" autoAdjust="0"/>
  </p:normalViewPr>
  <p:slideViewPr>
    <p:cSldViewPr>
      <p:cViewPr varScale="1">
        <p:scale>
          <a:sx n="63" d="100"/>
          <a:sy n="63" d="100"/>
        </p:scale>
        <p:origin x="171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Woordenoverzicht:</a:t>
            </a:r>
          </a:p>
          <a:p>
            <a:endParaRPr lang="nl-NL" dirty="0"/>
          </a:p>
          <a:p>
            <a:r>
              <a:rPr lang="nl-NL" b="1" dirty="0"/>
              <a:t>treffen: </a:t>
            </a:r>
            <a:r>
              <a:rPr lang="nl-NL" b="0" dirty="0"/>
              <a:t>raken</a:t>
            </a:r>
          </a:p>
          <a:p>
            <a:r>
              <a:rPr lang="nl-NL" b="1" dirty="0"/>
              <a:t>de gewonde: </a:t>
            </a:r>
            <a:r>
              <a:rPr lang="nl-NL" b="0" dirty="0"/>
              <a:t>iemand die op zijn lijf een wond heeft of iets gebroken heeft</a:t>
            </a:r>
          </a:p>
          <a:p>
            <a:r>
              <a:rPr lang="nl-NL" b="1" dirty="0"/>
              <a:t>zwaar: </a:t>
            </a:r>
            <a:r>
              <a:rPr lang="nl-NL" b="0" dirty="0"/>
              <a:t>heel erg</a:t>
            </a:r>
          </a:p>
          <a:p>
            <a:r>
              <a:rPr lang="nl-NL" b="1" dirty="0"/>
              <a:t>zo’n: </a:t>
            </a:r>
            <a:r>
              <a:rPr lang="nl-NL" b="0" dirty="0"/>
              <a:t>ongeveer</a:t>
            </a:r>
          </a:p>
          <a:p>
            <a:r>
              <a:rPr lang="nl-NL" b="1" dirty="0"/>
              <a:t>in paniek zijn: </a:t>
            </a:r>
            <a:r>
              <a:rPr lang="nl-NL" b="0" dirty="0"/>
              <a:t>opeens heel erg bang zijn en niet weten wat je moet doen</a:t>
            </a:r>
          </a:p>
          <a:p>
            <a:r>
              <a:rPr lang="nl-NL" b="1" dirty="0"/>
              <a:t>dringend: </a:t>
            </a:r>
            <a:r>
              <a:rPr lang="nl-NL" b="0" dirty="0"/>
              <a:t>erg nodig</a:t>
            </a:r>
          </a:p>
          <a:p>
            <a:r>
              <a:rPr lang="nl-NL" b="1" dirty="0"/>
              <a:t>de reddingswerker: </a:t>
            </a:r>
            <a:r>
              <a:rPr lang="nl-NL" b="0" dirty="0"/>
              <a:t>iemand die mensen en dieren helpt die in gevaar zijn</a:t>
            </a:r>
          </a:p>
          <a:p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7-2-2023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V8G4lYBpQ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Jullie kennen de brandweer natuurlijk van het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blussen van vuur. Maar weten jullie ook dat de brandweer nog veel meer andere belangrijke dingen doet? Zij helpen namelijk alle mensen die hun hulp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dringend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, erg nodig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hebben. Bijvoorbeeld als er wateroverlast is of als er een boom op de auto gevallen is. Maar ze helpen ook bij auto-ongelukken. Het komt namelijk wel eens voor dat mensen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zwaar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ongeluk krijgen. Zo noem je het als het een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heel erg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ongeluk is. Als zo’n ongeluk je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treft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als zo’n ongeluk je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raakt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dan is het nodig dat 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reddingswerkers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zijn die je te hulp schieten. De reddingswerker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is iemand die mensen en dieren helpt die in gevaar zijn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Deze reddingswerkers zijn vaak brandweermannen. Die hebben namelijk speciale gereedschappen waarmee 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gewonde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uit de auto kunnen halen. De gewonde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iemand die op zijn </a:t>
            </a:r>
            <a:r>
              <a:rPr lang="nl-NL" sz="2000" b="1" i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(of haar)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lijf een wond heeft of iets gebroken heeft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Ook helpen ze passagiers die na een ernstig ongeluk vaak bang 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 paniek zijn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Dan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iemand opeens heel erg bang en weet ie niet wat ie moet doen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Ik ontdekte dat de brandweer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zo’n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, ongeveer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13.000 keer per jaar uitrukt (zo heet dat) om te helpen na een ongeluk.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 er in de klas iemand die later brandweerman willen worden?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de laatste dia vind je de link naar een filmpje waarin de brandweer een auto openknipt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55012" y="15032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treffen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missen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raken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ongeluk kan je ineens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treffen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raken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8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Gelukkig </a:t>
            </a:r>
            <a:r>
              <a:rPr lang="nl-NL" sz="28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mist</a:t>
            </a:r>
            <a:r>
              <a:rPr lang="nl-NL" sz="28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het ongeluk ons vaker.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transport, geel, blauw&#10;&#10;Automatisch gegenereerde beschrijving">
            <a:extLst>
              <a:ext uri="{FF2B5EF4-FFF2-40B4-BE49-F238E27FC236}">
                <a16:creationId xmlns:a16="http://schemas.microsoft.com/office/drawing/2014/main" id="{A66623EF-A06E-4A4A-B6F3-80FFF34427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28" y="2308589"/>
            <a:ext cx="3994052" cy="2620098"/>
          </a:xfrm>
          <a:prstGeom prst="rect">
            <a:avLst/>
          </a:prstGeom>
        </p:spPr>
      </p:pic>
      <p:pic>
        <p:nvPicPr>
          <p:cNvPr id="3" name="Afbeelding 2" descr="Afbeelding met transport, auto&#10;&#10;Automatisch gegenereerde beschrijving">
            <a:extLst>
              <a:ext uri="{FF2B5EF4-FFF2-40B4-BE49-F238E27FC236}">
                <a16:creationId xmlns:a16="http://schemas.microsoft.com/office/drawing/2014/main" id="{030DE8C5-DF56-4DE8-A8CB-24D09FC945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941" y="2308589"/>
            <a:ext cx="3192975" cy="18076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04F4F38-B47B-453F-8664-3B7A47C4FE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2430">
            <a:off x="1011398" y="1178493"/>
            <a:ext cx="3195828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zwaar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licht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heel erg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kan gebeuren dat mensen een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zwaar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ongeluk krijgen.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erg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8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gebeurt vaker dat er maar </a:t>
            </a:r>
            <a:r>
              <a:rPr lang="nl-NL" sz="28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lichte</a:t>
            </a:r>
            <a:r>
              <a:rPr lang="nl-NL" sz="28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schade is.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buiten, auto, grond&#10;&#10;Automatisch gegenereerde beschrijving">
            <a:extLst>
              <a:ext uri="{FF2B5EF4-FFF2-40B4-BE49-F238E27FC236}">
                <a16:creationId xmlns:a16="http://schemas.microsoft.com/office/drawing/2014/main" id="{F3EE69D4-F2E7-40A2-A092-3C676C01B9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43" y="2191274"/>
            <a:ext cx="3929025" cy="2569582"/>
          </a:xfrm>
          <a:prstGeom prst="rect">
            <a:avLst/>
          </a:prstGeom>
        </p:spPr>
      </p:pic>
      <p:pic>
        <p:nvPicPr>
          <p:cNvPr id="3" name="Afbeelding 2" descr="Afbeelding met auto, buiten, persoon, voertuig&#10;&#10;Automatisch gegenereerde beschrijving">
            <a:extLst>
              <a:ext uri="{FF2B5EF4-FFF2-40B4-BE49-F238E27FC236}">
                <a16:creationId xmlns:a16="http://schemas.microsoft.com/office/drawing/2014/main" id="{89E35717-4F50-4A4A-9EED-C5CFE8A59D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340741"/>
            <a:ext cx="3622927" cy="24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3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zo’n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08760" y="25510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precies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ongeveer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brandweer rukt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zo’n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13.000 keer per jaar uit.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exact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brandweer is in 2020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precies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13.241 keer uitgerukt om te helpen.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2681434-2B44-45F7-AF1D-58837288EE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28" y="2244748"/>
            <a:ext cx="4053732" cy="257252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FE7C37E-F843-4C92-90B0-A9E71F141D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829" y="2244748"/>
            <a:ext cx="4020143" cy="24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3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0907" y="3836850"/>
            <a:ext cx="2830498" cy="14871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ongerust zijn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785656"/>
            <a:ext cx="2808312" cy="92044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2772191"/>
            <a:ext cx="2850773" cy="137688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916368" y="2647220"/>
            <a:ext cx="2907559" cy="133044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in paniek zijn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78849" y="3804192"/>
            <a:ext cx="3043448" cy="128475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b</a:t>
            </a: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ang zijn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26399" y="647174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er iets ergs is gebeurd, kun je plotseling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paniek zijn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170806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50409" y="4261078"/>
            <a:ext cx="2850772" cy="137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opeens heel erg bang zijn en niet weten wat je moet doen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vervagen, onscherp&#10;&#10;Automatisch gegenereerde beschrijving">
            <a:extLst>
              <a:ext uri="{FF2B5EF4-FFF2-40B4-BE49-F238E27FC236}">
                <a16:creationId xmlns:a16="http://schemas.microsoft.com/office/drawing/2014/main" id="{4D2B3749-3208-47C7-B536-0535596432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840621"/>
            <a:ext cx="2811767" cy="1799531"/>
          </a:xfrm>
          <a:prstGeom prst="rect">
            <a:avLst/>
          </a:prstGeom>
        </p:spPr>
      </p:pic>
      <p:pic>
        <p:nvPicPr>
          <p:cNvPr id="22" name="Afbeelding 21" descr="Afbeelding met persoon, binnen, klein, gevuld&#10;&#10;Automatisch gegenereerde beschrijving">
            <a:extLst>
              <a:ext uri="{FF2B5EF4-FFF2-40B4-BE49-F238E27FC236}">
                <a16:creationId xmlns:a16="http://schemas.microsoft.com/office/drawing/2014/main" id="{92C909D9-606B-4E72-83CD-07A8880106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67" y="1903837"/>
            <a:ext cx="2784461" cy="1860020"/>
          </a:xfrm>
          <a:prstGeom prst="rect">
            <a:avLst/>
          </a:prstGeom>
        </p:spPr>
      </p:pic>
      <p:pic>
        <p:nvPicPr>
          <p:cNvPr id="24" name="Afbeelding 23" descr="Afbeelding met bed, binnen, persoon, klein&#10;&#10;Automatisch gegenereerde beschrijving">
            <a:extLst>
              <a:ext uri="{FF2B5EF4-FFF2-40B4-BE49-F238E27FC236}">
                <a16:creationId xmlns:a16="http://schemas.microsoft.com/office/drawing/2014/main" id="{3310878F-7690-43A9-AEC6-E409C2091A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913" y="1852027"/>
            <a:ext cx="2754982" cy="18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2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412340" y="476672"/>
            <a:ext cx="5688741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33963" y="397860"/>
            <a:ext cx="604549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reddingswerker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31521" y="2962203"/>
            <a:ext cx="2787026" cy="17102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58209" y="2962203"/>
            <a:ext cx="2921603" cy="134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brandweer-man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9933" y="2962203"/>
            <a:ext cx="2444750" cy="17102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53124" y="2859518"/>
            <a:ext cx="2747954" cy="171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verpleeg-kundige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464574"/>
            <a:ext cx="2611399" cy="120789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78" y="3441048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politie-</a:t>
            </a:r>
          </a:p>
          <a:p>
            <a:pPr algn="ctr"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agent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24378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09000" y="426644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iemand die mensen en dieren helpt die in gevaar zijn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persoon, buiten&#10;&#10;Automatisch gegenereerde beschrijving">
            <a:extLst>
              <a:ext uri="{FF2B5EF4-FFF2-40B4-BE49-F238E27FC236}">
                <a16:creationId xmlns:a16="http://schemas.microsoft.com/office/drawing/2014/main" id="{E5A2128F-98FF-4375-8500-D9AB746F4E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95" y="4756822"/>
            <a:ext cx="2787025" cy="1789913"/>
          </a:xfrm>
          <a:prstGeom prst="rect">
            <a:avLst/>
          </a:prstGeom>
        </p:spPr>
      </p:pic>
      <p:pic>
        <p:nvPicPr>
          <p:cNvPr id="3" name="Afbeelding 2" descr="Afbeelding met persoon&#10;&#10;Automatisch gegenereerde beschrijving">
            <a:extLst>
              <a:ext uri="{FF2B5EF4-FFF2-40B4-BE49-F238E27FC236}">
                <a16:creationId xmlns:a16="http://schemas.microsoft.com/office/drawing/2014/main" id="{E14ECFEA-6351-4CCE-A9BC-EF751B9EBA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024" y="4779840"/>
            <a:ext cx="2417659" cy="1766895"/>
          </a:xfrm>
          <a:prstGeom prst="rect">
            <a:avLst/>
          </a:prstGeom>
        </p:spPr>
      </p:pic>
      <p:pic>
        <p:nvPicPr>
          <p:cNvPr id="18" name="Afbeelding 17" descr="Afbeelding met persoon, buiten, lucht, boom&#10;&#10;Automatisch gegenereerde beschrijving">
            <a:extLst>
              <a:ext uri="{FF2B5EF4-FFF2-40B4-BE49-F238E27FC236}">
                <a16:creationId xmlns:a16="http://schemas.microsoft.com/office/drawing/2014/main" id="{7EFB86E8-610A-4EFF-BD94-ABF36FA8C0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167" y="4732368"/>
            <a:ext cx="2570493" cy="1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4045049" y="2492165"/>
            <a:ext cx="3335264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644121" y="2414289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dringend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2627784" y="3197869"/>
            <a:ext cx="1588860" cy="12106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168645" y="1248006"/>
            <a:ext cx="506630" cy="12313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6854410" y="3324558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561646" y="4190241"/>
            <a:ext cx="297079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739233" y="4197967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alarm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1574927" y="711494"/>
            <a:ext cx="360563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479804" y="668323"/>
            <a:ext cx="370075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noodgeval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11561" y="4426065"/>
            <a:ext cx="303256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-65458" y="4408547"/>
            <a:ext cx="423410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1-1-2 bellen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4332634" y="3203589"/>
            <a:ext cx="2613594" cy="59658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4377283" y="3230757"/>
            <a:ext cx="2568945" cy="58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erg nodig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boom, buiten, gras, transport&#10;&#10;Automatisch gegenereerde beschrijving">
            <a:extLst>
              <a:ext uri="{FF2B5EF4-FFF2-40B4-BE49-F238E27FC236}">
                <a16:creationId xmlns:a16="http://schemas.microsoft.com/office/drawing/2014/main" id="{47387CE2-D466-4934-9E5B-B135ED719D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34" y="1870412"/>
            <a:ext cx="3520893" cy="2351957"/>
          </a:xfrm>
          <a:prstGeom prst="rect">
            <a:avLst/>
          </a:prstGeom>
        </p:spPr>
      </p:pic>
      <p:pic>
        <p:nvPicPr>
          <p:cNvPr id="21" name="Afbeelding 20" descr="Afbeelding met binnen&#10;&#10;Automatisch gegenereerde beschrijving">
            <a:extLst>
              <a:ext uri="{FF2B5EF4-FFF2-40B4-BE49-F238E27FC236}">
                <a16:creationId xmlns:a16="http://schemas.microsoft.com/office/drawing/2014/main" id="{529DC1C5-8350-402A-B9F9-6FA9F599C9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018" y="4844199"/>
            <a:ext cx="2446264" cy="1634105"/>
          </a:xfrm>
          <a:prstGeom prst="rect">
            <a:avLst/>
          </a:prstGeom>
        </p:spPr>
      </p:pic>
      <p:pic>
        <p:nvPicPr>
          <p:cNvPr id="23" name="Afbeelding 22" descr="Afbeelding met persoon, hand, mobiele telefoon&#10;&#10;Automatisch gegenereerde beschrijving">
            <a:extLst>
              <a:ext uri="{FF2B5EF4-FFF2-40B4-BE49-F238E27FC236}">
                <a16:creationId xmlns:a16="http://schemas.microsoft.com/office/drawing/2014/main" id="{A7C0738F-5EAA-48C9-BDA0-5BB9B75577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927" y="5079744"/>
            <a:ext cx="2451169" cy="1637381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815B9131-3FE9-442D-8818-C56F1DCD0025}"/>
              </a:ext>
            </a:extLst>
          </p:cNvPr>
          <p:cNvSpPr txBox="1"/>
          <p:nvPr/>
        </p:nvSpPr>
        <p:spPr>
          <a:xfrm rot="20353397">
            <a:off x="1976281" y="56894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112</a:t>
            </a:r>
          </a:p>
        </p:txBody>
      </p:sp>
      <p:pic>
        <p:nvPicPr>
          <p:cNvPr id="27" name="Afbeelding 26" descr="Afbeelding met gras, buiten, weg, lucht&#10;&#10;Automatisch gegenereerde beschrijving">
            <a:extLst>
              <a:ext uri="{FF2B5EF4-FFF2-40B4-BE49-F238E27FC236}">
                <a16:creationId xmlns:a16="http://schemas.microsoft.com/office/drawing/2014/main" id="{AC469A5A-5829-41E0-B2CD-4CAA95F5A5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646" y="311392"/>
            <a:ext cx="3015008" cy="20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5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4045048" y="2492165"/>
            <a:ext cx="4101173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045048" y="2428848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gewonde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2443724" y="3197869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4478350" y="1055849"/>
            <a:ext cx="662397" cy="14033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666247" y="431684"/>
            <a:ext cx="390575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777591" y="382127"/>
            <a:ext cx="370075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noodgeval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899591" y="3721058"/>
            <a:ext cx="252028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95255" y="3721057"/>
            <a:ext cx="301500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letsel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4898575" y="3226801"/>
            <a:ext cx="3445993" cy="200240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4842711" y="3174953"/>
            <a:ext cx="4320479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iemand die op </a:t>
            </a:r>
            <a:br>
              <a:rPr lang="nl-NL" sz="2800" dirty="0">
                <a:latin typeface="Century Gothic" panose="020B0502020202020204" pitchFamily="34" charset="0"/>
              </a:rPr>
            </a:br>
            <a:r>
              <a:rPr lang="nl-NL" sz="2800" dirty="0">
                <a:latin typeface="Century Gothic" panose="020B0502020202020204" pitchFamily="34" charset="0"/>
              </a:rPr>
              <a:t>zijn lijf een wond </a:t>
            </a:r>
            <a:br>
              <a:rPr lang="nl-NL" sz="2800" dirty="0">
                <a:latin typeface="Century Gothic" panose="020B0502020202020204" pitchFamily="34" charset="0"/>
              </a:rPr>
            </a:br>
            <a:r>
              <a:rPr lang="nl-NL" sz="2800" dirty="0">
                <a:latin typeface="Century Gothic" panose="020B0502020202020204" pitchFamily="34" charset="0"/>
              </a:rPr>
              <a:t>heeft of iets </a:t>
            </a:r>
            <a:br>
              <a:rPr lang="nl-NL" sz="2800" dirty="0">
                <a:latin typeface="Century Gothic" panose="020B0502020202020204" pitchFamily="34" charset="0"/>
              </a:rPr>
            </a:br>
            <a:r>
              <a:rPr lang="nl-NL" sz="2800" dirty="0">
                <a:latin typeface="Century Gothic" panose="020B0502020202020204" pitchFamily="34" charset="0"/>
              </a:rPr>
              <a:t>gebroken heeft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15B9131-3FE9-442D-8818-C56F1DCD0025}"/>
              </a:ext>
            </a:extLst>
          </p:cNvPr>
          <p:cNvSpPr txBox="1"/>
          <p:nvPr/>
        </p:nvSpPr>
        <p:spPr>
          <a:xfrm rot="20353397">
            <a:off x="1976281" y="56894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112</a:t>
            </a:r>
          </a:p>
        </p:txBody>
      </p:sp>
      <p:pic>
        <p:nvPicPr>
          <p:cNvPr id="27" name="Afbeelding 26" descr="Afbeelding met gras, buiten, weg, lucht&#10;&#10;Automatisch gegenereerde beschrijving">
            <a:extLst>
              <a:ext uri="{FF2B5EF4-FFF2-40B4-BE49-F238E27FC236}">
                <a16:creationId xmlns:a16="http://schemas.microsoft.com/office/drawing/2014/main" id="{AC469A5A-5829-41E0-B2CD-4CAA95F5A5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39" y="1136580"/>
            <a:ext cx="3015008" cy="2014025"/>
          </a:xfrm>
          <a:prstGeom prst="rect">
            <a:avLst/>
          </a:prstGeom>
        </p:spPr>
      </p:pic>
      <p:pic>
        <p:nvPicPr>
          <p:cNvPr id="22" name="Afbeelding 21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D188FBB3-F0DF-4166-8184-FD5C041118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251" y="350102"/>
            <a:ext cx="3064501" cy="2047088"/>
          </a:xfrm>
          <a:prstGeom prst="rect">
            <a:avLst/>
          </a:prstGeom>
        </p:spPr>
      </p:pic>
      <p:pic>
        <p:nvPicPr>
          <p:cNvPr id="25" name="Afbeelding 24" descr="Afbeelding met binnen, persoon&#10;&#10;Automatisch gegenereerde beschrijving">
            <a:extLst>
              <a:ext uri="{FF2B5EF4-FFF2-40B4-BE49-F238E27FC236}">
                <a16:creationId xmlns:a16="http://schemas.microsoft.com/office/drawing/2014/main" id="{629F88D7-0284-4594-981A-3638F30C0B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16" y="4440132"/>
            <a:ext cx="2872980" cy="18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2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6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7 februari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-1488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dringend</a:t>
            </a:r>
          </a:p>
        </p:txBody>
      </p:sp>
      <p:pic>
        <p:nvPicPr>
          <p:cNvPr id="9" name="Afbeelding 8" descr="Afbeelding met boom, buiten, gras, transport&#10;&#10;Automatisch gegenereerde beschrijving">
            <a:extLst>
              <a:ext uri="{FF2B5EF4-FFF2-40B4-BE49-F238E27FC236}">
                <a16:creationId xmlns:a16="http://schemas.microsoft.com/office/drawing/2014/main" id="{36C9DAFE-9775-42F6-AA8A-65887A1CD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54" y="1225109"/>
            <a:ext cx="8091628" cy="54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2080" y="-99392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zwaar</a:t>
            </a:r>
          </a:p>
        </p:txBody>
      </p:sp>
      <p:pic>
        <p:nvPicPr>
          <p:cNvPr id="3" name="Afbeelding 2" descr="Afbeelding met buiten, auto, grond&#10;&#10;Automatisch gegenereerde beschrijving">
            <a:extLst>
              <a:ext uri="{FF2B5EF4-FFF2-40B4-BE49-F238E27FC236}">
                <a16:creationId xmlns:a16="http://schemas.microsoft.com/office/drawing/2014/main" id="{F2CF3FA9-AF3A-496F-AAEF-675E60239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08" y="1196752"/>
            <a:ext cx="8072383" cy="52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2204" y="6896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treffen</a:t>
            </a:r>
          </a:p>
        </p:txBody>
      </p:sp>
      <p:pic>
        <p:nvPicPr>
          <p:cNvPr id="5" name="Afbeelding 4" descr="Afbeelding met transport, geel, blauw&#10;&#10;Automatisch gegenereerde beschrijving">
            <a:extLst>
              <a:ext uri="{FF2B5EF4-FFF2-40B4-BE49-F238E27FC236}">
                <a16:creationId xmlns:a16="http://schemas.microsoft.com/office/drawing/2014/main" id="{55D2D1EE-4E89-458C-90FC-8FA4A8CE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06357"/>
            <a:ext cx="8352928" cy="54795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37127EB-9514-470E-871E-1BCC06D9B9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6754">
            <a:off x="2080719" y="116293"/>
            <a:ext cx="5502688" cy="52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reddingswerker</a:t>
            </a:r>
          </a:p>
        </p:txBody>
      </p:sp>
      <p:pic>
        <p:nvPicPr>
          <p:cNvPr id="3" name="Afbeelding 2" descr="Afbeelding met persoon, buiten&#10;&#10;Automatisch gegenereerde beschrijving">
            <a:extLst>
              <a:ext uri="{FF2B5EF4-FFF2-40B4-BE49-F238E27FC236}">
                <a16:creationId xmlns:a16="http://schemas.microsoft.com/office/drawing/2014/main" id="{EE1E2C30-7C77-484B-9A6D-D38A666B7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79" y="1340768"/>
            <a:ext cx="8049441" cy="51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gewonde</a:t>
            </a:r>
          </a:p>
        </p:txBody>
      </p:sp>
      <p:pic>
        <p:nvPicPr>
          <p:cNvPr id="3" name="Afbeelding 2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FD4B2B3C-C1AA-4D84-9EBF-E05AB5954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46483"/>
            <a:ext cx="7920880" cy="52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1520" y="-1406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paniek zijn</a:t>
            </a:r>
          </a:p>
        </p:txBody>
      </p:sp>
      <p:pic>
        <p:nvPicPr>
          <p:cNvPr id="5" name="Afbeelding 4" descr="Afbeelding met vervagen, onscherp&#10;&#10;Automatisch gegenereerde beschrijving">
            <a:extLst>
              <a:ext uri="{FF2B5EF4-FFF2-40B4-BE49-F238E27FC236}">
                <a16:creationId xmlns:a16="http://schemas.microsoft.com/office/drawing/2014/main" id="{C23E5E7F-5EB0-42C7-991E-3E4A4BB31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0768"/>
            <a:ext cx="8208912" cy="52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1520" y="-14188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zo’n</a:t>
            </a:r>
          </a:p>
        </p:txBody>
      </p:sp>
      <p:pic>
        <p:nvPicPr>
          <p:cNvPr id="3" name="Afbeelding 2" descr="Afbeelding met tekst, lucht, buiten, weg&#10;&#10;Automatisch gegenereerde beschrijving">
            <a:extLst>
              <a:ext uri="{FF2B5EF4-FFF2-40B4-BE49-F238E27FC236}">
                <a16:creationId xmlns:a16="http://schemas.microsoft.com/office/drawing/2014/main" id="{DB6E874A-40A0-4BE9-9C94-ADB8150F3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1" y="2718956"/>
            <a:ext cx="7992888" cy="350609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C16F257-D717-4A12-B3E4-9B4B19F72C63}"/>
              </a:ext>
            </a:extLst>
          </p:cNvPr>
          <p:cNvSpPr txBox="1"/>
          <p:nvPr/>
        </p:nvSpPr>
        <p:spPr>
          <a:xfrm rot="20356645">
            <a:off x="2447663" y="4189851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chemeClr val="bg1"/>
                </a:solidFill>
              </a:rPr>
              <a:t>13.000 keer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D1C4D36-14C6-4D75-BAA4-855AE075BAA3}"/>
              </a:ext>
            </a:extLst>
          </p:cNvPr>
          <p:cNvCxnSpPr/>
          <p:nvPr/>
        </p:nvCxnSpPr>
        <p:spPr>
          <a:xfrm>
            <a:off x="395536" y="1772816"/>
            <a:ext cx="8496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DDB7D75F-1C67-41E0-8D83-49F277D31EB3}"/>
              </a:ext>
            </a:extLst>
          </p:cNvPr>
          <p:cNvSpPr txBox="1"/>
          <p:nvPr/>
        </p:nvSpPr>
        <p:spPr>
          <a:xfrm>
            <a:off x="395536" y="177281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2000x     4000x      6000x      8000x     10.000x      12.000x     14.000x    16.000x   18.000x</a:t>
            </a:r>
          </a:p>
        </p:txBody>
      </p:sp>
      <p:sp>
        <p:nvSpPr>
          <p:cNvPr id="10" name="Linkeraccolade 9">
            <a:extLst>
              <a:ext uri="{FF2B5EF4-FFF2-40B4-BE49-F238E27FC236}">
                <a16:creationId xmlns:a16="http://schemas.microsoft.com/office/drawing/2014/main" id="{27341E77-017E-4030-A63C-8CDC43BC49F4}"/>
              </a:ext>
            </a:extLst>
          </p:cNvPr>
          <p:cNvSpPr/>
          <p:nvPr/>
        </p:nvSpPr>
        <p:spPr>
          <a:xfrm rot="16200000">
            <a:off x="5616113" y="1694687"/>
            <a:ext cx="576064" cy="151216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FFF18F0-BC8A-4944-B0AF-0D0CA3707CF7}"/>
              </a:ext>
            </a:extLst>
          </p:cNvPr>
          <p:cNvSpPr txBox="1"/>
          <p:nvPr/>
        </p:nvSpPr>
        <p:spPr>
          <a:xfrm>
            <a:off x="579882" y="6249012"/>
            <a:ext cx="6444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Demonstratie openknippen auto tijdens de Open dag van Brandweer Kaatsheuvel | 07-09-2013 -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633</Words>
  <Application>Microsoft Office PowerPoint</Application>
  <PresentationFormat>Diavoorstelling (4:3)</PresentationFormat>
  <Paragraphs>169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503</cp:revision>
  <dcterms:created xsi:type="dcterms:W3CDTF">2021-06-08T06:13:59Z</dcterms:created>
  <dcterms:modified xsi:type="dcterms:W3CDTF">2023-02-07T10:01:36Z</dcterms:modified>
</cp:coreProperties>
</file>