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1437" r:id="rId2"/>
    <p:sldId id="548" r:id="rId3"/>
    <p:sldId id="1501" r:id="rId4"/>
    <p:sldId id="1475" r:id="rId5"/>
    <p:sldId id="1502" r:id="rId6"/>
    <p:sldId id="1476" r:id="rId7"/>
    <p:sldId id="1478" r:id="rId8"/>
    <p:sldId id="1480" r:id="rId9"/>
    <p:sldId id="1460" r:id="rId10"/>
    <p:sldId id="1479" r:id="rId11"/>
    <p:sldId id="1481" r:id="rId12"/>
    <p:sldId id="1482" r:id="rId13"/>
    <p:sldId id="1477" r:id="rId14"/>
    <p:sldId id="1483" r:id="rId15"/>
    <p:sldId id="934" r:id="rId16"/>
    <p:sldId id="1498" r:id="rId17"/>
    <p:sldId id="960" r:id="rId18"/>
    <p:sldId id="457" r:id="rId19"/>
    <p:sldId id="1500" r:id="rId20"/>
    <p:sldId id="1499" r:id="rId21"/>
    <p:sldId id="1504" r:id="rId22"/>
    <p:sldId id="1497" r:id="rId23"/>
    <p:sldId id="1496" r:id="rId24"/>
    <p:sldId id="1503" r:id="rId25"/>
    <p:sldId id="1485"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01"/>
            <p14:sldId id="1475"/>
            <p14:sldId id="1502"/>
            <p14:sldId id="1476"/>
            <p14:sldId id="1478"/>
            <p14:sldId id="1480"/>
            <p14:sldId id="1460"/>
            <p14:sldId id="1479"/>
            <p14:sldId id="1481"/>
            <p14:sldId id="1482"/>
            <p14:sldId id="1477"/>
            <p14:sldId id="1483"/>
            <p14:sldId id="934"/>
            <p14:sldId id="1498"/>
            <p14:sldId id="960"/>
            <p14:sldId id="457"/>
            <p14:sldId id="1500"/>
            <p14:sldId id="1499"/>
            <p14:sldId id="1504"/>
            <p14:sldId id="1497"/>
            <p14:sldId id="1496"/>
            <p14:sldId id="1503"/>
            <p14:sldId id="1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95046" autoAdjust="0"/>
  </p:normalViewPr>
  <p:slideViewPr>
    <p:cSldViewPr>
      <p:cViewPr varScale="1">
        <p:scale>
          <a:sx n="78" d="100"/>
          <a:sy n="78" d="100"/>
        </p:scale>
        <p:origin x="129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Woordenoverzicht </a:t>
            </a:r>
          </a:p>
          <a:p>
            <a:pPr fontAlgn="t"/>
            <a:endParaRPr lang="nl-NL" dirty="0"/>
          </a:p>
          <a:p>
            <a:pPr fontAlgn="t"/>
            <a:r>
              <a:rPr lang="nl-NL" b="1" dirty="0"/>
              <a:t>de beheerder</a:t>
            </a:r>
            <a:r>
              <a:rPr lang="nl-NL" dirty="0"/>
              <a:t>: iemand die ergens voor zorgt en verantwoordelijk voor is</a:t>
            </a:r>
          </a:p>
          <a:p>
            <a:pPr fontAlgn="t"/>
            <a:r>
              <a:rPr lang="nl-NL" b="1" dirty="0"/>
              <a:t>onthutst</a:t>
            </a:r>
            <a:r>
              <a:rPr lang="nl-NL" dirty="0"/>
              <a:t>: stomverbaasd, geschrokken </a:t>
            </a:r>
          </a:p>
          <a:p>
            <a:pPr fontAlgn="t"/>
            <a:r>
              <a:rPr lang="nl-NL" b="1" dirty="0"/>
              <a:t>complex</a:t>
            </a:r>
            <a:r>
              <a:rPr lang="nl-NL" dirty="0"/>
              <a:t>: ingewikkeld</a:t>
            </a:r>
          </a:p>
          <a:p>
            <a:pPr fontAlgn="t"/>
            <a:r>
              <a:rPr lang="nl-NL" b="1" dirty="0"/>
              <a:t>fokken</a:t>
            </a:r>
            <a:r>
              <a:rPr lang="nl-NL" dirty="0"/>
              <a:t>: ervoor zorgen dat dieren zich voortplanten</a:t>
            </a:r>
          </a:p>
          <a:p>
            <a:pPr fontAlgn="t"/>
            <a:r>
              <a:rPr lang="nl-NL" b="1" dirty="0"/>
              <a:t>het risico</a:t>
            </a:r>
            <a:r>
              <a:rPr lang="nl-NL" dirty="0"/>
              <a:t>: de kans dat er iets vervelends gebeurt</a:t>
            </a:r>
          </a:p>
          <a:p>
            <a:pPr fontAlgn="t"/>
            <a:r>
              <a:rPr lang="nl-NL" b="1" dirty="0"/>
              <a:t>het welzijn</a:t>
            </a:r>
            <a:r>
              <a:rPr lang="nl-NL" dirty="0"/>
              <a:t>: de toestand waarbij het goed gaat </a:t>
            </a:r>
          </a:p>
          <a:p>
            <a:pPr fontAlgn="t"/>
            <a:r>
              <a:rPr lang="nl-NL" b="1" dirty="0"/>
              <a:t>de meerderheid</a:t>
            </a:r>
            <a:r>
              <a:rPr lang="nl-NL" dirty="0"/>
              <a:t>: het grootste deel </a:t>
            </a:r>
          </a:p>
          <a:p>
            <a:pPr fontAlgn="t"/>
            <a:r>
              <a:rPr lang="nl-NL" b="1" dirty="0"/>
              <a:t>willekeurig</a:t>
            </a:r>
            <a:r>
              <a:rPr lang="nl-NL" dirty="0"/>
              <a:t>: zomaar gekozen, niet volgens een regel </a:t>
            </a:r>
          </a:p>
          <a:p>
            <a:pPr fontAlgn="t"/>
            <a:r>
              <a:rPr lang="nl-NL" b="1" dirty="0"/>
              <a:t>momenteel</a:t>
            </a:r>
            <a:r>
              <a:rPr lang="nl-NL" dirty="0"/>
              <a:t>: op dit moment, tegenwoordig</a:t>
            </a:r>
          </a:p>
          <a:p>
            <a:pPr fontAlgn="t"/>
            <a:r>
              <a:rPr lang="nl-NL" sz="1200" b="1" kern="1200" dirty="0">
                <a:solidFill>
                  <a:schemeClr val="tx1"/>
                </a:solidFill>
                <a:effectLst/>
                <a:latin typeface="+mn-lt"/>
                <a:ea typeface="+mn-ea"/>
                <a:cs typeface="+mn-cs"/>
              </a:rPr>
              <a:t>bestrijden</a:t>
            </a:r>
            <a:r>
              <a:rPr lang="nl-NL" sz="1200" kern="1200" dirty="0">
                <a:solidFill>
                  <a:schemeClr val="tx1"/>
                </a:solidFill>
                <a:effectLst/>
                <a:latin typeface="+mn-lt"/>
                <a:ea typeface="+mn-ea"/>
                <a:cs typeface="+mn-cs"/>
              </a:rPr>
              <a:t>: tegenspreken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18</a:t>
            </a:fld>
            <a:endParaRPr lang="nl-NL"/>
          </a:p>
        </p:txBody>
      </p:sp>
    </p:spTree>
    <p:extLst>
      <p:ext uri="{BB962C8B-B14F-4D97-AF65-F5344CB8AC3E}">
        <p14:creationId xmlns:p14="http://schemas.microsoft.com/office/powerpoint/2010/main" val="188739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19</a:t>
            </a:fld>
            <a:endParaRPr lang="nl-NL"/>
          </a:p>
        </p:txBody>
      </p:sp>
    </p:spTree>
    <p:extLst>
      <p:ext uri="{BB962C8B-B14F-4D97-AF65-F5344CB8AC3E}">
        <p14:creationId xmlns:p14="http://schemas.microsoft.com/office/powerpoint/2010/main" val="136258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20</a:t>
            </a:fld>
            <a:endParaRPr lang="nl-NL"/>
          </a:p>
        </p:txBody>
      </p:sp>
    </p:spTree>
    <p:extLst>
      <p:ext uri="{BB962C8B-B14F-4D97-AF65-F5344CB8AC3E}">
        <p14:creationId xmlns:p14="http://schemas.microsoft.com/office/powerpoint/2010/main" val="105550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9.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137" y="37209"/>
            <a:ext cx="9005593"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Weet je nog die foto die ik laatst liet zien, van die man op die ladder? </a:t>
            </a:r>
            <a:r>
              <a:rPr lang="nl-NL" sz="2000" dirty="0">
                <a:solidFill>
                  <a:schemeClr val="accent3"/>
                </a:solidFill>
                <a:ea typeface="Times New Roman" panose="02020603050405020304" pitchFamily="18" charset="0"/>
                <a:cs typeface="Arial" panose="020B0604020202020204" pitchFamily="34" charset="0"/>
              </a:rPr>
              <a:t>Deze (klik voor extra dia)</a:t>
            </a:r>
            <a:r>
              <a:rPr lang="nl-NL" sz="2000" dirty="0">
                <a:ea typeface="Times New Roman" panose="02020603050405020304" pitchFamily="18" charset="0"/>
                <a:cs typeface="Arial" panose="020B0604020202020204" pitchFamily="34" charset="0"/>
              </a:rPr>
              <a:t>. Ik zou echt </a:t>
            </a:r>
            <a:r>
              <a:rPr lang="nl-NL" sz="2000" b="1" u="sng" dirty="0">
                <a:ea typeface="Times New Roman" panose="02020603050405020304" pitchFamily="18" charset="0"/>
                <a:cs typeface="Arial" panose="020B0604020202020204" pitchFamily="34" charset="0"/>
              </a:rPr>
              <a:t>onthutst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stomverbaasd</a:t>
            </a:r>
            <a:r>
              <a:rPr lang="nl-NL" sz="2000" dirty="0">
                <a:ea typeface="Times New Roman" panose="02020603050405020304" pitchFamily="18" charset="0"/>
                <a:cs typeface="Arial" panose="020B0604020202020204" pitchFamily="34" charset="0"/>
              </a:rPr>
              <a:t> zijn als die ladder weg zou glijden! Nu zag ik op internet nog veel meer van dat soort foto’s. Deze bijvoorbeeld </a:t>
            </a:r>
            <a:r>
              <a:rPr lang="nl-NL" sz="2000" dirty="0">
                <a:solidFill>
                  <a:schemeClr val="accent3"/>
                </a:solidFill>
                <a:ea typeface="Times New Roman" panose="02020603050405020304" pitchFamily="18" charset="0"/>
                <a:cs typeface="Arial" panose="020B0604020202020204" pitchFamily="34" charset="0"/>
              </a:rPr>
              <a:t>(klik voor extra dia</a:t>
            </a:r>
            <a:r>
              <a:rPr lang="nl-NL" sz="2000" dirty="0">
                <a:ea typeface="Times New Roman" panose="02020603050405020304" pitchFamily="18" charset="0"/>
                <a:cs typeface="Arial" panose="020B0604020202020204" pitchFamily="34" charset="0"/>
              </a:rPr>
              <a:t>). Ze denken dat het zo wel kan. Even de airco maken. Ik snap, het is </a:t>
            </a:r>
            <a:r>
              <a:rPr lang="nl-NL" sz="2000" b="1" u="sng" dirty="0">
                <a:ea typeface="Times New Roman" panose="02020603050405020304" pitchFamily="18" charset="0"/>
                <a:cs typeface="Arial" panose="020B0604020202020204" pitchFamily="34" charset="0"/>
              </a:rPr>
              <a:t>complex</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ingewikkeld</a:t>
            </a:r>
            <a:r>
              <a:rPr lang="nl-NL" sz="2000" dirty="0">
                <a:ea typeface="Times New Roman" panose="02020603050405020304" pitchFamily="18" charset="0"/>
                <a:cs typeface="Arial" panose="020B0604020202020204" pitchFamily="34" charset="0"/>
              </a:rPr>
              <a:t> om bij die airco te komen om hem te maken. Maar </a:t>
            </a:r>
            <a:r>
              <a:rPr lang="nl-NL" sz="2000" b="1" u="sng" dirty="0">
                <a:ea typeface="Times New Roman" panose="02020603050405020304" pitchFamily="18" charset="0"/>
                <a:cs typeface="Arial" panose="020B0604020202020204" pitchFamily="34" charset="0"/>
              </a:rPr>
              <a:t>het risico</a:t>
            </a:r>
            <a:r>
              <a:rPr lang="nl-NL" sz="2000" dirty="0">
                <a:ea typeface="Times New Roman" panose="02020603050405020304" pitchFamily="18" charset="0"/>
                <a:cs typeface="Arial" panose="020B0604020202020204" pitchFamily="34" charset="0"/>
              </a:rPr>
              <a:t> , </a:t>
            </a:r>
            <a:r>
              <a:rPr lang="nl-NL" sz="2000" b="1" i="1" dirty="0">
                <a:ea typeface="Times New Roman" panose="02020603050405020304" pitchFamily="18" charset="0"/>
                <a:cs typeface="Arial" panose="020B0604020202020204" pitchFamily="34" charset="0"/>
              </a:rPr>
              <a:t>de kans dat het misgaat</a:t>
            </a:r>
            <a:r>
              <a:rPr lang="nl-NL" sz="2000" dirty="0">
                <a:ea typeface="Times New Roman" panose="02020603050405020304" pitchFamily="18" charset="0"/>
                <a:cs typeface="Arial" panose="020B0604020202020204" pitchFamily="34" charset="0"/>
              </a:rPr>
              <a:t>, is toch groot vind ik. De mannen links zijn dan wel in </a:t>
            </a:r>
            <a:r>
              <a:rPr lang="nl-NL" sz="2000" b="1" u="sng" dirty="0">
                <a:ea typeface="Times New Roman" panose="02020603050405020304" pitchFamily="18" charset="0"/>
                <a:cs typeface="Arial" panose="020B0604020202020204" pitchFamily="34" charset="0"/>
              </a:rPr>
              <a:t>de meerderheid</a:t>
            </a:r>
            <a:r>
              <a:rPr lang="nl-NL" sz="2000" dirty="0">
                <a:ea typeface="Times New Roman" panose="02020603050405020304" pitchFamily="18" charset="0"/>
                <a:cs typeface="Arial" panose="020B0604020202020204" pitchFamily="34" charset="0"/>
              </a:rPr>
              <a:t>; ze zijn samen </a:t>
            </a:r>
            <a:r>
              <a:rPr lang="nl-NL" sz="2000" b="1" i="1" dirty="0">
                <a:ea typeface="Times New Roman" panose="02020603050405020304" pitchFamily="18" charset="0"/>
                <a:cs typeface="Arial" panose="020B0604020202020204" pitchFamily="34" charset="0"/>
              </a:rPr>
              <a:t>het grootste deel</a:t>
            </a:r>
            <a:r>
              <a:rPr lang="nl-NL" sz="2000" dirty="0">
                <a:ea typeface="Times New Roman" panose="02020603050405020304" pitchFamily="18" charset="0"/>
                <a:cs typeface="Arial" panose="020B0604020202020204" pitchFamily="34" charset="0"/>
              </a:rPr>
              <a:t>. Daardoor kiept de plank niet. Maar toch… Ik ben benieuwd wat </a:t>
            </a:r>
            <a:r>
              <a:rPr lang="nl-NL" sz="2000" b="1" u="sng" dirty="0">
                <a:ea typeface="Times New Roman" panose="02020603050405020304" pitchFamily="18" charset="0"/>
                <a:cs typeface="Arial" panose="020B0604020202020204" pitchFamily="34" charset="0"/>
              </a:rPr>
              <a:t>de beheerder</a:t>
            </a:r>
            <a:r>
              <a:rPr lang="nl-NL" sz="2000" dirty="0">
                <a:ea typeface="Times New Roman" panose="02020603050405020304" pitchFamily="18" charset="0"/>
                <a:cs typeface="Arial" panose="020B0604020202020204" pitchFamily="34" charset="0"/>
              </a:rPr>
              <a:t> van het gebouw ervan vindt. De beheerder </a:t>
            </a:r>
            <a:r>
              <a:rPr lang="nl-NL" sz="2000" b="1" i="1" dirty="0">
                <a:ea typeface="Times New Roman" panose="02020603050405020304" pitchFamily="18" charset="0"/>
                <a:cs typeface="Arial" panose="020B0604020202020204" pitchFamily="34" charset="0"/>
              </a:rPr>
              <a:t>is iemand die ergens voor zorgt en verantwoordelijk voor is</a:t>
            </a:r>
            <a:r>
              <a:rPr lang="nl-NL" sz="2000" dirty="0">
                <a:ea typeface="Times New Roman" panose="02020603050405020304" pitchFamily="18" charset="0"/>
                <a:cs typeface="Arial" panose="020B0604020202020204" pitchFamily="34" charset="0"/>
              </a:rPr>
              <a:t>. Als ik de beheerder zou zijn, zou ik het niet goed vinden dat er op deze gevaarlijke manier wordt geklust. Ik vind </a:t>
            </a:r>
            <a:r>
              <a:rPr lang="nl-NL" sz="2000" b="1" u="sng" dirty="0">
                <a:ea typeface="Times New Roman" panose="02020603050405020304" pitchFamily="18" charset="0"/>
                <a:cs typeface="Arial" panose="020B0604020202020204" pitchFamily="34" charset="0"/>
              </a:rPr>
              <a:t>het welzijn</a:t>
            </a:r>
            <a:r>
              <a:rPr lang="nl-NL" sz="2000" dirty="0">
                <a:ea typeface="Times New Roman" panose="02020603050405020304" pitchFamily="18" charset="0"/>
                <a:cs typeface="Arial" panose="020B0604020202020204" pitchFamily="34" charset="0"/>
              </a:rPr>
              <a:t> van de mensen heel belangrijk! Het welzijn is </a:t>
            </a:r>
            <a:r>
              <a:rPr lang="nl-NL" sz="2000" b="1" i="1" dirty="0">
                <a:ea typeface="Times New Roman" panose="02020603050405020304" pitchFamily="18" charset="0"/>
                <a:cs typeface="Arial" panose="020B0604020202020204" pitchFamily="34" charset="0"/>
              </a:rPr>
              <a:t>de toestand waarbij het goed gaat</a:t>
            </a:r>
            <a:r>
              <a:rPr lang="nl-NL" sz="2000" dirty="0">
                <a:ea typeface="Times New Roman" panose="02020603050405020304" pitchFamily="18" charset="0"/>
                <a:cs typeface="Arial" panose="020B0604020202020204" pitchFamily="34" charset="0"/>
              </a:rPr>
              <a:t>.</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Maar goed, dit is natuurlijk maar een </a:t>
            </a:r>
            <a:r>
              <a:rPr lang="nl-NL" sz="2000" b="1" u="sng" dirty="0">
                <a:effectLst/>
                <a:ea typeface="Times New Roman" panose="02020603050405020304" pitchFamily="18" charset="0"/>
                <a:cs typeface="Arial" panose="020B0604020202020204" pitchFamily="34" charset="0"/>
              </a:rPr>
              <a:t>willekeurig</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zomaar gekozen</a:t>
            </a:r>
            <a:r>
              <a:rPr lang="nl-NL" sz="2000" dirty="0">
                <a:effectLst/>
                <a:ea typeface="Times New Roman" panose="02020603050405020304" pitchFamily="18" charset="0"/>
                <a:cs typeface="Arial" panose="020B0604020202020204" pitchFamily="34" charset="0"/>
              </a:rPr>
              <a:t>, plaatje op het in</a:t>
            </a:r>
            <a:r>
              <a:rPr lang="nl-NL" sz="2000" dirty="0">
                <a:ea typeface="Times New Roman" panose="02020603050405020304" pitchFamily="18" charset="0"/>
                <a:cs typeface="Arial" panose="020B0604020202020204" pitchFamily="34" charset="0"/>
              </a:rPr>
              <a:t>ternet. </a:t>
            </a:r>
            <a:r>
              <a:rPr lang="nl-NL" sz="2000" b="1" u="sng" dirty="0">
                <a:ea typeface="Times New Roman" panose="02020603050405020304" pitchFamily="18" charset="0"/>
                <a:cs typeface="Arial" panose="020B0604020202020204" pitchFamily="34" charset="0"/>
              </a:rPr>
              <a:t>Momenteel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op dit moment</a:t>
            </a:r>
            <a:r>
              <a:rPr lang="nl-NL" sz="2000" dirty="0">
                <a:ea typeface="Times New Roman" panose="02020603050405020304" pitchFamily="18" charset="0"/>
                <a:cs typeface="Arial" panose="020B0604020202020204" pitchFamily="34" charset="0"/>
              </a:rPr>
              <a:t>, ben ik zelf ook aan het klussen in mijn huis. Ik ben namelijk een nieuwe hobby begonnen. Ik ga deze mooie katten </a:t>
            </a:r>
            <a:r>
              <a:rPr lang="nl-NL" sz="2000" b="1" u="sng" dirty="0">
                <a:ea typeface="Times New Roman" panose="02020603050405020304" pitchFamily="18" charset="0"/>
                <a:cs typeface="Arial" panose="020B0604020202020204" pitchFamily="34" charset="0"/>
              </a:rPr>
              <a:t>fokken</a:t>
            </a:r>
            <a:r>
              <a:rPr lang="nl-NL" sz="2000" dirty="0">
                <a:ea typeface="Times New Roman" panose="02020603050405020304" pitchFamily="18" charset="0"/>
                <a:cs typeface="Arial" panose="020B0604020202020204" pitchFamily="34" charset="0"/>
              </a:rPr>
              <a:t>. Fokken is </a:t>
            </a:r>
            <a:r>
              <a:rPr lang="nl-NL" sz="2000" b="1" i="1" dirty="0">
                <a:ea typeface="Times New Roman" panose="02020603050405020304" pitchFamily="18" charset="0"/>
                <a:cs typeface="Arial" panose="020B0604020202020204" pitchFamily="34" charset="0"/>
              </a:rPr>
              <a:t>ervoor zorgen dat dieren zich voortplanten</a:t>
            </a:r>
            <a:r>
              <a:rPr lang="nl-NL" sz="2000" dirty="0">
                <a:ea typeface="Times New Roman" panose="02020603050405020304" pitchFamily="18" charset="0"/>
                <a:cs typeface="Arial" panose="020B0604020202020204" pitchFamily="34" charset="0"/>
              </a:rPr>
              <a:t>. Mijn man is er niet al te blij mee. Hij </a:t>
            </a:r>
            <a:r>
              <a:rPr lang="nl-NL" sz="2000" b="1" u="sng" dirty="0">
                <a:ea typeface="Times New Roman" panose="02020603050405020304" pitchFamily="18" charset="0"/>
                <a:cs typeface="Arial" panose="020B0604020202020204" pitchFamily="34" charset="0"/>
              </a:rPr>
              <a:t>bestrijdt</a:t>
            </a:r>
            <a:r>
              <a:rPr lang="nl-NL" sz="2000" dirty="0">
                <a:ea typeface="Times New Roman" panose="02020603050405020304" pitchFamily="18" charset="0"/>
                <a:cs typeface="Arial" panose="020B0604020202020204" pitchFamily="34" charset="0"/>
              </a:rPr>
              <a:t> dat het een leuke hobby is. Hij </a:t>
            </a:r>
            <a:r>
              <a:rPr lang="nl-NL" sz="2000" b="1" i="1" dirty="0">
                <a:ea typeface="Times New Roman" panose="02020603050405020304" pitchFamily="18" charset="0"/>
                <a:cs typeface="Arial" panose="020B0604020202020204" pitchFamily="34" charset="0"/>
              </a:rPr>
              <a:t>spreekt het tegen</a:t>
            </a:r>
            <a:r>
              <a:rPr lang="nl-NL" sz="2000" dirty="0">
                <a:ea typeface="Times New Roman" panose="02020603050405020304" pitchFamily="18" charset="0"/>
                <a:cs typeface="Arial" panose="020B0604020202020204" pitchFamily="34" charset="0"/>
              </a:rPr>
              <a:t>. Maar gelukkig mag ik het toch gaan doen. Daarvoor heb ik wel een geschikte ruimte nodig waar de katten kunnen verblijven. Dus nu moet ik gaan klussen. Maar eens kijken of ik een beetje handig ben. Zijn jullie een beetje handig?</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950CEC-33C9-4BBC-8B9F-6F0915395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717032"/>
            <a:ext cx="4752578" cy="3013134"/>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BC29A4FE-BD9F-4E0B-805A-A1AE8F33CB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02115">
            <a:off x="543354" y="1214035"/>
            <a:ext cx="9144000" cy="3373173"/>
          </a:xfrm>
          <a:prstGeom prst="rect">
            <a:avLst/>
          </a:prstGeom>
        </p:spPr>
      </p:pic>
      <p:sp>
        <p:nvSpPr>
          <p:cNvPr id="9" name="Rechthoek 8">
            <a:extLst>
              <a:ext uri="{FF2B5EF4-FFF2-40B4-BE49-F238E27FC236}">
                <a16:creationId xmlns:a16="http://schemas.microsoft.com/office/drawing/2014/main" id="{DC6053B8-AC53-461D-BEA5-59110A82CD1C}"/>
              </a:ext>
            </a:extLst>
          </p:cNvPr>
          <p:cNvSpPr/>
          <p:nvPr/>
        </p:nvSpPr>
        <p:spPr>
          <a:xfrm>
            <a:off x="0" y="0"/>
            <a:ext cx="608416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6512" y="25814"/>
            <a:ext cx="4896544" cy="1200329"/>
          </a:xfrm>
          <a:prstGeom prst="rect">
            <a:avLst/>
          </a:prstGeom>
          <a:noFill/>
        </p:spPr>
        <p:txBody>
          <a:bodyPr wrap="square" rtlCol="0">
            <a:spAutoFit/>
          </a:bodyPr>
          <a:lstStyle/>
          <a:p>
            <a:r>
              <a:rPr lang="nl-NL" sz="7200" b="1" u="sng" dirty="0">
                <a:latin typeface="Century Gothic" panose="020B0502020202020204" pitchFamily="34" charset="0"/>
              </a:rPr>
              <a:t>het welzijn</a:t>
            </a:r>
          </a:p>
        </p:txBody>
      </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willekeurig</a:t>
            </a:r>
          </a:p>
        </p:txBody>
      </p:sp>
      <p:pic>
        <p:nvPicPr>
          <p:cNvPr id="5" name="Picture 2" descr="https://www.boredpanda.com/blog/wp-content/uploads/2015/08/funny-photos-men-safety-fails-314__605.jpg">
            <a:extLst>
              <a:ext uri="{FF2B5EF4-FFF2-40B4-BE49-F238E27FC236}">
                <a16:creationId xmlns:a16="http://schemas.microsoft.com/office/drawing/2014/main" id="{0245391A-85A8-4601-8763-0C7C6B34D5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b="-356"/>
          <a:stretch/>
        </p:blipFill>
        <p:spPr bwMode="auto">
          <a:xfrm>
            <a:off x="4139952" y="2163490"/>
            <a:ext cx="1324669" cy="25310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0CFC0040-DE96-4308-A9F6-9D66C70EFD4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791" b="96029" l="1850" r="99191">
                        <a14:foregroundMark x1="31329" y1="22744" x2="21387" y2="59928"/>
                        <a14:foregroundMark x1="30520" y1="95487" x2="72254" y2="96209"/>
                        <a14:foregroundMark x1="72254" y1="96209" x2="78382" y2="94043"/>
                        <a14:foregroundMark x1="78382" y1="94043" x2="82312" y2="69134"/>
                        <a14:foregroundMark x1="82312" y1="69134" x2="81734" y2="46751"/>
                        <a14:foregroundMark x1="81734" y1="46751" x2="71908" y2="12094"/>
                        <a14:foregroundMark x1="84509" y1="15162" x2="99306" y2="53791"/>
                        <a14:foregroundMark x1="92254" y1="42960" x2="94335" y2="75632"/>
                        <a14:foregroundMark x1="27977" y1="22744" x2="16879" y2="60469"/>
                        <a14:foregroundMark x1="16879" y1="60469" x2="16879" y2="60469"/>
                        <a14:foregroundMark x1="10636" y1="14982" x2="10058" y2="77617"/>
                        <a14:foregroundMark x1="39769" y1="39170" x2="18728" y2="89350"/>
                        <a14:foregroundMark x1="31329" y1="10108" x2="8092" y2="8484"/>
                        <a14:foregroundMark x1="8092" y1="8484" x2="3815" y2="16787"/>
                        <a14:foregroundMark x1="3815" y1="16787" x2="3931" y2="71480"/>
                        <a14:foregroundMark x1="3931" y1="71480" x2="9017" y2="91516"/>
                        <a14:foregroundMark x1="9017" y1="91516" x2="9249" y2="91697"/>
                        <a14:foregroundMark x1="37341" y1="6137" x2="54682" y2="4152"/>
                        <a14:foregroundMark x1="54682" y1="4152" x2="78960" y2="4152"/>
                        <a14:foregroundMark x1="78960" y1="4152" x2="86936" y2="3791"/>
                        <a14:foregroundMark x1="4740" y1="26534" x2="9711" y2="82130"/>
                        <a14:foregroundMark x1="7630" y1="96029" x2="17341" y2="96029"/>
                        <a14:foregroundMark x1="1850" y1="7581" x2="2197" y2="39350"/>
                        <a14:foregroundMark x1="44393" y1="65523" x2="44971" y2="68412"/>
                      </a14:backgroundRemoval>
                    </a14:imgEffect>
                  </a14:imgLayer>
                </a14:imgProps>
              </a:ext>
              <a:ext uri="{28A0092B-C50C-407E-A947-70E740481C1C}">
                <a14:useLocalDpi xmlns:a14="http://schemas.microsoft.com/office/drawing/2010/main"/>
              </a:ext>
            </a:extLst>
          </a:blip>
          <a:stretch>
            <a:fillRect/>
          </a:stretch>
        </p:blipFill>
        <p:spPr>
          <a:xfrm>
            <a:off x="449288" y="1340768"/>
            <a:ext cx="8208912" cy="5253703"/>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momenteel</a:t>
            </a:r>
          </a:p>
        </p:txBody>
      </p:sp>
      <p:pic>
        <p:nvPicPr>
          <p:cNvPr id="3" name="Afbeelding 2">
            <a:extLst>
              <a:ext uri="{FF2B5EF4-FFF2-40B4-BE49-F238E27FC236}">
                <a16:creationId xmlns:a16="http://schemas.microsoft.com/office/drawing/2014/main" id="{3867139F-1AB9-47EA-A471-2FB73F9C5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318" y="1412776"/>
            <a:ext cx="7687363" cy="512747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fokken</a:t>
            </a:r>
          </a:p>
        </p:txBody>
      </p:sp>
      <p:pic>
        <p:nvPicPr>
          <p:cNvPr id="3" name="Afbeelding 2">
            <a:extLst>
              <a:ext uri="{FF2B5EF4-FFF2-40B4-BE49-F238E27FC236}">
                <a16:creationId xmlns:a16="http://schemas.microsoft.com/office/drawing/2014/main" id="{741E856B-90E5-4F02-BA72-564FF35226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540" y="1772816"/>
            <a:ext cx="8280920" cy="4272954"/>
          </a:xfrm>
          <a:prstGeom prst="rect">
            <a:avLst/>
          </a:prstGeom>
        </p:spPr>
      </p:pic>
      <p:pic>
        <p:nvPicPr>
          <p:cNvPr id="4" name="Afbeelding 3">
            <a:extLst>
              <a:ext uri="{FF2B5EF4-FFF2-40B4-BE49-F238E27FC236}">
                <a16:creationId xmlns:a16="http://schemas.microsoft.com/office/drawing/2014/main" id="{DBA78BA2-FB5C-4799-A57A-52A44BF591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8144" y="640859"/>
            <a:ext cx="2925327" cy="187220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bestrijden</a:t>
            </a:r>
          </a:p>
        </p:txBody>
      </p:sp>
      <p:pic>
        <p:nvPicPr>
          <p:cNvPr id="3" name="Afbeelding 2">
            <a:extLst>
              <a:ext uri="{FF2B5EF4-FFF2-40B4-BE49-F238E27FC236}">
                <a16:creationId xmlns:a16="http://schemas.microsoft.com/office/drawing/2014/main" id="{C039F5BC-2699-4EE0-B5C0-7AD37D7F64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982" y="1560423"/>
            <a:ext cx="7893523" cy="5264980"/>
          </a:xfrm>
          <a:prstGeom prst="rect">
            <a:avLst/>
          </a:prstGeom>
        </p:spPr>
      </p:pic>
      <p:sp>
        <p:nvSpPr>
          <p:cNvPr id="4" name="Tekstballon: rechthoek met afgeronde hoeken 3">
            <a:extLst>
              <a:ext uri="{FF2B5EF4-FFF2-40B4-BE49-F238E27FC236}">
                <a16:creationId xmlns:a16="http://schemas.microsoft.com/office/drawing/2014/main" id="{6B3E953D-D465-4743-889C-C0F4C78060C5}"/>
              </a:ext>
            </a:extLst>
          </p:cNvPr>
          <p:cNvSpPr/>
          <p:nvPr/>
        </p:nvSpPr>
        <p:spPr>
          <a:xfrm>
            <a:off x="4067944" y="1259326"/>
            <a:ext cx="2232248" cy="1368152"/>
          </a:xfrm>
          <a:prstGeom prst="wedgeRoundRectCallout">
            <a:avLst>
              <a:gd name="adj1" fmla="val -42744"/>
              <a:gd name="adj2" fmla="val 741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600" dirty="0"/>
              <a:t>Ik ben het er niet mee eens</a:t>
            </a:r>
          </a:p>
        </p:txBody>
      </p:sp>
    </p:spTree>
    <p:extLst>
      <p:ext uri="{BB962C8B-B14F-4D97-AF65-F5344CB8AC3E}">
        <p14:creationId xmlns:p14="http://schemas.microsoft.com/office/powerpoint/2010/main" val="290473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9696" y="586470"/>
            <a:ext cx="45636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100" b="1" dirty="0">
                <a:solidFill>
                  <a:srgbClr val="387038"/>
                </a:solidFill>
                <a:latin typeface="Century Gothic" panose="020B0502020202020204" pitchFamily="34" charset="0"/>
                <a:ea typeface="Calibri"/>
                <a:cs typeface="Times New Roman"/>
              </a:rPr>
              <a:t>bescherming</a:t>
            </a:r>
            <a:endParaRPr lang="nl-NL" sz="51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het r</a:t>
            </a:r>
            <a:r>
              <a:rPr lang="nl-NL" sz="5400" b="1" dirty="0">
                <a:solidFill>
                  <a:srgbClr val="387038"/>
                </a:solidFill>
                <a:effectLst/>
                <a:latin typeface="Century Gothic" panose="020B0502020202020204" pitchFamily="34" charset="0"/>
                <a:ea typeface="Calibri"/>
                <a:cs typeface="Times New Roman"/>
              </a:rPr>
              <a:t>isico</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42702"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ervoor zorgen dat er niets gebeurt, dat het veilig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Een steiger geeft goede </a:t>
            </a:r>
            <a:r>
              <a:rPr lang="nl-NL" sz="2200" i="1" u="sng" dirty="0">
                <a:solidFill>
                  <a:srgbClr val="387038"/>
                </a:solidFill>
                <a:latin typeface="Century Gothic" panose="020B0502020202020204" pitchFamily="34" charset="0"/>
                <a:ea typeface="Calibri"/>
                <a:cs typeface="Times New Roman"/>
              </a:rPr>
              <a:t>bescherming</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kans dat er iets vervelends gebeurt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200" i="1" u="sng" dirty="0">
                <a:solidFill>
                  <a:srgbClr val="387038"/>
                </a:solidFill>
                <a:latin typeface="Century Gothic" panose="020B0502020202020204" pitchFamily="34" charset="0"/>
                <a:ea typeface="Calibri"/>
                <a:cs typeface="Times New Roman"/>
              </a:rPr>
              <a:t>Het risico</a:t>
            </a:r>
            <a:r>
              <a:rPr lang="nl-NL" sz="2200" i="1" dirty="0">
                <a:solidFill>
                  <a:srgbClr val="387038"/>
                </a:solidFill>
                <a:latin typeface="Century Gothic" panose="020B0502020202020204" pitchFamily="34" charset="0"/>
                <a:ea typeface="Calibri"/>
                <a:cs typeface="Times New Roman"/>
              </a:rPr>
              <a:t> dat de mannen  vallen is groot.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B83D4854-BC9B-4640-AC59-0A28B6F5E744}"/>
              </a:ext>
            </a:extLst>
          </p:cNvPr>
          <p:cNvSpPr txBox="1">
            <a:spLocks noChangeArrowheads="1"/>
          </p:cNvSpPr>
          <p:nvPr/>
        </p:nvSpPr>
        <p:spPr bwMode="auto">
          <a:xfrm>
            <a:off x="219392" y="99108"/>
            <a:ext cx="45636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100" b="1" dirty="0">
                <a:solidFill>
                  <a:srgbClr val="387038"/>
                </a:solidFill>
                <a:latin typeface="Century Gothic" panose="020B0502020202020204" pitchFamily="34" charset="0"/>
                <a:ea typeface="Calibri"/>
                <a:cs typeface="Times New Roman"/>
              </a:rPr>
              <a:t>de</a:t>
            </a:r>
            <a:endParaRPr lang="nl-NL" sz="51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21B12C58-6774-425E-A39D-317DEA73EA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15515" y="2855307"/>
            <a:ext cx="2442993" cy="2034670"/>
          </a:xfrm>
          <a:prstGeom prst="rect">
            <a:avLst/>
          </a:prstGeom>
        </p:spPr>
      </p:pic>
      <p:pic>
        <p:nvPicPr>
          <p:cNvPr id="5" name="Afbeelding 4">
            <a:extLst>
              <a:ext uri="{FF2B5EF4-FFF2-40B4-BE49-F238E27FC236}">
                <a16:creationId xmlns:a16="http://schemas.microsoft.com/office/drawing/2014/main" id="{7B4E66B6-931E-4012-B142-AD30CED86F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3095753"/>
            <a:ext cx="3103315" cy="2073015"/>
          </a:xfrm>
          <a:prstGeom prst="rect">
            <a:avLst/>
          </a:prstGeom>
        </p:spPr>
      </p:pic>
    </p:spTree>
    <p:extLst>
      <p:ext uri="{BB962C8B-B14F-4D97-AF65-F5344CB8AC3E}">
        <p14:creationId xmlns:p14="http://schemas.microsoft.com/office/powerpoint/2010/main" val="128434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eenvoudig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72000" y="310826"/>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complex</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makkelijk, simpel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Klussen in huis vind ik best </a:t>
            </a:r>
            <a:r>
              <a:rPr lang="nl-NL" sz="2200" i="1" u="sng" dirty="0">
                <a:solidFill>
                  <a:srgbClr val="387038"/>
                </a:solidFill>
                <a:latin typeface="Century Gothic" panose="020B0502020202020204" pitchFamily="34" charset="0"/>
                <a:ea typeface="Calibri"/>
                <a:cs typeface="Times New Roman"/>
              </a:rPr>
              <a:t>eenvoudig</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ingewikkeld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Het is </a:t>
            </a:r>
            <a:r>
              <a:rPr lang="nl-NL" sz="2200" i="1" u="sng" dirty="0">
                <a:solidFill>
                  <a:srgbClr val="387038"/>
                </a:solidFill>
                <a:latin typeface="Century Gothic" panose="020B0502020202020204" pitchFamily="34" charset="0"/>
                <a:ea typeface="Calibri"/>
                <a:cs typeface="Times New Roman"/>
              </a:rPr>
              <a:t>complex</a:t>
            </a:r>
            <a:r>
              <a:rPr lang="nl-NL" sz="2200" i="1" dirty="0">
                <a:solidFill>
                  <a:srgbClr val="387038"/>
                </a:solidFill>
                <a:latin typeface="Century Gothic" panose="020B0502020202020204" pitchFamily="34" charset="0"/>
                <a:ea typeface="Calibri"/>
                <a:cs typeface="Times New Roman"/>
              </a:rPr>
              <a:t> om veilig bij de airco te komen.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CFBA232E-C1D9-4502-BC05-134B3E681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889" r="50000"/>
          <a:stretch/>
        </p:blipFill>
        <p:spPr>
          <a:xfrm>
            <a:off x="5509586" y="2247246"/>
            <a:ext cx="2518797" cy="2927127"/>
          </a:xfrm>
          <a:prstGeom prst="rect">
            <a:avLst/>
          </a:prstGeom>
        </p:spPr>
      </p:pic>
      <p:pic>
        <p:nvPicPr>
          <p:cNvPr id="9" name="Afbeelding 8">
            <a:extLst>
              <a:ext uri="{FF2B5EF4-FFF2-40B4-BE49-F238E27FC236}">
                <a16:creationId xmlns:a16="http://schemas.microsoft.com/office/drawing/2014/main" id="{024D1526-972B-4A3E-A474-4A940CB188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775" y="2492896"/>
            <a:ext cx="3527177" cy="2412589"/>
          </a:xfrm>
          <a:prstGeom prst="rect">
            <a:avLst/>
          </a:prstGeom>
        </p:spPr>
      </p:pic>
    </p:spTree>
    <p:extLst>
      <p:ext uri="{BB962C8B-B14F-4D97-AF65-F5344CB8AC3E}">
        <p14:creationId xmlns:p14="http://schemas.microsoft.com/office/powerpoint/2010/main" val="126054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23528" y="404664"/>
            <a:ext cx="41044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bestrijden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instemmen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tegenspreken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2800" i="1" dirty="0">
              <a:solidFill>
                <a:srgbClr val="387038"/>
              </a:solidFill>
              <a:latin typeface="Trebuchet MS"/>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Mijn man </a:t>
            </a:r>
            <a:r>
              <a:rPr lang="nl-NL" sz="2200" i="1" u="sng" dirty="0">
                <a:solidFill>
                  <a:srgbClr val="387038"/>
                </a:solidFill>
                <a:latin typeface="Century Gothic" panose="020B0502020202020204" pitchFamily="34" charset="0"/>
                <a:ea typeface="Calibri"/>
                <a:cs typeface="Times New Roman"/>
              </a:rPr>
              <a:t>bestrijdt</a:t>
            </a:r>
            <a:r>
              <a:rPr lang="nl-NL" sz="2200" i="1" dirty="0">
                <a:solidFill>
                  <a:srgbClr val="387038"/>
                </a:solidFill>
                <a:latin typeface="Century Gothic" panose="020B0502020202020204" pitchFamily="34" charset="0"/>
                <a:ea typeface="Calibri"/>
                <a:cs typeface="Times New Roman"/>
              </a:rPr>
              <a:t> dat het een leuke hobby is.</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17646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ermee eens zijn</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000" dirty="0">
              <a:effectLst/>
              <a:latin typeface="Trebuchet MS"/>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Uiteindelijk </a:t>
            </a:r>
            <a:r>
              <a:rPr lang="nl-NL" sz="2200" i="1" u="sng" dirty="0">
                <a:solidFill>
                  <a:srgbClr val="387038"/>
                </a:solidFill>
                <a:latin typeface="Century Gothic" panose="020B0502020202020204" pitchFamily="34" charset="0"/>
                <a:ea typeface="Calibri"/>
                <a:cs typeface="Times New Roman"/>
              </a:rPr>
              <a:t>stemde</a:t>
            </a:r>
            <a:r>
              <a:rPr lang="nl-NL" sz="2200" i="1" dirty="0">
                <a:solidFill>
                  <a:srgbClr val="387038"/>
                </a:solidFill>
                <a:latin typeface="Century Gothic" panose="020B0502020202020204" pitchFamily="34" charset="0"/>
                <a:ea typeface="Calibri"/>
                <a:cs typeface="Times New Roman"/>
              </a:rPr>
              <a:t> hij wel </a:t>
            </a:r>
            <a:r>
              <a:rPr lang="nl-NL" sz="2200" i="1" u="sng" dirty="0">
                <a:solidFill>
                  <a:srgbClr val="387038"/>
                </a:solidFill>
                <a:latin typeface="Century Gothic" panose="020B0502020202020204" pitchFamily="34" charset="0"/>
                <a:ea typeface="Calibri"/>
                <a:cs typeface="Times New Roman"/>
              </a:rPr>
              <a:t>in</a:t>
            </a:r>
            <a:r>
              <a:rPr lang="nl-NL" sz="2200" i="1" dirty="0">
                <a:solidFill>
                  <a:srgbClr val="387038"/>
                </a:solidFill>
                <a:latin typeface="Century Gothic" panose="020B0502020202020204" pitchFamily="34" charset="0"/>
                <a:ea typeface="Calibri"/>
                <a:cs typeface="Times New Roman"/>
              </a:rPr>
              <a:t> met het plan om de katten te fokken.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DA4F2169-BF7B-40CB-9E30-5E5F5CF304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375" y="2348880"/>
            <a:ext cx="3839649" cy="2738392"/>
          </a:xfrm>
          <a:prstGeom prst="rect">
            <a:avLst/>
          </a:prstGeom>
        </p:spPr>
      </p:pic>
      <p:pic>
        <p:nvPicPr>
          <p:cNvPr id="9" name="Afbeelding 8">
            <a:extLst>
              <a:ext uri="{FF2B5EF4-FFF2-40B4-BE49-F238E27FC236}">
                <a16:creationId xmlns:a16="http://schemas.microsoft.com/office/drawing/2014/main" id="{76BBB04A-F6BD-4FE1-9246-08869666A7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8745" y="2218319"/>
            <a:ext cx="3786501" cy="2689387"/>
          </a:xfrm>
          <a:prstGeom prst="rect">
            <a:avLst/>
          </a:prstGeom>
        </p:spPr>
      </p:pic>
    </p:spTree>
    <p:extLst>
      <p:ext uri="{BB962C8B-B14F-4D97-AF65-F5344CB8AC3E}">
        <p14:creationId xmlns:p14="http://schemas.microsoft.com/office/powerpoint/2010/main" val="231068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5301" y="354820"/>
            <a:ext cx="42724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wil</a:t>
            </a:r>
            <a:r>
              <a:rPr lang="nl-NL" sz="6000" b="1" dirty="0">
                <a:solidFill>
                  <a:srgbClr val="387038"/>
                </a:solidFill>
                <a:latin typeface="Century Gothic" panose="020B0502020202020204" pitchFamily="34" charset="0"/>
                <a:ea typeface="Calibri"/>
                <a:cs typeface="Times New Roman"/>
              </a:rPr>
              <a:t>lekeurig</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specifiek</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zomaar gekozen, niet volgens een regel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Dit is natuurlijk maar een </a:t>
            </a:r>
            <a:r>
              <a:rPr lang="nl-NL" sz="2200" i="1" u="sng" dirty="0">
                <a:solidFill>
                  <a:srgbClr val="387038"/>
                </a:solidFill>
                <a:latin typeface="Century Gothic" panose="020B0502020202020204" pitchFamily="34" charset="0"/>
                <a:ea typeface="Calibri"/>
                <a:cs typeface="Times New Roman"/>
              </a:rPr>
              <a:t>willekeurige</a:t>
            </a:r>
            <a:r>
              <a:rPr lang="nl-NL" sz="2200" i="1" dirty="0">
                <a:solidFill>
                  <a:srgbClr val="387038"/>
                </a:solidFill>
                <a:latin typeface="Century Gothic" panose="020B0502020202020204" pitchFamily="34" charset="0"/>
                <a:ea typeface="Calibri"/>
                <a:cs typeface="Times New Roman"/>
              </a:rPr>
              <a:t> foto van het internet.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in het bijzonder op iets gericht</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1100" dirty="0">
              <a:latin typeface="Trebuchet MS"/>
              <a:ea typeface="Calibri"/>
              <a:cs typeface="Times New Roman"/>
            </a:endParaRPr>
          </a:p>
          <a:p>
            <a:pPr>
              <a:lnSpc>
                <a:spcPct val="107000"/>
              </a:lnSpc>
              <a:spcAft>
                <a:spcPts val="0"/>
              </a:spcAft>
            </a:pPr>
            <a:endParaRPr lang="nl-NL" sz="1100" dirty="0">
              <a:effectLst/>
              <a:latin typeface="Trebuchet MS"/>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Meestal kijk ik </a:t>
            </a:r>
            <a:r>
              <a:rPr lang="nl-NL" sz="2200" i="1" u="sng" dirty="0">
                <a:solidFill>
                  <a:srgbClr val="387038"/>
                </a:solidFill>
                <a:latin typeface="Century Gothic" panose="020B0502020202020204" pitchFamily="34" charset="0"/>
                <a:ea typeface="Calibri"/>
                <a:cs typeface="Times New Roman"/>
              </a:rPr>
              <a:t>specifiek</a:t>
            </a:r>
            <a:r>
              <a:rPr lang="nl-NL" sz="2200" i="1" dirty="0">
                <a:solidFill>
                  <a:srgbClr val="387038"/>
                </a:solidFill>
                <a:latin typeface="Century Gothic" panose="020B0502020202020204" pitchFamily="34" charset="0"/>
                <a:ea typeface="Calibri"/>
                <a:cs typeface="Times New Roman"/>
              </a:rPr>
              <a:t> naar foto’s van mijn vrienden.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47FFFFF3-0C50-43B8-81D3-5443B88DDA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179" y="2780928"/>
            <a:ext cx="2525709" cy="2490837"/>
          </a:xfrm>
          <a:prstGeom prst="rect">
            <a:avLst/>
          </a:prstGeom>
        </p:spPr>
      </p:pic>
      <p:pic>
        <p:nvPicPr>
          <p:cNvPr id="9" name="Afbeelding 8">
            <a:extLst>
              <a:ext uri="{FF2B5EF4-FFF2-40B4-BE49-F238E27FC236}">
                <a16:creationId xmlns:a16="http://schemas.microsoft.com/office/drawing/2014/main" id="{C4C2D9F7-FF68-41F2-B3D0-890F2C8D1D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20061" y="2742509"/>
            <a:ext cx="2552339" cy="2490837"/>
          </a:xfrm>
          <a:prstGeom prst="rect">
            <a:avLst/>
          </a:prstGeom>
        </p:spPr>
      </p:pic>
    </p:spTree>
    <p:extLst>
      <p:ext uri="{BB962C8B-B14F-4D97-AF65-F5344CB8AC3E}">
        <p14:creationId xmlns:p14="http://schemas.microsoft.com/office/powerpoint/2010/main" val="9801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 – 31 januari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0" y="312736"/>
            <a:ext cx="46440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de meerderheid</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44250" y="337329"/>
            <a:ext cx="460851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de minderheid</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12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grootste deel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2800" i="1" dirty="0">
              <a:solidFill>
                <a:srgbClr val="387038"/>
              </a:solidFill>
              <a:latin typeface="Trebuchet MS"/>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mannen links zijn in </a:t>
            </a:r>
            <a:r>
              <a:rPr lang="nl-NL" sz="2000" i="1" u="sng" dirty="0">
                <a:solidFill>
                  <a:srgbClr val="387038"/>
                </a:solidFill>
                <a:latin typeface="Century Gothic" panose="020B0502020202020204" pitchFamily="34" charset="0"/>
                <a:ea typeface="Calibri"/>
                <a:cs typeface="Times New Roman"/>
              </a:rPr>
              <a:t>de meerderheid</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kleinste groep</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latin typeface="Trebuchet MS"/>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1100" dirty="0">
              <a:latin typeface="Trebuchet MS"/>
              <a:ea typeface="Calibri"/>
              <a:cs typeface="Times New Roman"/>
            </a:endParaRPr>
          </a:p>
          <a:p>
            <a:pPr>
              <a:lnSpc>
                <a:spcPct val="107000"/>
              </a:lnSpc>
              <a:spcAft>
                <a:spcPts val="0"/>
              </a:spcAft>
            </a:pPr>
            <a:endParaRPr lang="nl-NL" sz="1100" dirty="0">
              <a:effectLst/>
              <a:latin typeface="Trebuchet MS"/>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De man rechts is in </a:t>
            </a:r>
            <a:r>
              <a:rPr lang="nl-NL" sz="2000" i="1" u="sng" dirty="0">
                <a:solidFill>
                  <a:srgbClr val="387038"/>
                </a:solidFill>
                <a:latin typeface="Century Gothic" panose="020B0502020202020204" pitchFamily="34" charset="0"/>
                <a:ea typeface="Calibri"/>
                <a:cs typeface="Times New Roman"/>
              </a:rPr>
              <a:t>de minderheid</a:t>
            </a:r>
            <a:r>
              <a:rPr lang="nl-NL" sz="2000" i="1" dirty="0">
                <a:solidFill>
                  <a:srgbClr val="387038"/>
                </a:solidFill>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https://www.boredpanda.com/blog/wp-content/uploads/2015/08/funny-photos-men-safety-fails-314__605.jpg">
            <a:extLst>
              <a:ext uri="{FF2B5EF4-FFF2-40B4-BE49-F238E27FC236}">
                <a16:creationId xmlns:a16="http://schemas.microsoft.com/office/drawing/2014/main" id="{412BD1DA-C485-4FED-81C0-13A01769A48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28" r="-6778" b="58754"/>
          <a:stretch/>
        </p:blipFill>
        <p:spPr bwMode="auto">
          <a:xfrm>
            <a:off x="539552" y="2307796"/>
            <a:ext cx="3844624" cy="2841566"/>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B327D869-504F-4A71-8BF2-DE99E12FE0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5656" y="4365187"/>
            <a:ext cx="1396694" cy="277447"/>
          </a:xfrm>
          <a:prstGeom prst="rect">
            <a:avLst/>
          </a:prstGeom>
        </p:spPr>
      </p:pic>
      <p:pic>
        <p:nvPicPr>
          <p:cNvPr id="18" name="Picture 2" descr="https://www.boredpanda.com/blog/wp-content/uploads/2015/08/funny-photos-men-safety-fails-314__605.jpg">
            <a:extLst>
              <a:ext uri="{FF2B5EF4-FFF2-40B4-BE49-F238E27FC236}">
                <a16:creationId xmlns:a16="http://schemas.microsoft.com/office/drawing/2014/main" id="{9F8AC359-73AF-4A98-BBD6-4EA099EC62F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28" r="-6778" b="58754"/>
          <a:stretch/>
        </p:blipFill>
        <p:spPr bwMode="auto">
          <a:xfrm>
            <a:off x="5020904" y="2307796"/>
            <a:ext cx="3844624" cy="2841566"/>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a:extLst>
              <a:ext uri="{FF2B5EF4-FFF2-40B4-BE49-F238E27FC236}">
                <a16:creationId xmlns:a16="http://schemas.microsoft.com/office/drawing/2014/main" id="{180CDABF-F503-42BE-AA74-B2F6E2C3F0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0312" y="4337303"/>
            <a:ext cx="1087072" cy="215942"/>
          </a:xfrm>
          <a:prstGeom prst="rect">
            <a:avLst/>
          </a:prstGeom>
        </p:spPr>
      </p:pic>
    </p:spTree>
    <p:extLst>
      <p:ext uri="{BB962C8B-B14F-4D97-AF65-F5344CB8AC3E}">
        <p14:creationId xmlns:p14="http://schemas.microsoft.com/office/powerpoint/2010/main" val="140309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onthutst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kalm</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stomverbaasd, geschrokken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Ik zou </a:t>
            </a:r>
            <a:r>
              <a:rPr lang="nl-NL" sz="2200" i="1" u="sng" dirty="0">
                <a:solidFill>
                  <a:srgbClr val="387038"/>
                </a:solidFill>
                <a:latin typeface="Century Gothic" panose="020B0502020202020204" pitchFamily="34" charset="0"/>
                <a:ea typeface="Calibri"/>
                <a:cs typeface="Times New Roman"/>
              </a:rPr>
              <a:t>onthutst</a:t>
            </a:r>
            <a:r>
              <a:rPr lang="nl-NL" sz="2200" i="1" dirty="0">
                <a:solidFill>
                  <a:srgbClr val="387038"/>
                </a:solidFill>
                <a:latin typeface="Century Gothic" panose="020B0502020202020204" pitchFamily="34" charset="0"/>
                <a:ea typeface="Calibri"/>
                <a:cs typeface="Times New Roman"/>
              </a:rPr>
              <a:t> zijn als de ladder weg zou glijden. </a:t>
            </a:r>
            <a:r>
              <a:rPr lang="nl-NL" sz="2200" dirty="0">
                <a:effectLst/>
                <a:latin typeface="Century Gothic" panose="020B0502020202020204" pitchFamily="34" charset="0"/>
                <a:ea typeface="Calibri"/>
                <a:cs typeface="Times New Roman"/>
              </a:rPr>
              <a:t> </a:t>
            </a: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rust, niet snel van streek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200" i="1" dirty="0">
                <a:solidFill>
                  <a:srgbClr val="387038"/>
                </a:solidFill>
                <a:effectLst/>
                <a:latin typeface="Century Gothic" panose="020B0502020202020204" pitchFamily="34" charset="0"/>
                <a:ea typeface="Calibri"/>
                <a:cs typeface="Times New Roman"/>
              </a:rPr>
              <a:t>Mijn man daarentegen is altijd </a:t>
            </a:r>
            <a:r>
              <a:rPr lang="nl-NL" sz="2200" i="1" u="sng" dirty="0">
                <a:solidFill>
                  <a:srgbClr val="387038"/>
                </a:solidFill>
                <a:effectLst/>
                <a:latin typeface="Century Gothic" panose="020B0502020202020204" pitchFamily="34" charset="0"/>
                <a:ea typeface="Calibri"/>
                <a:cs typeface="Times New Roman"/>
              </a:rPr>
              <a:t>kalm</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534A968E-725A-47C4-92E0-CD36B460B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361" y="2722242"/>
            <a:ext cx="3713295" cy="2476767"/>
          </a:xfrm>
          <a:prstGeom prst="rect">
            <a:avLst/>
          </a:prstGeom>
        </p:spPr>
      </p:pic>
      <p:pic>
        <p:nvPicPr>
          <p:cNvPr id="3" name="Afbeelding 2">
            <a:extLst>
              <a:ext uri="{FF2B5EF4-FFF2-40B4-BE49-F238E27FC236}">
                <a16:creationId xmlns:a16="http://schemas.microsoft.com/office/drawing/2014/main" id="{E477C4C6-31D8-43FC-9B6B-C27E7664A7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4185" y="2924944"/>
            <a:ext cx="3685454" cy="2074910"/>
          </a:xfrm>
          <a:prstGeom prst="rect">
            <a:avLst/>
          </a:prstGeom>
        </p:spPr>
      </p:pic>
    </p:spTree>
    <p:extLst>
      <p:ext uri="{BB962C8B-B14F-4D97-AF65-F5344CB8AC3E}">
        <p14:creationId xmlns:p14="http://schemas.microsoft.com/office/powerpoint/2010/main" val="96462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1"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29496"/>
            <a:ext cx="2779437" cy="5970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6" y="4486821"/>
            <a:ext cx="3304053" cy="4116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momenteel</a:t>
            </a:r>
            <a:endParaRPr lang="nl-NL" sz="1050" b="1" dirty="0">
              <a:latin typeface="Century Gothic" panose="020B0502020202020204" pitchFamily="34" charset="0"/>
              <a:ea typeface="Calibri"/>
              <a:cs typeface="Times New Roman"/>
            </a:endParaRPr>
          </a:p>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10" name="Text Box 14"/>
          <p:cNvSpPr txBox="1"/>
          <p:nvPr/>
        </p:nvSpPr>
        <p:spPr>
          <a:xfrm>
            <a:off x="5878279" y="345210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800"/>
              </a:spcAft>
            </a:pPr>
            <a:r>
              <a:rPr lang="nl-NL" sz="4000" b="1" dirty="0">
                <a:solidFill>
                  <a:prstClr val="black"/>
                </a:solidFill>
                <a:latin typeface="Century Gothic" panose="020B0502020202020204" pitchFamily="34" charset="0"/>
                <a:ea typeface="Calibri"/>
                <a:cs typeface="Times New Roman"/>
              </a:rPr>
              <a:t>binnenkort</a:t>
            </a:r>
            <a:endParaRPr lang="nl-NL" sz="1050" b="1" dirty="0">
              <a:solidFill>
                <a:prstClr val="black"/>
              </a:solidFill>
              <a:latin typeface="Century Gothic" panose="020B0502020202020204" pitchFamily="34" charset="0"/>
              <a:ea typeface="Calibri"/>
              <a:cs typeface="Times New Roman"/>
            </a:endParaRPr>
          </a:p>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80726" y="431734"/>
            <a:ext cx="7791673"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Momenteel</a:t>
            </a:r>
            <a:r>
              <a:rPr lang="nl-NL" sz="2000" i="1" dirty="0">
                <a:solidFill>
                  <a:srgbClr val="387038"/>
                </a:solidFill>
                <a:effectLst/>
                <a:latin typeface="Century Gothic" panose="020B0502020202020204" pitchFamily="34" charset="0"/>
                <a:ea typeface="Calibri"/>
                <a:cs typeface="Times New Roman"/>
              </a:rPr>
              <a:t> ben ik aan het klussen. Binnenkort begin ik met het fokken van katten.</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57123" y="5175711"/>
            <a:ext cx="3278773" cy="7735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4368" y="5126524"/>
            <a:ext cx="3888433" cy="22783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latin typeface="Century Gothic" panose="020B0502020202020204" pitchFamily="34" charset="0"/>
                <a:ea typeface="Calibri"/>
                <a:cs typeface="Times New Roman"/>
              </a:rPr>
              <a:t>= op dit moment, tegenwoordig</a:t>
            </a:r>
          </a:p>
        </p:txBody>
      </p:sp>
      <p:sp>
        <p:nvSpPr>
          <p:cNvPr id="16" name="Text Box 14"/>
          <p:cNvSpPr txBox="1"/>
          <p:nvPr/>
        </p:nvSpPr>
        <p:spPr>
          <a:xfrm>
            <a:off x="6032432" y="4309313"/>
            <a:ext cx="2779437" cy="847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5970648" y="4342137"/>
            <a:ext cx="2962945" cy="70104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600" dirty="0">
                <a:effectLst/>
                <a:latin typeface="Century Gothic" panose="020B0502020202020204" pitchFamily="34" charset="0"/>
                <a:ea typeface="Calibri"/>
                <a:cs typeface="Times New Roman"/>
              </a:rPr>
              <a:t>= binnen korte tijd</a:t>
            </a:r>
          </a:p>
        </p:txBody>
      </p:sp>
      <p:pic>
        <p:nvPicPr>
          <p:cNvPr id="15" name="Afbeelding 14">
            <a:extLst>
              <a:ext uri="{FF2B5EF4-FFF2-40B4-BE49-F238E27FC236}">
                <a16:creationId xmlns:a16="http://schemas.microsoft.com/office/drawing/2014/main" id="{2D4A9722-5DF1-42FF-914F-1B5090DA1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67" y="2565426"/>
            <a:ext cx="2806909" cy="1872208"/>
          </a:xfrm>
          <a:prstGeom prst="rect">
            <a:avLst/>
          </a:prstGeom>
        </p:spPr>
      </p:pic>
      <p:pic>
        <p:nvPicPr>
          <p:cNvPr id="6" name="Afbeelding 5">
            <a:extLst>
              <a:ext uri="{FF2B5EF4-FFF2-40B4-BE49-F238E27FC236}">
                <a16:creationId xmlns:a16="http://schemas.microsoft.com/office/drawing/2014/main" id="{4409D83F-4025-460B-9E5A-0B69A5A249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5169" y="1538448"/>
            <a:ext cx="2925327" cy="1872209"/>
          </a:xfrm>
          <a:prstGeom prst="rect">
            <a:avLst/>
          </a:prstGeom>
        </p:spPr>
      </p:pic>
    </p:spTree>
    <p:extLst>
      <p:ext uri="{BB962C8B-B14F-4D97-AF65-F5344CB8AC3E}">
        <p14:creationId xmlns:p14="http://schemas.microsoft.com/office/powerpoint/2010/main" val="293912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94947" y="2363562"/>
            <a:ext cx="4320479" cy="8573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654589" y="2288293"/>
            <a:ext cx="4320479" cy="85739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fokken</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774917" y="3212976"/>
            <a:ext cx="833699" cy="2039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076056" y="1432346"/>
            <a:ext cx="769962" cy="924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28825" y="4131444"/>
            <a:ext cx="28924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17213" y="4090283"/>
            <a:ext cx="3564137" cy="4195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verzorgen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37995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1624" y="789608"/>
            <a:ext cx="23799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ras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57346" y="5255699"/>
            <a:ext cx="388766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45896" y="5230260"/>
            <a:ext cx="4025042" cy="38584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voortplanting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722156" y="3162568"/>
            <a:ext cx="5052023" cy="8363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94650" y="3075315"/>
            <a:ext cx="4979529" cy="8981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ervoor zorgen dat dieren zich voortplanten</a:t>
            </a:r>
          </a:p>
        </p:txBody>
      </p:sp>
      <p:pic>
        <p:nvPicPr>
          <p:cNvPr id="19" name="Afbeelding 18">
            <a:extLst>
              <a:ext uri="{FF2B5EF4-FFF2-40B4-BE49-F238E27FC236}">
                <a16:creationId xmlns:a16="http://schemas.microsoft.com/office/drawing/2014/main" id="{823BB3FF-06E9-4F59-93D4-5E47DE48BF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371" y="391696"/>
            <a:ext cx="3601600" cy="1858425"/>
          </a:xfrm>
          <a:prstGeom prst="rect">
            <a:avLst/>
          </a:prstGeom>
        </p:spPr>
      </p:pic>
      <p:pic>
        <p:nvPicPr>
          <p:cNvPr id="3" name="Afbeelding 2">
            <a:extLst>
              <a:ext uri="{FF2B5EF4-FFF2-40B4-BE49-F238E27FC236}">
                <a16:creationId xmlns:a16="http://schemas.microsoft.com/office/drawing/2014/main" id="{F73012BA-466C-4E7E-92DF-5BD445D645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518" y="3669870"/>
            <a:ext cx="2399191" cy="1540280"/>
          </a:xfrm>
          <a:prstGeom prst="rect">
            <a:avLst/>
          </a:prstGeom>
        </p:spPr>
      </p:pic>
      <p:pic>
        <p:nvPicPr>
          <p:cNvPr id="20" name="Afbeelding 19">
            <a:extLst>
              <a:ext uri="{FF2B5EF4-FFF2-40B4-BE49-F238E27FC236}">
                <a16:creationId xmlns:a16="http://schemas.microsoft.com/office/drawing/2014/main" id="{B289EBA1-21FA-4112-A6E4-7CE4FDCFF6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01472" y="4768113"/>
            <a:ext cx="1745121" cy="1165741"/>
          </a:xfrm>
          <a:prstGeom prst="rect">
            <a:avLst/>
          </a:prstGeom>
        </p:spPr>
      </p:pic>
    </p:spTree>
    <p:extLst>
      <p:ext uri="{BB962C8B-B14F-4D97-AF65-F5344CB8AC3E}">
        <p14:creationId xmlns:p14="http://schemas.microsoft.com/office/powerpoint/2010/main" val="61350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149575"/>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41767" y="2479115"/>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Century Gothic" panose="020B0502020202020204" pitchFamily="34" charset="0"/>
                <a:ea typeface="Calibri"/>
                <a:cs typeface="Times New Roman"/>
              </a:rPr>
              <a:t>de beheerder</a:t>
            </a:r>
            <a:endParaRPr lang="nl-NL" sz="105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545414" y="3212976"/>
            <a:ext cx="1063202" cy="1893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48933" y="4190241"/>
            <a:ext cx="297945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1"/>
            <a:ext cx="3132089" cy="50405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camping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067944" y="825813"/>
            <a:ext cx="47525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36891" y="773954"/>
            <a:ext cx="502759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verantwoordelijkheid</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14909" y="5106496"/>
            <a:ext cx="32366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29571" y="5089288"/>
            <a:ext cx="3407320" cy="4628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onderhouden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661965" cy="8550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5661965" cy="51328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ergens voor zorgt en verantwoordelijk voor is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0BD4ADAC-6E11-46D3-A8CB-8A41BDE6CD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971" y="288308"/>
            <a:ext cx="3407320" cy="2160241"/>
          </a:xfrm>
          <a:prstGeom prst="rect">
            <a:avLst/>
          </a:prstGeom>
        </p:spPr>
      </p:pic>
      <p:pic>
        <p:nvPicPr>
          <p:cNvPr id="3" name="Afbeelding 2">
            <a:extLst>
              <a:ext uri="{FF2B5EF4-FFF2-40B4-BE49-F238E27FC236}">
                <a16:creationId xmlns:a16="http://schemas.microsoft.com/office/drawing/2014/main" id="{C236F784-87E9-4DDF-9D8A-834E598904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971" y="3618559"/>
            <a:ext cx="2146777" cy="1434047"/>
          </a:xfrm>
          <a:prstGeom prst="rect">
            <a:avLst/>
          </a:prstGeom>
        </p:spPr>
      </p:pic>
      <p:pic>
        <p:nvPicPr>
          <p:cNvPr id="20" name="Afbeelding 19">
            <a:extLst>
              <a:ext uri="{FF2B5EF4-FFF2-40B4-BE49-F238E27FC236}">
                <a16:creationId xmlns:a16="http://schemas.microsoft.com/office/drawing/2014/main" id="{8C1B9259-F8B2-43FD-B97C-30E3091C5A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7308" y="4828515"/>
            <a:ext cx="1524000" cy="1018032"/>
          </a:xfrm>
          <a:prstGeom prst="rect">
            <a:avLst/>
          </a:prstGeom>
        </p:spPr>
      </p:pic>
    </p:spTree>
    <p:extLst>
      <p:ext uri="{BB962C8B-B14F-4D97-AF65-F5344CB8AC3E}">
        <p14:creationId xmlns:p14="http://schemas.microsoft.com/office/powerpoint/2010/main" val="50340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374773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51037" y="237453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het welzijn</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279591" y="5067175"/>
            <a:ext cx="2224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091615" y="502601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geluk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233150" y="457081"/>
            <a:ext cx="2818648" cy="10396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328458" y="450381"/>
            <a:ext cx="260931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latin typeface="Century Gothic" panose="020B0502020202020204" pitchFamily="34" charset="0"/>
                <a:ea typeface="Calibri"/>
                <a:cs typeface="Times New Roman"/>
              </a:rPr>
              <a:t>goed in je vel zitten</a:t>
            </a:r>
            <a:endParaRPr lang="nl-NL" sz="1050" dirty="0">
              <a:latin typeface="Century Gothic" panose="020B0502020202020204" pitchFamily="34" charset="0"/>
              <a:ea typeface="Calibri"/>
              <a:cs typeface="Times New Roman"/>
            </a:endParaRPr>
          </a:p>
          <a:p>
            <a:pPr algn="ctr">
              <a:lnSpc>
                <a:spcPct val="107000"/>
              </a:lnSpc>
              <a:spcAft>
                <a:spcPts val="800"/>
              </a:spcAft>
            </a:pP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88033" y="4129984"/>
            <a:ext cx="3531442" cy="56525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92909" y="4145032"/>
            <a:ext cx="3651135" cy="36095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effectLst/>
                <a:latin typeface="Century Gothic" panose="020B0502020202020204" pitchFamily="34" charset="0"/>
                <a:ea typeface="Calibri"/>
                <a:cs typeface="Times New Roman"/>
              </a:rPr>
              <a:t>de gezondheid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196217"/>
            <a:ext cx="4278461" cy="838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2"/>
            <a:ext cx="4365821" cy="35384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toestand waarbij het goed gaat </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B619867C-4AD6-4A2B-960A-0569D5770F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4611" y="1535057"/>
            <a:ext cx="2396340" cy="1600755"/>
          </a:xfrm>
          <a:prstGeom prst="rect">
            <a:avLst/>
          </a:prstGeom>
        </p:spPr>
      </p:pic>
      <p:pic>
        <p:nvPicPr>
          <p:cNvPr id="6" name="Afbeelding 5">
            <a:extLst>
              <a:ext uri="{FF2B5EF4-FFF2-40B4-BE49-F238E27FC236}">
                <a16:creationId xmlns:a16="http://schemas.microsoft.com/office/drawing/2014/main" id="{D2C5F0B4-3D63-4D59-8DF4-3E0C077EDD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6009" y="4727002"/>
            <a:ext cx="1796147" cy="1199826"/>
          </a:xfrm>
          <a:prstGeom prst="rect">
            <a:avLst/>
          </a:prstGeom>
        </p:spPr>
      </p:pic>
      <p:pic>
        <p:nvPicPr>
          <p:cNvPr id="21" name="Afbeelding 20">
            <a:extLst>
              <a:ext uri="{FF2B5EF4-FFF2-40B4-BE49-F238E27FC236}">
                <a16:creationId xmlns:a16="http://schemas.microsoft.com/office/drawing/2014/main" id="{B10961C1-42BA-4505-A551-4A3A3B7DB3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6161" y="4446549"/>
            <a:ext cx="2215986" cy="1480279"/>
          </a:xfrm>
          <a:prstGeom prst="rect">
            <a:avLst/>
          </a:prstGeom>
        </p:spPr>
      </p:pic>
      <p:cxnSp>
        <p:nvCxnSpPr>
          <p:cNvPr id="24" name="Rechte verbindingslijn 23">
            <a:extLst>
              <a:ext uri="{FF2B5EF4-FFF2-40B4-BE49-F238E27FC236}">
                <a16:creationId xmlns:a16="http://schemas.microsoft.com/office/drawing/2014/main" id="{3BB9D25E-D9B5-4E20-9870-4A3E90408D87}"/>
              </a:ext>
            </a:extLst>
          </p:cNvPr>
          <p:cNvCxnSpPr>
            <a:cxnSpLocks/>
          </p:cNvCxnSpPr>
          <p:nvPr/>
        </p:nvCxnSpPr>
        <p:spPr>
          <a:xfrm flipH="1" flipV="1">
            <a:off x="5934929" y="4067302"/>
            <a:ext cx="656620" cy="9998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tekst&#10;&#10;Automatisch gegenereerde beschrijving">
            <a:extLst>
              <a:ext uri="{FF2B5EF4-FFF2-40B4-BE49-F238E27FC236}">
                <a16:creationId xmlns:a16="http://schemas.microsoft.com/office/drawing/2014/main" id="{C3B3A06B-7DB3-4105-8594-A1AC5785470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2085"/>
          <a:stretch/>
        </p:blipFill>
        <p:spPr>
          <a:xfrm>
            <a:off x="517950" y="660457"/>
            <a:ext cx="3640179" cy="1723476"/>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D04B597-F479-4406-9B52-D04431849C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300038"/>
            <a:ext cx="476250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49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onthutst</a:t>
            </a:r>
          </a:p>
        </p:txBody>
      </p:sp>
      <p:pic>
        <p:nvPicPr>
          <p:cNvPr id="3" name="Afbeelding 2">
            <a:extLst>
              <a:ext uri="{FF2B5EF4-FFF2-40B4-BE49-F238E27FC236}">
                <a16:creationId xmlns:a16="http://schemas.microsoft.com/office/drawing/2014/main" id="{F4A4F447-64A1-46BB-9EF1-D3A113926C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340768"/>
            <a:ext cx="7920880" cy="528322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oredpanda.com/blog/wp-content/uploads/2015/08/funny-photos-men-safety-fails-314__605.jpg">
            <a:extLst>
              <a:ext uri="{FF2B5EF4-FFF2-40B4-BE49-F238E27FC236}">
                <a16:creationId xmlns:a16="http://schemas.microsoft.com/office/drawing/2014/main" id="{2907A628-EA8B-46E1-911F-388FEF5C066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9361"/>
          <a:stretch/>
        </p:blipFill>
        <p:spPr bwMode="auto">
          <a:xfrm>
            <a:off x="2519772" y="116632"/>
            <a:ext cx="4212468" cy="646738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3B3B6AE2-7D4A-43BE-99DE-9D3A5F4DE655}"/>
              </a:ext>
            </a:extLst>
          </p:cNvPr>
          <p:cNvSpPr/>
          <p:nvPr/>
        </p:nvSpPr>
        <p:spPr>
          <a:xfrm>
            <a:off x="1043608" y="6596390"/>
            <a:ext cx="9123487" cy="261610"/>
          </a:xfrm>
          <a:prstGeom prst="rect">
            <a:avLst/>
          </a:prstGeom>
        </p:spPr>
        <p:txBody>
          <a:bodyPr wrap="square">
            <a:spAutoFit/>
          </a:bodyPr>
          <a:lstStyle/>
          <a:p>
            <a:r>
              <a:rPr lang="nl-NL" sz="1100" dirty="0">
                <a:solidFill>
                  <a:schemeClr val="bg1">
                    <a:lumMod val="75000"/>
                  </a:schemeClr>
                </a:solidFill>
              </a:rPr>
              <a:t>https://www.boredpanda.com/blog/wp-content/uploads/2015/08/funny-photos-men-safety-fails-314__605.jpg</a:t>
            </a:r>
          </a:p>
        </p:txBody>
      </p:sp>
    </p:spTree>
    <p:extLst>
      <p:ext uri="{BB962C8B-B14F-4D97-AF65-F5344CB8AC3E}">
        <p14:creationId xmlns:p14="http://schemas.microsoft.com/office/powerpoint/2010/main" val="29717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complex</a:t>
            </a:r>
          </a:p>
        </p:txBody>
      </p:sp>
      <p:pic>
        <p:nvPicPr>
          <p:cNvPr id="3" name="Afbeelding 2">
            <a:extLst>
              <a:ext uri="{FF2B5EF4-FFF2-40B4-BE49-F238E27FC236}">
                <a16:creationId xmlns:a16="http://schemas.microsoft.com/office/drawing/2014/main" id="{DF0ED651-485B-48D4-A50E-7A9D08D39FCB}"/>
              </a:ext>
            </a:extLst>
          </p:cNvPr>
          <p:cNvPicPr>
            <a:picLocks noChangeAspect="1"/>
          </p:cNvPicPr>
          <p:nvPr/>
        </p:nvPicPr>
        <p:blipFill rotWithShape="1">
          <a:blip r:embed="rId3">
            <a:extLst>
              <a:ext uri="{28A0092B-C50C-407E-A947-70E740481C1C}">
                <a14:useLocalDpi xmlns:a14="http://schemas.microsoft.com/office/drawing/2010/main"/>
              </a:ext>
            </a:extLst>
          </a:blip>
          <a:srcRect l="6889" r="50000"/>
          <a:stretch/>
        </p:blipFill>
        <p:spPr>
          <a:xfrm>
            <a:off x="2229459" y="1242606"/>
            <a:ext cx="4648570" cy="540216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risico</a:t>
            </a:r>
          </a:p>
        </p:txBody>
      </p:sp>
      <p:pic>
        <p:nvPicPr>
          <p:cNvPr id="3" name="Afbeelding 2">
            <a:extLst>
              <a:ext uri="{FF2B5EF4-FFF2-40B4-BE49-F238E27FC236}">
                <a16:creationId xmlns:a16="http://schemas.microsoft.com/office/drawing/2014/main" id="{AC0B4FE6-9ABC-4F74-AFBE-38230A73EC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0723" y="1556792"/>
            <a:ext cx="5242553" cy="489654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meerderheid</a:t>
            </a:r>
          </a:p>
        </p:txBody>
      </p:sp>
      <p:pic>
        <p:nvPicPr>
          <p:cNvPr id="3" name="Picture 2" descr="https://www.boredpanda.com/blog/wp-content/uploads/2015/08/funny-photos-men-safety-fails-314__605.jpg">
            <a:extLst>
              <a:ext uri="{FF2B5EF4-FFF2-40B4-BE49-F238E27FC236}">
                <a16:creationId xmlns:a16="http://schemas.microsoft.com/office/drawing/2014/main" id="{BC86AA2A-6A1F-4E15-BEDA-2C4BCBCA51D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28" r="-6778" b="58754"/>
          <a:stretch/>
        </p:blipFill>
        <p:spPr bwMode="auto">
          <a:xfrm>
            <a:off x="1259632" y="1340768"/>
            <a:ext cx="6984776" cy="516245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24A2AAC-EE42-4A39-BF11-32267EC83E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4797152"/>
            <a:ext cx="1862544" cy="504056"/>
          </a:xfrm>
          <a:prstGeom prst="rect">
            <a:avLst/>
          </a:prstGeom>
        </p:spPr>
      </p:pic>
      <p:sp>
        <p:nvSpPr>
          <p:cNvPr id="7" name="Rechthoek 6">
            <a:extLst>
              <a:ext uri="{FF2B5EF4-FFF2-40B4-BE49-F238E27FC236}">
                <a16:creationId xmlns:a16="http://schemas.microsoft.com/office/drawing/2014/main" id="{1CA6EBFD-A3A6-4D07-8C97-289CA8CC74F6}"/>
              </a:ext>
            </a:extLst>
          </p:cNvPr>
          <p:cNvSpPr/>
          <p:nvPr/>
        </p:nvSpPr>
        <p:spPr>
          <a:xfrm>
            <a:off x="1259632" y="6596390"/>
            <a:ext cx="9123487" cy="261610"/>
          </a:xfrm>
          <a:prstGeom prst="rect">
            <a:avLst/>
          </a:prstGeom>
        </p:spPr>
        <p:txBody>
          <a:bodyPr wrap="square">
            <a:spAutoFit/>
          </a:bodyPr>
          <a:lstStyle/>
          <a:p>
            <a:r>
              <a:rPr lang="nl-NL" sz="1100" dirty="0">
                <a:solidFill>
                  <a:schemeClr val="bg1">
                    <a:lumMod val="75000"/>
                  </a:schemeClr>
                </a:solidFill>
              </a:rPr>
              <a:t>https://www.boredpanda.com/blog/wp-content/uploads/2015/08/funny-photos-men-safety-fails-314__605.jpg</a:t>
            </a:r>
          </a:p>
        </p:txBody>
      </p:sp>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beheerder</a:t>
            </a:r>
          </a:p>
        </p:txBody>
      </p:sp>
      <p:pic>
        <p:nvPicPr>
          <p:cNvPr id="3" name="Afbeelding 2">
            <a:extLst>
              <a:ext uri="{FF2B5EF4-FFF2-40B4-BE49-F238E27FC236}">
                <a16:creationId xmlns:a16="http://schemas.microsoft.com/office/drawing/2014/main" id="{A7047CA9-987B-4395-99E9-0F6B03C62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484784"/>
            <a:ext cx="7920880" cy="5021838"/>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2421</TotalTime>
  <Words>909</Words>
  <Application>Microsoft Office PowerPoint</Application>
  <PresentationFormat>Diavoorstelling (4:3)</PresentationFormat>
  <Paragraphs>279</Paragraphs>
  <Slides>25</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512</cp:revision>
  <dcterms:created xsi:type="dcterms:W3CDTF">2021-06-08T06:13:59Z</dcterms:created>
  <dcterms:modified xsi:type="dcterms:W3CDTF">2023-01-31T10:46:29Z</dcterms:modified>
</cp:coreProperties>
</file>